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335" r:id="rId3"/>
    <p:sldId id="353" r:id="rId4"/>
    <p:sldId id="355" r:id="rId5"/>
    <p:sldId id="341" r:id="rId6"/>
    <p:sldId id="329" r:id="rId7"/>
    <p:sldId id="319" r:id="rId8"/>
    <p:sldId id="264" r:id="rId9"/>
    <p:sldId id="350" r:id="rId10"/>
    <p:sldId id="351" r:id="rId11"/>
    <p:sldId id="278" r:id="rId12"/>
    <p:sldId id="356" r:id="rId13"/>
    <p:sldId id="323" r:id="rId14"/>
    <p:sldId id="274" r:id="rId15"/>
    <p:sldId id="275" r:id="rId16"/>
    <p:sldId id="349" r:id="rId17"/>
    <p:sldId id="348" r:id="rId18"/>
    <p:sldId id="324" r:id="rId19"/>
    <p:sldId id="277" r:id="rId20"/>
    <p:sldId id="337" r:id="rId21"/>
    <p:sldId id="298" r:id="rId22"/>
    <p:sldId id="299" r:id="rId23"/>
    <p:sldId id="300" r:id="rId24"/>
    <p:sldId id="347" r:id="rId25"/>
    <p:sldId id="352" r:id="rId26"/>
    <p:sldId id="305" r:id="rId27"/>
    <p:sldId id="320" r:id="rId28"/>
    <p:sldId id="321" r:id="rId29"/>
    <p:sldId id="343" r:id="rId30"/>
    <p:sldId id="325" r:id="rId31"/>
    <p:sldId id="354" r:id="rId32"/>
    <p:sldId id="311" r:id="rId33"/>
    <p:sldId id="327" r:id="rId34"/>
    <p:sldId id="345" r:id="rId35"/>
    <p:sldId id="344" r:id="rId36"/>
    <p:sldId id="336" r:id="rId37"/>
    <p:sldId id="289" r:id="rId38"/>
    <p:sldId id="346" r:id="rId39"/>
    <p:sldId id="338" r:id="rId40"/>
    <p:sldId id="288" r:id="rId41"/>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9" autoAdjust="0"/>
    <p:restoredTop sz="83333" autoAdjust="0"/>
  </p:normalViewPr>
  <p:slideViewPr>
    <p:cSldViewPr snapToGrid="0" showGuides="1">
      <p:cViewPr varScale="1">
        <p:scale>
          <a:sx n="55" d="100"/>
          <a:sy n="55" d="100"/>
        </p:scale>
        <p:origin x="996" y="19"/>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124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4" y="2"/>
            <a:ext cx="2971800" cy="466725"/>
          </a:xfrm>
          <a:prstGeom prst="rect">
            <a:avLst/>
          </a:prstGeom>
        </p:spPr>
        <p:txBody>
          <a:bodyPr vert="horz" lIns="91440" tIns="45720" rIns="91440" bIns="45720" rtlCol="0"/>
          <a:lstStyle>
            <a:lvl1pPr algn="r">
              <a:defRPr sz="1200"/>
            </a:lvl1pPr>
          </a:lstStyle>
          <a:p>
            <a:fld id="{0256B81A-468F-4CA7-BF43-E86606047F79}" type="datetimeFigureOut">
              <a:rPr lang="en-US" smtClean="0"/>
              <a:t>10/10/2023</a:t>
            </a:fld>
            <a:endParaRPr lang="en-US"/>
          </a:p>
        </p:txBody>
      </p:sp>
      <p:sp>
        <p:nvSpPr>
          <p:cNvPr id="4" name="Footer Placeholder 3"/>
          <p:cNvSpPr>
            <a:spLocks noGrp="1"/>
          </p:cNvSpPr>
          <p:nvPr>
            <p:ph type="ftr" sz="quarter" idx="2"/>
          </p:nvPr>
        </p:nvSpPr>
        <p:spPr>
          <a:xfrm>
            <a:off x="1" y="8829677"/>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829677"/>
            <a:ext cx="2971800" cy="466725"/>
          </a:xfrm>
          <a:prstGeom prst="rect">
            <a:avLst/>
          </a:prstGeom>
        </p:spPr>
        <p:txBody>
          <a:bodyPr vert="horz" lIns="91440" tIns="45720" rIns="91440" bIns="45720" rtlCol="0" anchor="b"/>
          <a:lstStyle>
            <a:lvl1pPr algn="r">
              <a:defRPr sz="1200"/>
            </a:lvl1pPr>
          </a:lstStyle>
          <a:p>
            <a:fld id="{9F9D5991-3D7D-4BAE-BF4E-6021F258964A}" type="slidenum">
              <a:rPr lang="en-US" smtClean="0"/>
              <a:t>‹#›</a:t>
            </a:fld>
            <a:endParaRPr lang="en-US"/>
          </a:p>
        </p:txBody>
      </p:sp>
    </p:spTree>
    <p:extLst>
      <p:ext uri="{BB962C8B-B14F-4D97-AF65-F5344CB8AC3E}">
        <p14:creationId xmlns:p14="http://schemas.microsoft.com/office/powerpoint/2010/main" val="811050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4" y="0"/>
            <a:ext cx="2971800" cy="466434"/>
          </a:xfrm>
          <a:prstGeom prst="rect">
            <a:avLst/>
          </a:prstGeom>
        </p:spPr>
        <p:txBody>
          <a:bodyPr vert="horz" lIns="91440" tIns="45720" rIns="91440" bIns="45720" rtlCol="0"/>
          <a:lstStyle>
            <a:lvl1pPr algn="r">
              <a:defRPr sz="1200"/>
            </a:lvl1pPr>
          </a:lstStyle>
          <a:p>
            <a:fld id="{E4334A13-570B-433D-8BD9-283FD6E6C1EC}" type="datetimeFigureOut">
              <a:rPr lang="en-US" smtClean="0"/>
              <a:t>10/10/2023</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9"/>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29969"/>
            <a:ext cx="2971800" cy="466433"/>
          </a:xfrm>
          <a:prstGeom prst="rect">
            <a:avLst/>
          </a:prstGeom>
        </p:spPr>
        <p:txBody>
          <a:bodyPr vert="horz" lIns="91440" tIns="45720" rIns="91440" bIns="45720" rtlCol="0" anchor="b"/>
          <a:lstStyle>
            <a:lvl1pPr algn="r">
              <a:defRPr sz="1200"/>
            </a:lvl1pPr>
          </a:lstStyle>
          <a:p>
            <a:fld id="{943609C8-5253-422A-9EBA-BDAA36D17C29}" type="slidenum">
              <a:rPr lang="en-US" smtClean="0"/>
              <a:t>‹#›</a:t>
            </a:fld>
            <a:endParaRPr lang="en-US"/>
          </a:p>
        </p:txBody>
      </p:sp>
    </p:spTree>
    <p:extLst>
      <p:ext uri="{BB962C8B-B14F-4D97-AF65-F5344CB8AC3E}">
        <p14:creationId xmlns:p14="http://schemas.microsoft.com/office/powerpoint/2010/main" val="734953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1</a:t>
            </a:fld>
            <a:endParaRPr lang="en-US"/>
          </a:p>
        </p:txBody>
      </p:sp>
    </p:spTree>
    <p:extLst>
      <p:ext uri="{BB962C8B-B14F-4D97-AF65-F5344CB8AC3E}">
        <p14:creationId xmlns:p14="http://schemas.microsoft.com/office/powerpoint/2010/main" val="3697902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7</a:t>
            </a:fld>
            <a:endParaRPr lang="en-US"/>
          </a:p>
        </p:txBody>
      </p:sp>
    </p:spTree>
    <p:extLst>
      <p:ext uri="{BB962C8B-B14F-4D97-AF65-F5344CB8AC3E}">
        <p14:creationId xmlns:p14="http://schemas.microsoft.com/office/powerpoint/2010/main" val="2722441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FACS</a:t>
            </a:r>
            <a:r>
              <a:rPr lang="en-US" baseline="0" dirty="0"/>
              <a:t> came later—1969. (First cell sorter was from </a:t>
            </a:r>
            <a:r>
              <a:rPr lang="en-US" baseline="0" dirty="0" err="1"/>
              <a:t>Fulwyler</a:t>
            </a:r>
            <a:r>
              <a:rPr lang="en-US" baseline="0" dirty="0"/>
              <a:t> 1965, sorted on Coulter Volume).</a:t>
            </a:r>
          </a:p>
          <a:p>
            <a:r>
              <a:rPr lang="en-US" baseline="0" dirty="0"/>
              <a:t>Not much changed for 40 years. Even after that time, this original system schematic still holds true. We will talk a bit about the technology since it directly relates to SICS. </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8</a:t>
            </a:fld>
            <a:endParaRPr lang="en-US"/>
          </a:p>
        </p:txBody>
      </p:sp>
    </p:spTree>
    <p:extLst>
      <p:ext uri="{BB962C8B-B14F-4D97-AF65-F5344CB8AC3E}">
        <p14:creationId xmlns:p14="http://schemas.microsoft.com/office/powerpoint/2010/main" val="382844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3609C8-5253-422A-9EBA-BDAA36D17C29}" type="slidenum">
              <a:rPr lang="en-US" smtClean="0"/>
              <a:t>9</a:t>
            </a:fld>
            <a:endParaRPr lang="en-US"/>
          </a:p>
        </p:txBody>
      </p:sp>
    </p:spTree>
    <p:extLst>
      <p:ext uri="{BB962C8B-B14F-4D97-AF65-F5344CB8AC3E}">
        <p14:creationId xmlns:p14="http://schemas.microsoft.com/office/powerpoint/2010/main" val="303791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Issues that might be caused by cell sorting were present even on the earliest cell sorters.</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13</a:t>
            </a:fld>
            <a:endParaRPr lang="en-US"/>
          </a:p>
        </p:txBody>
      </p:sp>
    </p:spTree>
    <p:extLst>
      <p:ext uri="{BB962C8B-B14F-4D97-AF65-F5344CB8AC3E}">
        <p14:creationId xmlns:p14="http://schemas.microsoft.com/office/powerpoint/2010/main" val="2427687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cells are too big for nozzle diameter , SICS may result, meaning cells may not behave representatively</a:t>
            </a:r>
            <a:endParaRPr lang="en-US" dirty="0"/>
          </a:p>
        </p:txBody>
      </p:sp>
      <p:sp>
        <p:nvSpPr>
          <p:cNvPr id="4" name="Slide Number Placeholder 3"/>
          <p:cNvSpPr>
            <a:spLocks noGrp="1"/>
          </p:cNvSpPr>
          <p:nvPr>
            <p:ph type="sldNum" sz="quarter" idx="10"/>
          </p:nvPr>
        </p:nvSpPr>
        <p:spPr/>
        <p:txBody>
          <a:bodyPr/>
          <a:lstStyle/>
          <a:p>
            <a:fld id="{A86F2EBB-AA0A-4024-AF99-25C28B144693}" type="slidenum">
              <a:rPr lang="en-US" smtClean="0"/>
              <a:t>14</a:t>
            </a:fld>
            <a:endParaRPr lang="en-US"/>
          </a:p>
        </p:txBody>
      </p:sp>
    </p:spTree>
    <p:extLst>
      <p:ext uri="{BB962C8B-B14F-4D97-AF65-F5344CB8AC3E}">
        <p14:creationId xmlns:p14="http://schemas.microsoft.com/office/powerpoint/2010/main" val="3401796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don’t consider the stress of making a single-cell preparation, the mechanical forces that make a cell sorter operate seem  daunting. </a:t>
            </a:r>
          </a:p>
        </p:txBody>
      </p:sp>
      <p:sp>
        <p:nvSpPr>
          <p:cNvPr id="4" name="Slide Number Placeholder 3"/>
          <p:cNvSpPr>
            <a:spLocks noGrp="1"/>
          </p:cNvSpPr>
          <p:nvPr>
            <p:ph type="sldNum" sz="quarter" idx="10"/>
          </p:nvPr>
        </p:nvSpPr>
        <p:spPr/>
        <p:txBody>
          <a:bodyPr/>
          <a:lstStyle/>
          <a:p>
            <a:fld id="{943609C8-5253-422A-9EBA-BDAA36D17C29}" type="slidenum">
              <a:rPr lang="en-US" smtClean="0"/>
              <a:t>15</a:t>
            </a:fld>
            <a:endParaRPr lang="en-US"/>
          </a:p>
        </p:txBody>
      </p:sp>
    </p:spTree>
    <p:extLst>
      <p:ext uri="{BB962C8B-B14F-4D97-AF65-F5344CB8AC3E}">
        <p14:creationId xmlns:p14="http://schemas.microsoft.com/office/powerpoint/2010/main" val="389068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PADI</a:t>
            </a:r>
            <a:r>
              <a:rPr lang="en-US" baseline="0" dirty="0"/>
              <a:t> diving depth max 18M (60ft). Cell sorting conditions expose cells to pressure higher than PADI maximum.</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18</a:t>
            </a:fld>
            <a:endParaRPr lang="en-US"/>
          </a:p>
        </p:txBody>
      </p:sp>
    </p:spTree>
    <p:extLst>
      <p:ext uri="{BB962C8B-B14F-4D97-AF65-F5344CB8AC3E}">
        <p14:creationId xmlns:p14="http://schemas.microsoft.com/office/powerpoint/2010/main" val="1293130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even with these</a:t>
            </a:r>
            <a:r>
              <a:rPr lang="en-US" baseline="0" dirty="0"/>
              <a:t> best practices, d</a:t>
            </a:r>
            <a:r>
              <a:rPr lang="en-US" dirty="0"/>
              <a:t>ifferent</a:t>
            </a:r>
            <a:r>
              <a:rPr lang="en-US" baseline="0" dirty="0"/>
              <a:t> manifestations of SICS observed with different cell types– there are more papers than shown here.</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19</a:t>
            </a:fld>
            <a:endParaRPr lang="en-US"/>
          </a:p>
        </p:txBody>
      </p:sp>
    </p:spTree>
    <p:extLst>
      <p:ext uri="{BB962C8B-B14F-4D97-AF65-F5344CB8AC3E}">
        <p14:creationId xmlns:p14="http://schemas.microsoft.com/office/powerpoint/2010/main" val="3095027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a:t>
            </a:r>
            <a:r>
              <a:rPr lang="en-US" baseline="0" dirty="0"/>
              <a:t> manifestations of SICS observed with different cell types– there are more papers than shown here. Here we see metabolomics impact on mouse peritoneal macrophages (Proteome paper), astrocytes in Redox paper. Is the metabolomics impact the common SICS manifestation regardless of cell type?</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20</a:t>
            </a:fld>
            <a:endParaRPr lang="en-US"/>
          </a:p>
        </p:txBody>
      </p:sp>
    </p:spTree>
    <p:extLst>
      <p:ext uri="{BB962C8B-B14F-4D97-AF65-F5344CB8AC3E}">
        <p14:creationId xmlns:p14="http://schemas.microsoft.com/office/powerpoint/2010/main" val="1764978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a:t>We designed a simple experiment to test the effect of sorting </a:t>
            </a:r>
            <a:r>
              <a:rPr lang="en-US" dirty="0" err="1"/>
              <a:t>Jurkat</a:t>
            </a:r>
            <a:r>
              <a:rPr lang="en-US" dirty="0"/>
              <a:t> cells on the metabolic profile. Since metabolism is already very sensitive to environmental factors like time out of the incubator, we were careful to include a no sort control that was treated the same way as cells loaded onto the sorter (what we call the “no-sort” control)</a:t>
            </a:r>
          </a:p>
          <a:p>
            <a:pPr marL="228600" indent="-228600">
              <a:buAutoNum type="arabicParenR"/>
            </a:pPr>
            <a:endParaRPr lang="en-US" dirty="0"/>
          </a:p>
          <a:p>
            <a:pPr marL="228600" indent="-228600">
              <a:buAutoNum type="arabicParenR"/>
            </a:pPr>
            <a:r>
              <a:rPr lang="en-US" dirty="0"/>
              <a:t>We performed LCMS based metabolomics on these samples (~1 million cells per sample, so they should be strong signals). What we found was that almost all metabolites dramatically dropped in abundance (signal intensity). Many were still detectable, but something is happening to the profile. The clustering algorithm was not able to distinguish pre-sorted from no-sorted (these samples are interleaved), but there was weak trend of lower signals in energy related metabolites e.g., AMP</a:t>
            </a:r>
          </a:p>
          <a:p>
            <a:pPr marL="228600" indent="-228600">
              <a:buAutoNum type="arabicParenR"/>
            </a:pPr>
            <a:endParaRPr lang="en-US" dirty="0"/>
          </a:p>
          <a:p>
            <a:pPr marL="228600" indent="-228600">
              <a:buAutoNum type="arabicParenR"/>
            </a:pPr>
            <a:r>
              <a:rPr lang="en-US" dirty="0"/>
              <a:t>Although the heatmap shows the pattern of change, the volcano plot shows that not every metabolite is affected to the same degree, with some metabolites not changing in abundance at all, while others show anywhere between 2–500X loss of signal intensity. </a:t>
            </a:r>
          </a:p>
        </p:txBody>
      </p:sp>
      <p:sp>
        <p:nvSpPr>
          <p:cNvPr id="4" name="Slide Number Placeholder 3"/>
          <p:cNvSpPr>
            <a:spLocks noGrp="1"/>
          </p:cNvSpPr>
          <p:nvPr>
            <p:ph type="sldNum" sz="quarter" idx="5"/>
          </p:nvPr>
        </p:nvSpPr>
        <p:spPr/>
        <p:txBody>
          <a:bodyPr/>
          <a:lstStyle/>
          <a:p>
            <a:fld id="{1D7CDD55-749C-4A75-8A4C-3678DC637E7E}" type="slidenum">
              <a:rPr lang="en-US" smtClean="0"/>
              <a:t>21</a:t>
            </a:fld>
            <a:endParaRPr lang="en-US"/>
          </a:p>
        </p:txBody>
      </p:sp>
    </p:spTree>
    <p:extLst>
      <p:ext uri="{BB962C8B-B14F-4D97-AF65-F5344CB8AC3E}">
        <p14:creationId xmlns:p14="http://schemas.microsoft.com/office/powerpoint/2010/main" val="2926443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err="1"/>
              <a:t>Dendrogram</a:t>
            </a:r>
            <a:r>
              <a:rPr lang="en-US" dirty="0"/>
              <a:t>. Sorry if you can’t find your favorite</a:t>
            </a:r>
            <a:r>
              <a:rPr lang="en-US" baseline="0" dirty="0"/>
              <a:t> metabolite due to font size…</a:t>
            </a:r>
            <a:endParaRPr lang="en-US" dirty="0"/>
          </a:p>
          <a:p>
            <a:pPr marL="228600" indent="-228600">
              <a:buAutoNum type="arabicParenR"/>
            </a:pPr>
            <a:endParaRPr lang="en-US" dirty="0"/>
          </a:p>
          <a:p>
            <a:pPr marL="228600" indent="-228600">
              <a:buAutoNum type="arabicParenR"/>
            </a:pPr>
            <a:endParaRPr lang="en-US" dirty="0"/>
          </a:p>
          <a:p>
            <a:pPr marL="228600" indent="-228600">
              <a:buAutoNum type="arabicParenR"/>
            </a:pPr>
            <a:r>
              <a:rPr lang="en-US" dirty="0"/>
              <a:t>We designed a simple experiment to test the effect of sorting </a:t>
            </a:r>
            <a:r>
              <a:rPr lang="en-US" dirty="0" err="1"/>
              <a:t>Jurkat</a:t>
            </a:r>
            <a:r>
              <a:rPr lang="en-US" dirty="0"/>
              <a:t> cells on the metabolic profile. Since metabolism is already very sensitive to environmental factors like time out of the incubator, we were careful to include a no sort control that was treated the same way as cells loaded onto the sorter (what we call the “no-sort” control)</a:t>
            </a:r>
          </a:p>
          <a:p>
            <a:pPr marL="228600" indent="-228600">
              <a:buAutoNum type="arabicParenR"/>
            </a:pPr>
            <a:endParaRPr lang="en-US" dirty="0"/>
          </a:p>
          <a:p>
            <a:pPr marL="228600" indent="-228600">
              <a:buAutoNum type="arabicParenR"/>
            </a:pPr>
            <a:r>
              <a:rPr lang="en-US" dirty="0"/>
              <a:t>We performed LCMS based metabolomics on these samples (~1 million cells per sample, so they should be strong signals). What we found was that almost all metabolites dramatically dropped in abundance (signal intensity). Many were still detectable, but something is happening to the profile. The clustering algorithm was not able to distinguish pre-sorted from no-sorted (these samples are interleaved), but there was weak trend of lower signals in energy related metabolites e.g., AMP</a:t>
            </a:r>
          </a:p>
          <a:p>
            <a:pPr marL="228600" indent="-228600">
              <a:buAutoNum type="arabicParenR"/>
            </a:pPr>
            <a:endParaRPr lang="en-US" dirty="0"/>
          </a:p>
          <a:p>
            <a:pPr marL="228600" indent="-228600">
              <a:buAutoNum type="arabicParenR"/>
            </a:pPr>
            <a:r>
              <a:rPr lang="en-US" dirty="0"/>
              <a:t>Although the heatmap shows the pattern of change, the volcano plot shows that not every metabolite is affected to the same degree, with some metabolites not changing in abundance at all, while others show anywhere between 2–500X loss of signal intensity. </a:t>
            </a:r>
          </a:p>
        </p:txBody>
      </p:sp>
      <p:sp>
        <p:nvSpPr>
          <p:cNvPr id="4" name="Slide Number Placeholder 3"/>
          <p:cNvSpPr>
            <a:spLocks noGrp="1"/>
          </p:cNvSpPr>
          <p:nvPr>
            <p:ph type="sldNum" sz="quarter" idx="5"/>
          </p:nvPr>
        </p:nvSpPr>
        <p:spPr/>
        <p:txBody>
          <a:bodyPr/>
          <a:lstStyle/>
          <a:p>
            <a:fld id="{1D7CDD55-749C-4A75-8A4C-3678DC637E7E}" type="slidenum">
              <a:rPr lang="en-US" smtClean="0"/>
              <a:t>22</a:t>
            </a:fld>
            <a:endParaRPr lang="en-US"/>
          </a:p>
        </p:txBody>
      </p:sp>
    </p:spTree>
    <p:extLst>
      <p:ext uri="{BB962C8B-B14F-4D97-AF65-F5344CB8AC3E}">
        <p14:creationId xmlns:p14="http://schemas.microsoft.com/office/powerpoint/2010/main" val="1080502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a:t>Volcano plots</a:t>
            </a:r>
            <a:r>
              <a:rPr lang="en-US" baseline="0" dirty="0"/>
              <a:t> typically symmetrical but in this case lop-sided since everything is lower. 500x lower concentration for  leftmost points.</a:t>
            </a:r>
            <a:endParaRPr lang="en-US" dirty="0"/>
          </a:p>
          <a:p>
            <a:pPr marL="228600" indent="-228600">
              <a:buAutoNum type="arabicParenR"/>
            </a:pPr>
            <a:r>
              <a:rPr lang="en-US" dirty="0"/>
              <a:t>We designed a simple experiment to test the effect of sorting </a:t>
            </a:r>
            <a:r>
              <a:rPr lang="en-US" dirty="0" err="1"/>
              <a:t>Jurkat</a:t>
            </a:r>
            <a:r>
              <a:rPr lang="en-US" dirty="0"/>
              <a:t> cells on the metabolic profile. Since metabolism is already very sensitive to environmental factors like time out of the incubator, we were careful to include a no sort control that was treated the same way as cells loaded onto the sorter (what we call the “no-sort” control)</a:t>
            </a:r>
          </a:p>
          <a:p>
            <a:pPr marL="228600" indent="-228600">
              <a:buAutoNum type="arabicParenR"/>
            </a:pPr>
            <a:endParaRPr lang="en-US" dirty="0"/>
          </a:p>
          <a:p>
            <a:pPr marL="228600" indent="-228600">
              <a:buAutoNum type="arabicParenR"/>
            </a:pPr>
            <a:r>
              <a:rPr lang="en-US" dirty="0"/>
              <a:t>We performed LCMS based metabolomics on these samples (~1 million cells per sample, so they should be strong signals). What we found was that almost all metabolites dramatically dropped in abundance (signal intensity). Many were still detectable, but something is happening to the profile. The clustering algorithm was not able to distinguish pre-sorted from no-sorted (these samples are interleaved), but there was weak trend of lower signals in energy related metabolites e.g., AMP</a:t>
            </a:r>
          </a:p>
          <a:p>
            <a:pPr marL="228600" indent="-228600">
              <a:buAutoNum type="arabicParenR"/>
            </a:pPr>
            <a:endParaRPr lang="en-US" dirty="0"/>
          </a:p>
          <a:p>
            <a:pPr marL="228600" indent="-228600">
              <a:buAutoNum type="arabicParenR"/>
            </a:pPr>
            <a:r>
              <a:rPr lang="en-US" dirty="0"/>
              <a:t>Although the heatmap shows the pattern of change, the volcano plot shows that not every metabolite is affected to the same degree, with some metabolites not changing in abundance at all, while others show anywhere between 2–500X loss of signal intensity. </a:t>
            </a:r>
          </a:p>
        </p:txBody>
      </p:sp>
      <p:sp>
        <p:nvSpPr>
          <p:cNvPr id="4" name="Slide Number Placeholder 3"/>
          <p:cNvSpPr>
            <a:spLocks noGrp="1"/>
          </p:cNvSpPr>
          <p:nvPr>
            <p:ph type="sldNum" sz="quarter" idx="5"/>
          </p:nvPr>
        </p:nvSpPr>
        <p:spPr/>
        <p:txBody>
          <a:bodyPr/>
          <a:lstStyle/>
          <a:p>
            <a:fld id="{1D7CDD55-749C-4A75-8A4C-3678DC637E7E}" type="slidenum">
              <a:rPr lang="en-US" smtClean="0"/>
              <a:t>23</a:t>
            </a:fld>
            <a:endParaRPr lang="en-US"/>
          </a:p>
        </p:txBody>
      </p:sp>
    </p:spTree>
    <p:extLst>
      <p:ext uri="{BB962C8B-B14F-4D97-AF65-F5344CB8AC3E}">
        <p14:creationId xmlns:p14="http://schemas.microsoft.com/office/powerpoint/2010/main" val="3952768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a:t>Volcano plots</a:t>
            </a:r>
            <a:r>
              <a:rPr lang="en-US" baseline="0" dirty="0"/>
              <a:t> typically symmetrical but in this case lop-sided since everything is lower. 500x lower concentration for  leftmost points.</a:t>
            </a:r>
            <a:endParaRPr lang="en-US" dirty="0"/>
          </a:p>
          <a:p>
            <a:pPr marL="228600" indent="-228600">
              <a:buAutoNum type="arabicParenR"/>
            </a:pPr>
            <a:r>
              <a:rPr lang="en-US" dirty="0"/>
              <a:t>We designed a simple experiment to test the effect of sorting </a:t>
            </a:r>
            <a:r>
              <a:rPr lang="en-US" dirty="0" err="1"/>
              <a:t>Jurkat</a:t>
            </a:r>
            <a:r>
              <a:rPr lang="en-US" dirty="0"/>
              <a:t> cells on the metabolic profile. Since metabolism is already very sensitive to environmental factors like time out of the incubator, we were careful to include a no sort control that was treated the same way as cells loaded onto the sorter (what we call the “no-sort” control)</a:t>
            </a:r>
          </a:p>
          <a:p>
            <a:pPr marL="228600" indent="-228600">
              <a:buAutoNum type="arabicParenR"/>
            </a:pPr>
            <a:endParaRPr lang="en-US" dirty="0"/>
          </a:p>
          <a:p>
            <a:pPr marL="228600" indent="-228600">
              <a:buAutoNum type="arabicParenR"/>
            </a:pPr>
            <a:r>
              <a:rPr lang="en-US" dirty="0"/>
              <a:t>We performed LCMS based metabolomics on these samples (~1 million cells per sample, so they should be strong signals). What we found was that almost all metabolites dramatically dropped in abundance (signal intensity). Many were still detectable, but something is happening to the profile. The clustering algorithm was not able to distinguish pre-sorted from no-sorted (these samples are interleaved), but there was weak trend of lower signals in energy related metabolites e.g., AMP</a:t>
            </a:r>
          </a:p>
          <a:p>
            <a:pPr marL="228600" indent="-228600">
              <a:buAutoNum type="arabicParenR"/>
            </a:pPr>
            <a:endParaRPr lang="en-US" dirty="0"/>
          </a:p>
          <a:p>
            <a:pPr marL="228600" indent="-228600">
              <a:buAutoNum type="arabicParenR"/>
            </a:pPr>
            <a:r>
              <a:rPr lang="en-US" dirty="0"/>
              <a:t>Although the heatmap shows the pattern of change, the volcano plot shows that not every metabolite is affected to the same degree, with some metabolites not changing in abundance at all, while others show anywhere between 2–500X loss of signal intensity. </a:t>
            </a:r>
          </a:p>
        </p:txBody>
      </p:sp>
      <p:sp>
        <p:nvSpPr>
          <p:cNvPr id="4" name="Slide Number Placeholder 3"/>
          <p:cNvSpPr>
            <a:spLocks noGrp="1"/>
          </p:cNvSpPr>
          <p:nvPr>
            <p:ph type="sldNum" sz="quarter" idx="5"/>
          </p:nvPr>
        </p:nvSpPr>
        <p:spPr/>
        <p:txBody>
          <a:bodyPr/>
          <a:lstStyle/>
          <a:p>
            <a:fld id="{1D7CDD55-749C-4A75-8A4C-3678DC637E7E}" type="slidenum">
              <a:rPr lang="en-US" smtClean="0"/>
              <a:t>24</a:t>
            </a:fld>
            <a:endParaRPr lang="en-US"/>
          </a:p>
        </p:txBody>
      </p:sp>
    </p:spTree>
    <p:extLst>
      <p:ext uri="{BB962C8B-B14F-4D97-AF65-F5344CB8AC3E}">
        <p14:creationId xmlns:p14="http://schemas.microsoft.com/office/powerpoint/2010/main" val="935000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cell</a:t>
            </a:r>
            <a:r>
              <a:rPr lang="en-US" baseline="0" dirty="0"/>
              <a:t> prep means great starting viability</a:t>
            </a:r>
          </a:p>
          <a:p>
            <a:r>
              <a:rPr lang="en-US" baseline="0" dirty="0"/>
              <a:t>Best setup means least impact and stress on the cells. This image represents what probably occurs with lymphocytes</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30</a:t>
            </a:fld>
            <a:endParaRPr lang="en-US"/>
          </a:p>
        </p:txBody>
      </p:sp>
    </p:spTree>
    <p:extLst>
      <p:ext uri="{BB962C8B-B14F-4D97-AF65-F5344CB8AC3E}">
        <p14:creationId xmlns:p14="http://schemas.microsoft.com/office/powerpoint/2010/main" val="2131559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a:ln/>
        </p:spPr>
        <p:txBody>
          <a:bodyPr/>
          <a:lstStyle/>
          <a:p>
            <a:r>
              <a:rPr lang="en-US" dirty="0"/>
              <a:t>But we know that preps for cell sorting sometimes take a lot of time and </a:t>
            </a:r>
            <a:r>
              <a:rPr lang="en-US" dirty="0" err="1"/>
              <a:t>effortThanks</a:t>
            </a:r>
            <a:r>
              <a:rPr lang="en-US" dirty="0"/>
              <a:t> to Vera </a:t>
            </a:r>
            <a:r>
              <a:rPr lang="en-US" dirty="0" err="1"/>
              <a:t>Donnenburg</a:t>
            </a:r>
            <a:r>
              <a:rPr lang="en-US" dirty="0"/>
              <a:t> and Mike Myers</a:t>
            </a:r>
          </a:p>
        </p:txBody>
      </p:sp>
      <p:sp>
        <p:nvSpPr>
          <p:cNvPr id="66563" name="Slide Number Placeholder 3"/>
          <p:cNvSpPr>
            <a:spLocks noGrp="1"/>
          </p:cNvSpPr>
          <p:nvPr>
            <p:ph type="sldNum" sz="quarter" idx="5"/>
          </p:nvPr>
        </p:nvSpPr>
        <p:spPr>
          <a:noFill/>
        </p:spPr>
        <p:txBody>
          <a:bodyPr/>
          <a:lstStyle/>
          <a:p>
            <a:fld id="{8C36BB05-CE4B-4C8C-882D-78A02861A8D2}" type="slidenum">
              <a:rPr lang="en-US" smtClean="0"/>
              <a:pPr/>
              <a:t>32</a:t>
            </a:fld>
            <a:endParaRPr lang="en-US"/>
          </a:p>
        </p:txBody>
      </p:sp>
    </p:spTree>
    <p:extLst>
      <p:ext uri="{BB962C8B-B14F-4D97-AF65-F5344CB8AC3E}">
        <p14:creationId xmlns:p14="http://schemas.microsoft.com/office/powerpoint/2010/main" val="2553311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a:t>
            </a:r>
            <a:r>
              <a:rPr lang="en-US" baseline="0" dirty="0"/>
              <a:t> manifestations of SICS observed with different cell types– there are more papers than shown here. Give careful consideration to this observation in T-cells. This may be a downstream manifestation of the SICS metabolite </a:t>
            </a:r>
            <a:r>
              <a:rPr lang="en-US" baseline="0" dirty="0" err="1"/>
              <a:t>deficience</a:t>
            </a:r>
            <a:r>
              <a:rPr lang="en-US" baseline="0" dirty="0"/>
              <a:t> we have demonstrated.</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36</a:t>
            </a:fld>
            <a:endParaRPr lang="en-US"/>
          </a:p>
        </p:txBody>
      </p:sp>
    </p:spTree>
    <p:extLst>
      <p:ext uri="{BB962C8B-B14F-4D97-AF65-F5344CB8AC3E}">
        <p14:creationId xmlns:p14="http://schemas.microsoft.com/office/powerpoint/2010/main" val="3028898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Peter running</a:t>
            </a:r>
            <a:r>
              <a:rPr lang="en-US" baseline="0" dirty="0"/>
              <a:t> the home-built slit scan flow cytometer, University of </a:t>
            </a:r>
            <a:r>
              <a:rPr lang="en-US" baseline="0"/>
              <a:t>Rochester  circa 1979</a:t>
            </a:r>
            <a:endParaRPr lang="en-US" dirty="0"/>
          </a:p>
        </p:txBody>
      </p:sp>
      <p:sp>
        <p:nvSpPr>
          <p:cNvPr id="4" name="Slide Number Placeholder 3"/>
          <p:cNvSpPr>
            <a:spLocks noGrp="1"/>
          </p:cNvSpPr>
          <p:nvPr>
            <p:ph type="sldNum" sz="quarter" idx="10"/>
          </p:nvPr>
        </p:nvSpPr>
        <p:spPr/>
        <p:txBody>
          <a:bodyPr/>
          <a:lstStyle/>
          <a:p>
            <a:fld id="{943609C8-5253-422A-9EBA-BDAA36D17C29}" type="slidenum">
              <a:rPr lang="en-US" smtClean="0"/>
              <a:t>40</a:t>
            </a:fld>
            <a:endParaRPr lang="en-US"/>
          </a:p>
        </p:txBody>
      </p:sp>
    </p:spTree>
    <p:extLst>
      <p:ext uri="{BB962C8B-B14F-4D97-AF65-F5344CB8AC3E}">
        <p14:creationId xmlns:p14="http://schemas.microsoft.com/office/powerpoint/2010/main" val="2840749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BB56EA8-C4EF-4E44-872B-70A4D5AE99DE}" type="datetimeFigureOut">
              <a:rPr lang="en-US" smtClean="0"/>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348830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B56EA8-C4EF-4E44-872B-70A4D5AE99DE}" type="datetimeFigureOut">
              <a:rPr lang="en-US" smtClean="0"/>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3529752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B56EA8-C4EF-4E44-872B-70A4D5AE99DE}" type="datetimeFigureOut">
              <a:rPr lang="en-US" smtClean="0"/>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2781249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B56EA8-C4EF-4E44-872B-70A4D5AE99DE}" type="datetimeFigureOut">
              <a:rPr lang="en-US" smtClean="0"/>
              <a:t>10/10/2023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581375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B56EA8-C4EF-4E44-872B-70A4D5AE99DE}" type="datetimeFigureOut">
              <a:rPr lang="en-US" smtClean="0"/>
              <a:t>10/10/2023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72956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B56EA8-C4EF-4E44-872B-70A4D5AE99DE}" type="datetimeFigureOut">
              <a:rPr lang="en-US" smtClean="0"/>
              <a:t>10/10/2023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4065966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56EA8-C4EF-4E44-872B-70A4D5AE99DE}" type="datetimeFigureOut">
              <a:rPr lang="en-US" smtClean="0"/>
              <a:t>10/10/2023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69919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B56EA8-C4EF-4E44-872B-70A4D5AE99DE}" type="datetimeFigureOut">
              <a:rPr lang="en-US" smtClean="0"/>
              <a:t>10/10/2023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33596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B56EA8-C4EF-4E44-872B-70A4D5AE99DE}" type="datetimeFigureOut">
              <a:rPr lang="en-US" smtClean="0"/>
              <a:t>10/10/2023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2333837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B56EA8-C4EF-4E44-872B-70A4D5AE99DE}" type="datetimeFigureOut">
              <a:rPr lang="en-US" smtClean="0"/>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1880127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B56EA8-C4EF-4E44-872B-70A4D5AE99DE}" type="datetimeFigureOut">
              <a:rPr lang="en-US" smtClean="0"/>
              <a:t>10/10/2023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1B5583-97BA-4561-91E4-6D8BDC3A2D13}" type="slidenum">
              <a:rPr lang="en-US" smtClean="0"/>
              <a:t>‹#›</a:t>
            </a:fld>
            <a:endParaRPr lang="en-US"/>
          </a:p>
        </p:txBody>
      </p:sp>
    </p:spTree>
    <p:extLst>
      <p:ext uri="{BB962C8B-B14F-4D97-AF65-F5344CB8AC3E}">
        <p14:creationId xmlns:p14="http://schemas.microsoft.com/office/powerpoint/2010/main" val="1374798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56EA8-C4EF-4E44-872B-70A4D5AE99DE}" type="datetimeFigureOut">
              <a:rPr lang="en-US" smtClean="0"/>
              <a:t>10/10/2023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B5583-97BA-4561-91E4-6D8BDC3A2D13}" type="slidenum">
              <a:rPr lang="en-US" smtClean="0"/>
              <a:t>‹#›</a:t>
            </a:fld>
            <a:endParaRPr lang="en-US"/>
          </a:p>
        </p:txBody>
      </p:sp>
    </p:spTree>
    <p:extLst>
      <p:ext uri="{BB962C8B-B14F-4D97-AF65-F5344CB8AC3E}">
        <p14:creationId xmlns:p14="http://schemas.microsoft.com/office/powerpoint/2010/main" val="1189744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doi.org/10.1016/j.jim.2020.112902"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doi.org/10.1016/j.jim.2020.112902"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3.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tif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8.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1981200"/>
          </a:xfrm>
        </p:spPr>
        <p:txBody>
          <a:bodyPr>
            <a:normAutofit/>
          </a:bodyPr>
          <a:lstStyle/>
          <a:p>
            <a:r>
              <a:rPr lang="en-US" sz="4800" dirty="0"/>
              <a:t>Electrostatic droplet sorters cause SICS (Sorter Induced Cellular Stress) in every sorted cell!</a:t>
            </a:r>
          </a:p>
        </p:txBody>
      </p:sp>
      <p:sp>
        <p:nvSpPr>
          <p:cNvPr id="3" name="Subtitle 2"/>
          <p:cNvSpPr>
            <a:spLocks noGrp="1"/>
          </p:cNvSpPr>
          <p:nvPr>
            <p:ph type="subTitle" idx="1"/>
          </p:nvPr>
        </p:nvSpPr>
        <p:spPr>
          <a:xfrm>
            <a:off x="1485899" y="3091454"/>
            <a:ext cx="9220201" cy="2526663"/>
          </a:xfrm>
        </p:spPr>
        <p:txBody>
          <a:bodyPr>
            <a:normAutofit fontScale="70000" lnSpcReduction="20000"/>
          </a:bodyPr>
          <a:lstStyle/>
          <a:p>
            <a:r>
              <a:rPr lang="en-US" sz="4000" b="1" dirty="0" err="1"/>
              <a:t>NECyto</a:t>
            </a:r>
            <a:endParaRPr lang="en-US" sz="4000" b="1" dirty="0"/>
          </a:p>
          <a:p>
            <a:r>
              <a:rPr lang="en-US" sz="3200" dirty="0"/>
              <a:t>October 12, 2023</a:t>
            </a:r>
          </a:p>
          <a:p>
            <a:endParaRPr lang="en-US" sz="3200" dirty="0"/>
          </a:p>
          <a:p>
            <a:r>
              <a:rPr lang="en-US" sz="3400" b="1" dirty="0"/>
              <a:t>Peter Lopez</a:t>
            </a:r>
          </a:p>
          <a:p>
            <a:r>
              <a:rPr lang="en-US" sz="2800" dirty="0"/>
              <a:t>Peter Lopez Consulting LLC</a:t>
            </a:r>
          </a:p>
          <a:p>
            <a:r>
              <a:rPr lang="en-US" dirty="0"/>
              <a:t>Associate Professor of Pathology</a:t>
            </a:r>
          </a:p>
          <a:p>
            <a:r>
              <a:rPr lang="en-US" dirty="0"/>
              <a:t>NYU Grossman School of Medicine</a:t>
            </a:r>
          </a:p>
          <a:p>
            <a:endParaRPr lang="en-US" dirty="0"/>
          </a:p>
          <a:p>
            <a:endParaRPr lang="en-US" dirty="0"/>
          </a:p>
          <a:p>
            <a:endParaRPr lang="en-US" sz="2800" dirty="0"/>
          </a:p>
          <a:p>
            <a:endParaRPr lang="en-US" dirty="0"/>
          </a:p>
        </p:txBody>
      </p:sp>
    </p:spTree>
    <p:extLst>
      <p:ext uri="{BB962C8B-B14F-4D97-AF65-F5344CB8AC3E}">
        <p14:creationId xmlns:p14="http://schemas.microsoft.com/office/powerpoint/2010/main" val="1422747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new in flow cytometry?</a:t>
            </a:r>
          </a:p>
        </p:txBody>
      </p:sp>
      <p:sp>
        <p:nvSpPr>
          <p:cNvPr id="3" name="Content Placeholder 2"/>
          <p:cNvSpPr>
            <a:spLocks noGrp="1"/>
          </p:cNvSpPr>
          <p:nvPr>
            <p:ph idx="1"/>
          </p:nvPr>
        </p:nvSpPr>
        <p:spPr/>
        <p:txBody>
          <a:bodyPr>
            <a:normAutofit fontScale="92500" lnSpcReduction="10000"/>
          </a:bodyPr>
          <a:lstStyle/>
          <a:p>
            <a:pPr marL="0" indent="0">
              <a:buNone/>
            </a:pPr>
            <a:endParaRPr lang="en-US" dirty="0"/>
          </a:p>
          <a:p>
            <a:pPr marL="0" indent="0">
              <a:buNone/>
            </a:pPr>
            <a:r>
              <a:rPr lang="en-US" dirty="0"/>
              <a:t>We continue to use flow cytometry to analyze cells. Latest developments include:</a:t>
            </a:r>
          </a:p>
          <a:p>
            <a:r>
              <a:rPr lang="en-US" dirty="0"/>
              <a:t>	spectral detection</a:t>
            </a:r>
          </a:p>
          <a:p>
            <a:r>
              <a:rPr lang="en-US" dirty="0"/>
              <a:t>	complex multicolor panels</a:t>
            </a:r>
          </a:p>
          <a:p>
            <a:r>
              <a:rPr lang="en-US" dirty="0"/>
              <a:t>	sophisticated data analytical techniques</a:t>
            </a:r>
          </a:p>
          <a:p>
            <a:r>
              <a:rPr lang="en-US" dirty="0"/>
              <a:t>	metal tags (</a:t>
            </a:r>
            <a:r>
              <a:rPr lang="en-US" dirty="0" err="1"/>
              <a:t>CyTOF</a:t>
            </a:r>
            <a:r>
              <a:rPr lang="en-US" dirty="0"/>
              <a:t>)</a:t>
            </a:r>
          </a:p>
          <a:p>
            <a:r>
              <a:rPr lang="en-US" dirty="0"/>
              <a:t>	small particle detection</a:t>
            </a:r>
          </a:p>
          <a:p>
            <a:pPr marL="0" indent="0">
              <a:buNone/>
            </a:pPr>
            <a:r>
              <a:rPr lang="en-US" dirty="0"/>
              <a:t>	</a:t>
            </a:r>
          </a:p>
          <a:p>
            <a:pPr marL="0" indent="0" algn="ctr">
              <a:buNone/>
            </a:pPr>
            <a:r>
              <a:rPr lang="en-US" b="1" dirty="0"/>
              <a:t>AND WE CONTINUE TO SORT (PURIFY) THESE CELLS!!</a:t>
            </a:r>
          </a:p>
        </p:txBody>
      </p:sp>
    </p:spTree>
    <p:extLst>
      <p:ext uri="{BB962C8B-B14F-4D97-AF65-F5344CB8AC3E}">
        <p14:creationId xmlns:p14="http://schemas.microsoft.com/office/powerpoint/2010/main" val="2375879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new </a:t>
            </a:r>
            <a:r>
              <a:rPr lang="en-US" dirty="0" err="1"/>
              <a:t>devopments</a:t>
            </a:r>
            <a:r>
              <a:rPr lang="en-US" dirty="0"/>
              <a:t> have occurred related to the technology of</a:t>
            </a:r>
            <a:r>
              <a:rPr lang="en-US" i="1" dirty="0"/>
              <a:t> </a:t>
            </a:r>
            <a:r>
              <a:rPr lang="en-US" i="1" dirty="0">
                <a:solidFill>
                  <a:srgbClr val="0070C0"/>
                </a:solidFill>
              </a:rPr>
              <a:t>droplet</a:t>
            </a:r>
            <a:r>
              <a:rPr lang="en-US" dirty="0">
                <a:solidFill>
                  <a:srgbClr val="0070C0"/>
                </a:solidFill>
              </a:rPr>
              <a:t> </a:t>
            </a:r>
            <a:r>
              <a:rPr lang="en-US" i="1" dirty="0">
                <a:solidFill>
                  <a:srgbClr val="0070C0"/>
                </a:solidFill>
              </a:rPr>
              <a:t>cell sorting</a:t>
            </a:r>
            <a:r>
              <a:rPr lang="en-US" dirty="0"/>
              <a:t>?</a:t>
            </a:r>
          </a:p>
        </p:txBody>
      </p:sp>
    </p:spTree>
    <p:extLst>
      <p:ext uri="{BB962C8B-B14F-4D97-AF65-F5344CB8AC3E}">
        <p14:creationId xmlns:p14="http://schemas.microsoft.com/office/powerpoint/2010/main" val="239272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new </a:t>
            </a:r>
            <a:r>
              <a:rPr lang="en-US" dirty="0" err="1"/>
              <a:t>devopments</a:t>
            </a:r>
            <a:r>
              <a:rPr lang="en-US" dirty="0"/>
              <a:t> have occurred related to the technology of</a:t>
            </a:r>
            <a:r>
              <a:rPr lang="en-US" i="1" dirty="0"/>
              <a:t> </a:t>
            </a:r>
            <a:r>
              <a:rPr lang="en-US" i="1" dirty="0">
                <a:solidFill>
                  <a:srgbClr val="0070C0"/>
                </a:solidFill>
              </a:rPr>
              <a:t>droplet</a:t>
            </a:r>
            <a:r>
              <a:rPr lang="en-US" dirty="0">
                <a:solidFill>
                  <a:srgbClr val="0070C0"/>
                </a:solidFill>
              </a:rPr>
              <a:t> </a:t>
            </a:r>
            <a:r>
              <a:rPr lang="en-US" i="1" dirty="0">
                <a:solidFill>
                  <a:srgbClr val="0070C0"/>
                </a:solidFill>
              </a:rPr>
              <a:t>cell sorting</a:t>
            </a:r>
            <a:r>
              <a:rPr lang="en-US" dirty="0"/>
              <a:t>?</a:t>
            </a:r>
          </a:p>
        </p:txBody>
      </p:sp>
      <p:sp>
        <p:nvSpPr>
          <p:cNvPr id="3" name="Content Placeholder 2"/>
          <p:cNvSpPr>
            <a:spLocks noGrp="1"/>
          </p:cNvSpPr>
          <p:nvPr>
            <p:ph idx="1"/>
          </p:nvPr>
        </p:nvSpPr>
        <p:spPr>
          <a:xfrm>
            <a:off x="935181" y="1853334"/>
            <a:ext cx="10515600" cy="4351338"/>
          </a:xfrm>
        </p:spPr>
        <p:txBody>
          <a:bodyPr>
            <a:normAutofit lnSpcReduction="10000"/>
          </a:bodyPr>
          <a:lstStyle/>
          <a:p>
            <a:r>
              <a:rPr lang="en-US" dirty="0"/>
              <a:t>Improvements have been made in cell sorting speed  (early 1990’s), purification accuracy, number of populations which can be purified simultaneously, the types of collection receptacles, number of colors detected, automation of set up and monitoring, and most recently,  sorting with imaging. </a:t>
            </a:r>
            <a:r>
              <a:rPr lang="en-US" dirty="0">
                <a:solidFill>
                  <a:srgbClr val="0070C0"/>
                </a:solidFill>
              </a:rPr>
              <a:t>Numerous microfluidic sorters now exist but are not droplet cell sorters and use different technology for cell deflection.</a:t>
            </a:r>
          </a:p>
          <a:p>
            <a:r>
              <a:rPr lang="en-US" dirty="0"/>
              <a:t>But….the base technology for electrostatic droplet deflection </a:t>
            </a:r>
            <a:r>
              <a:rPr lang="en-US" u="sng" dirty="0"/>
              <a:t>remains essentially the same</a:t>
            </a:r>
            <a:r>
              <a:rPr lang="en-US" dirty="0"/>
              <a:t> as described in the 1964 Sweet invention, and is utilized by all cell sorter manufacturers—Becton Dickinson, Beckman-Coulter , SONY and </a:t>
            </a:r>
            <a:r>
              <a:rPr lang="en-US" dirty="0" err="1"/>
              <a:t>ThermoFisher</a:t>
            </a:r>
            <a:endParaRPr lang="en-US" dirty="0"/>
          </a:p>
        </p:txBody>
      </p:sp>
    </p:spTree>
    <p:extLst>
      <p:ext uri="{BB962C8B-B14F-4D97-AF65-F5344CB8AC3E}">
        <p14:creationId xmlns:p14="http://schemas.microsoft.com/office/powerpoint/2010/main" val="1909037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a:t>Cell Sorting—A Brief History</a:t>
            </a:r>
          </a:p>
        </p:txBody>
      </p:sp>
      <p:sp>
        <p:nvSpPr>
          <p:cNvPr id="3" name="Content Placeholder 2"/>
          <p:cNvSpPr>
            <a:spLocks noGrp="1"/>
          </p:cNvSpPr>
          <p:nvPr>
            <p:ph idx="1"/>
          </p:nvPr>
        </p:nvSpPr>
        <p:spPr>
          <a:xfrm>
            <a:off x="838200" y="989023"/>
            <a:ext cx="10515600" cy="4351338"/>
          </a:xfrm>
        </p:spPr>
        <p:txBody>
          <a:bodyPr/>
          <a:lstStyle/>
          <a:p>
            <a:r>
              <a:rPr lang="en-US" dirty="0"/>
              <a:t>The cell sorter is essentially an ink-drop printer, reimagined to sort droplets of PBS (instead of ink), with  each droplet of sorted PBS containing a desired cell.</a:t>
            </a:r>
          </a:p>
          <a:p>
            <a:r>
              <a:rPr lang="en-US" dirty="0"/>
              <a:t>Developed at Stanford University. Ink drop printing technology was the first step (1964), then Mack </a:t>
            </a:r>
            <a:r>
              <a:rPr lang="en-US" dirty="0" err="1"/>
              <a:t>Fulwyler</a:t>
            </a:r>
            <a:r>
              <a:rPr lang="en-US" dirty="0"/>
              <a:t> proved you can deflect droplets of saline with cells in them (patented 1968), and finally Len and Lee Herzenberg added the fluorescence detection to create “FACS” (1972).</a:t>
            </a:r>
          </a:p>
        </p:txBody>
      </p:sp>
      <p:pic>
        <p:nvPicPr>
          <p:cNvPr id="4" name="Picture 3"/>
          <p:cNvPicPr>
            <a:picLocks noChangeAspect="1"/>
          </p:cNvPicPr>
          <p:nvPr/>
        </p:nvPicPr>
        <p:blipFill>
          <a:blip r:embed="rId2"/>
          <a:stretch>
            <a:fillRect/>
          </a:stretch>
        </p:blipFill>
        <p:spPr>
          <a:xfrm>
            <a:off x="3700849" y="3917526"/>
            <a:ext cx="4250008" cy="2940474"/>
          </a:xfrm>
          <a:prstGeom prst="rect">
            <a:avLst/>
          </a:prstGeom>
        </p:spPr>
      </p:pic>
    </p:spTree>
    <p:extLst>
      <p:ext uri="{BB962C8B-B14F-4D97-AF65-F5344CB8AC3E}">
        <p14:creationId xmlns:p14="http://schemas.microsoft.com/office/powerpoint/2010/main" val="1793736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826" y="2447926"/>
            <a:ext cx="4448175"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
            <a:ext cx="58674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1" y="3429001"/>
            <a:ext cx="303847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8124826" y="732233"/>
            <a:ext cx="2109786" cy="1582340"/>
          </a:xfrm>
          <a:prstGeom prst="rect">
            <a:avLst/>
          </a:prstGeom>
        </p:spPr>
      </p:pic>
    </p:spTree>
    <p:extLst>
      <p:ext uri="{BB962C8B-B14F-4D97-AF65-F5344CB8AC3E}">
        <p14:creationId xmlns:p14="http://schemas.microsoft.com/office/powerpoint/2010/main" val="3629373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49"/>
            <a:ext cx="10515600" cy="1325563"/>
          </a:xfrm>
        </p:spPr>
        <p:txBody>
          <a:bodyPr/>
          <a:lstStyle/>
          <a:p>
            <a:pPr algn="ctr"/>
            <a:r>
              <a:rPr lang="en-US" dirty="0"/>
              <a:t>The first droplet cell sorter was not a FACS!</a:t>
            </a:r>
          </a:p>
        </p:txBody>
      </p:sp>
      <p:pic>
        <p:nvPicPr>
          <p:cNvPr id="4" name="Content Placeholder 3"/>
          <p:cNvPicPr>
            <a:picLocks noGrp="1" noChangeAspect="1"/>
          </p:cNvPicPr>
          <p:nvPr>
            <p:ph idx="1"/>
          </p:nvPr>
        </p:nvPicPr>
        <p:blipFill>
          <a:blip r:embed="rId3"/>
          <a:stretch>
            <a:fillRect/>
          </a:stretch>
        </p:blipFill>
        <p:spPr>
          <a:xfrm>
            <a:off x="6508328" y="1808451"/>
            <a:ext cx="4335852" cy="435133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7492" y="1087294"/>
            <a:ext cx="2898255" cy="2341706"/>
          </a:xfrm>
          <a:prstGeom prst="rect">
            <a:avLst/>
          </a:prstGeom>
        </p:spPr>
      </p:pic>
      <p:pic>
        <p:nvPicPr>
          <p:cNvPr id="6" name="Picture 5"/>
          <p:cNvPicPr>
            <a:picLocks noChangeAspect="1"/>
          </p:cNvPicPr>
          <p:nvPr/>
        </p:nvPicPr>
        <p:blipFill>
          <a:blip r:embed="rId5"/>
          <a:stretch>
            <a:fillRect/>
          </a:stretch>
        </p:blipFill>
        <p:spPr>
          <a:xfrm>
            <a:off x="876302" y="3622462"/>
            <a:ext cx="4620490" cy="3095728"/>
          </a:xfrm>
          <a:prstGeom prst="rect">
            <a:avLst/>
          </a:prstGeom>
        </p:spPr>
      </p:pic>
      <p:sp>
        <p:nvSpPr>
          <p:cNvPr id="7" name="TextBox 6"/>
          <p:cNvSpPr txBox="1"/>
          <p:nvPr/>
        </p:nvSpPr>
        <p:spPr>
          <a:xfrm>
            <a:off x="248420" y="1309739"/>
            <a:ext cx="3096491" cy="1477328"/>
          </a:xfrm>
          <a:prstGeom prst="rect">
            <a:avLst/>
          </a:prstGeom>
          <a:noFill/>
        </p:spPr>
        <p:txBody>
          <a:bodyPr wrap="square" rtlCol="0">
            <a:spAutoFit/>
          </a:bodyPr>
          <a:lstStyle/>
          <a:p>
            <a:r>
              <a:rPr lang="en-US" dirty="0"/>
              <a:t>Mack </a:t>
            </a:r>
            <a:r>
              <a:rPr lang="en-US" dirty="0" err="1"/>
              <a:t>Fulwyler’s</a:t>
            </a:r>
            <a:r>
              <a:rPr lang="en-US" dirty="0"/>
              <a:t> cell sorter, based on Dick Sweet’s ink-jet printing technology, sorted cells based on </a:t>
            </a:r>
            <a:r>
              <a:rPr lang="en-US" u="sng" dirty="0"/>
              <a:t>Coulter Volume</a:t>
            </a:r>
            <a:r>
              <a:rPr lang="en-US" dirty="0"/>
              <a:t>, not fluorescence .</a:t>
            </a:r>
          </a:p>
        </p:txBody>
      </p:sp>
    </p:spTree>
    <p:extLst>
      <p:ext uri="{BB962C8B-B14F-4D97-AF65-F5344CB8AC3E}">
        <p14:creationId xmlns:p14="http://schemas.microsoft.com/office/powerpoint/2010/main" val="197152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795462" y="91555"/>
            <a:ext cx="8601075" cy="921895"/>
          </a:xfrm>
        </p:spPr>
        <p:txBody>
          <a:bodyPr>
            <a:normAutofit fontScale="90000"/>
          </a:bodyPr>
          <a:lstStyle/>
          <a:p>
            <a:pPr algn="ctr" eaLnBrk="1" hangingPunct="1"/>
            <a:r>
              <a:rPr lang="en-US" altLang="en-US" sz="3600" b="1" dirty="0">
                <a:solidFill>
                  <a:srgbClr val="C00000"/>
                </a:solidFill>
              </a:rPr>
              <a:t>F</a:t>
            </a:r>
            <a:r>
              <a:rPr lang="en-US" altLang="en-US" sz="3600" b="1" dirty="0">
                <a:solidFill>
                  <a:srgbClr val="7030A0"/>
                </a:solidFill>
              </a:rPr>
              <a:t>luorescence</a:t>
            </a:r>
            <a:r>
              <a:rPr lang="en-US" altLang="en-US" sz="3600" b="1" dirty="0">
                <a:solidFill>
                  <a:schemeClr val="bg1"/>
                </a:solidFill>
              </a:rPr>
              <a:t> </a:t>
            </a:r>
            <a:r>
              <a:rPr lang="en-US" altLang="en-US" sz="3600" b="1" dirty="0">
                <a:solidFill>
                  <a:srgbClr val="C00000"/>
                </a:solidFill>
              </a:rPr>
              <a:t>A</a:t>
            </a:r>
            <a:r>
              <a:rPr lang="en-US" altLang="en-US" sz="3600" b="1" dirty="0">
                <a:solidFill>
                  <a:srgbClr val="7030A0"/>
                </a:solidFill>
              </a:rPr>
              <a:t>ctivated</a:t>
            </a:r>
            <a:r>
              <a:rPr lang="en-US" altLang="en-US" sz="3600" b="1" dirty="0">
                <a:solidFill>
                  <a:schemeClr val="bg1"/>
                </a:solidFill>
              </a:rPr>
              <a:t> </a:t>
            </a:r>
            <a:r>
              <a:rPr lang="en-US" altLang="en-US" sz="3600" b="1" dirty="0">
                <a:solidFill>
                  <a:srgbClr val="C00000"/>
                </a:solidFill>
              </a:rPr>
              <a:t>C</a:t>
            </a:r>
            <a:r>
              <a:rPr lang="en-US" altLang="en-US" sz="3600" b="1" dirty="0">
                <a:solidFill>
                  <a:srgbClr val="7030A0"/>
                </a:solidFill>
              </a:rPr>
              <a:t>ell </a:t>
            </a:r>
            <a:r>
              <a:rPr lang="en-US" altLang="en-US" sz="3600" b="1" dirty="0">
                <a:solidFill>
                  <a:srgbClr val="C00000"/>
                </a:solidFill>
              </a:rPr>
              <a:t>S</a:t>
            </a:r>
            <a:r>
              <a:rPr lang="en-US" altLang="en-US" sz="3600" b="1" dirty="0">
                <a:solidFill>
                  <a:srgbClr val="7030A0"/>
                </a:solidFill>
              </a:rPr>
              <a:t>orter</a:t>
            </a:r>
            <a:br>
              <a:rPr lang="en-US" altLang="en-US" sz="3600" b="1" dirty="0">
                <a:solidFill>
                  <a:schemeClr val="bg1"/>
                </a:solidFill>
              </a:rPr>
            </a:br>
            <a:endParaRPr lang="en-US" altLang="en-US" sz="3600" b="1" dirty="0">
              <a:solidFill>
                <a:schemeClr val="bg1"/>
              </a:solidFill>
            </a:endParaRPr>
          </a:p>
        </p:txBody>
      </p:sp>
      <p:pic>
        <p:nvPicPr>
          <p:cNvPr id="12291" name="Picture 3" descr="Science 4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9302" y="1397000"/>
            <a:ext cx="5148262"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Science 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585" y="931004"/>
            <a:ext cx="3833437" cy="5497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p:cNvSpPr txBox="1">
            <a:spLocks noChangeArrowheads="1"/>
          </p:cNvSpPr>
          <p:nvPr/>
        </p:nvSpPr>
        <p:spPr bwMode="auto">
          <a:xfrm>
            <a:off x="6233679" y="5844550"/>
            <a:ext cx="54395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a:t>WA Bonner, HR </a:t>
            </a:r>
            <a:r>
              <a:rPr lang="en-US" altLang="en-US" sz="1600" dirty="0" err="1"/>
              <a:t>Hulett</a:t>
            </a:r>
            <a:r>
              <a:rPr lang="en-US" altLang="en-US" sz="1600" dirty="0"/>
              <a:t>, RG Sweet and LA </a:t>
            </a:r>
            <a:r>
              <a:rPr lang="en-US" altLang="en-US" sz="1600" dirty="0" err="1"/>
              <a:t>Herzenberg</a:t>
            </a:r>
            <a:r>
              <a:rPr lang="en-US" altLang="en-US" sz="1600" dirty="0"/>
              <a:t>, </a:t>
            </a:r>
          </a:p>
          <a:p>
            <a:pPr algn="ctr" eaLnBrk="1" hangingPunct="1"/>
            <a:r>
              <a:rPr lang="en-US" altLang="en-US" sz="1600" dirty="0"/>
              <a:t>Fluorescence Activated Cell Sorting, Review of Scientific Instruments 43, 1972</a:t>
            </a:r>
          </a:p>
        </p:txBody>
      </p:sp>
    </p:spTree>
    <p:extLst>
      <p:ext uri="{BB962C8B-B14F-4D97-AF65-F5344CB8AC3E}">
        <p14:creationId xmlns:p14="http://schemas.microsoft.com/office/powerpoint/2010/main" val="646351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forward to the 2020’s</a:t>
            </a:r>
          </a:p>
        </p:txBody>
      </p:sp>
      <p:sp>
        <p:nvSpPr>
          <p:cNvPr id="3" name="Content Placeholder 2"/>
          <p:cNvSpPr>
            <a:spLocks noGrp="1"/>
          </p:cNvSpPr>
          <p:nvPr>
            <p:ph idx="1"/>
          </p:nvPr>
        </p:nvSpPr>
        <p:spPr/>
        <p:txBody>
          <a:bodyPr>
            <a:normAutofit lnSpcReduction="10000"/>
          </a:bodyPr>
          <a:lstStyle/>
          <a:p>
            <a:r>
              <a:rPr lang="en-US" dirty="0"/>
              <a:t>The base technology for electrostatic droplet deflection </a:t>
            </a:r>
            <a:r>
              <a:rPr lang="en-US" u="sng" dirty="0"/>
              <a:t>remains essentially the same</a:t>
            </a:r>
            <a:r>
              <a:rPr lang="en-US" dirty="0"/>
              <a:t> as described in the 1964 Sweet invention, and is utilized by all cell sorter manufacturers—Becton Dickinson, Beckman-Coulter , SONY and </a:t>
            </a:r>
            <a:r>
              <a:rPr lang="en-US" dirty="0" err="1"/>
              <a:t>ThermoFisher</a:t>
            </a:r>
            <a:endParaRPr lang="en-US" dirty="0"/>
          </a:p>
          <a:p>
            <a:r>
              <a:rPr lang="en-US" dirty="0"/>
              <a:t>Improvements have been made in cell sorting speed  (early 1990’s), purification accuracy, number of populations which can be purified simultaneously, the types of collection receptacles, number of colors detected, and automation.</a:t>
            </a:r>
          </a:p>
          <a:p>
            <a:r>
              <a:rPr lang="en-US" dirty="0"/>
              <a:t>Increase in cell sorting speed was achieved by using higher pressure, forcing cells to travel at a higher velocity, </a:t>
            </a:r>
            <a:r>
              <a:rPr lang="en-US" dirty="0">
                <a:solidFill>
                  <a:srgbClr val="FF0000"/>
                </a:solidFill>
              </a:rPr>
              <a:t>at which point people started asking questions about post-sort viability.</a:t>
            </a:r>
          </a:p>
        </p:txBody>
      </p:sp>
    </p:spTree>
    <p:extLst>
      <p:ext uri="{BB962C8B-B14F-4D97-AF65-F5344CB8AC3E}">
        <p14:creationId xmlns:p14="http://schemas.microsoft.com/office/powerpoint/2010/main" val="2050371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0164"/>
            <a:ext cx="12081164" cy="1399310"/>
          </a:xfrm>
        </p:spPr>
        <p:txBody>
          <a:bodyPr/>
          <a:lstStyle/>
          <a:p>
            <a:pPr algn="ctr"/>
            <a:r>
              <a:rPr lang="en-US" dirty="0"/>
              <a:t>Cells typically survive the droplet cell sorting process</a:t>
            </a:r>
          </a:p>
        </p:txBody>
      </p:sp>
      <p:sp>
        <p:nvSpPr>
          <p:cNvPr id="3" name="Content Placeholder 2"/>
          <p:cNvSpPr>
            <a:spLocks noGrp="1"/>
          </p:cNvSpPr>
          <p:nvPr>
            <p:ph idx="1"/>
          </p:nvPr>
        </p:nvSpPr>
        <p:spPr/>
        <p:txBody>
          <a:bodyPr>
            <a:normAutofit fontScale="92500" lnSpcReduction="10000"/>
          </a:bodyPr>
          <a:lstStyle/>
          <a:p>
            <a:r>
              <a:rPr lang="en-US" dirty="0"/>
              <a:t>Lymphocytes typically have great viability after cell sorting. FACS initial utility was sorting lymphocytes (</a:t>
            </a:r>
            <a:r>
              <a:rPr lang="en-US" dirty="0" err="1"/>
              <a:t>Herzenbergs</a:t>
            </a:r>
            <a:r>
              <a:rPr lang="en-US" dirty="0"/>
              <a:t> and other immunologists) </a:t>
            </a:r>
          </a:p>
          <a:p>
            <a:r>
              <a:rPr lang="en-US" dirty="0"/>
              <a:t>Some cell types do not survive or function well after cell sorting using droplet cell sorted. Can be related to the cell type and/or the preparative steps.</a:t>
            </a:r>
          </a:p>
          <a:p>
            <a:r>
              <a:rPr lang="en-US" dirty="0"/>
              <a:t>If cells do not maintain viability after cell sorting, cell sorter operators have instrument and operational parameters which can be changed, which can help improve cell viability </a:t>
            </a:r>
            <a:r>
              <a:rPr lang="en-US" u="sng" dirty="0"/>
              <a:t>the next time these cells are sorted</a:t>
            </a:r>
            <a:r>
              <a:rPr lang="en-US" dirty="0"/>
              <a:t>. </a:t>
            </a:r>
          </a:p>
          <a:p>
            <a:pPr lvl="1"/>
            <a:r>
              <a:rPr lang="en-US" dirty="0"/>
              <a:t>Sometimes you learn the hard way from the first sorting </a:t>
            </a:r>
            <a:r>
              <a:rPr lang="en-US" dirty="0" err="1"/>
              <a:t>experiemnt</a:t>
            </a:r>
            <a:r>
              <a:rPr lang="en-US" dirty="0"/>
              <a:t>. Bad sorting results inform you of the need to  </a:t>
            </a:r>
            <a:r>
              <a:rPr lang="en-US" dirty="0" err="1"/>
              <a:t>mosdicfy</a:t>
            </a:r>
            <a:r>
              <a:rPr lang="en-US" dirty="0"/>
              <a:t> conditions for the next time you sort these cells , </a:t>
            </a:r>
            <a:r>
              <a:rPr lang="en-US" i="1" dirty="0"/>
              <a:t>assuming there is a next time.</a:t>
            </a:r>
          </a:p>
          <a:p>
            <a:pPr lvl="2"/>
            <a:r>
              <a:rPr lang="en-US" dirty="0">
                <a:solidFill>
                  <a:srgbClr val="0070C0"/>
                </a:solidFill>
              </a:rPr>
              <a:t>The next time you sort this cell type, are the cells in the same condition going into the sorter, factoring in the sample starting condition and preparation?</a:t>
            </a:r>
          </a:p>
          <a:p>
            <a:pPr marL="0" indent="0">
              <a:buNone/>
            </a:pPr>
            <a:endParaRPr lang="en-US" dirty="0"/>
          </a:p>
        </p:txBody>
      </p:sp>
    </p:spTree>
    <p:extLst>
      <p:ext uri="{BB962C8B-B14F-4D97-AF65-F5344CB8AC3E}">
        <p14:creationId xmlns:p14="http://schemas.microsoft.com/office/powerpoint/2010/main" val="1941623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843"/>
            <a:ext cx="10515600" cy="1325563"/>
          </a:xfrm>
        </p:spPr>
        <p:txBody>
          <a:bodyPr/>
          <a:lstStyle/>
          <a:p>
            <a:r>
              <a:rPr lang="en-US" dirty="0"/>
              <a:t>Best practices for obtaining viable sorted cells</a:t>
            </a:r>
          </a:p>
        </p:txBody>
      </p:sp>
      <p:sp>
        <p:nvSpPr>
          <p:cNvPr id="3" name="Content Placeholder 2"/>
          <p:cNvSpPr>
            <a:spLocks noGrp="1"/>
          </p:cNvSpPr>
          <p:nvPr>
            <p:ph idx="1"/>
          </p:nvPr>
        </p:nvSpPr>
        <p:spPr>
          <a:xfrm>
            <a:off x="658091" y="1032163"/>
            <a:ext cx="10820399" cy="5455023"/>
          </a:xfrm>
        </p:spPr>
        <p:txBody>
          <a:bodyPr>
            <a:noAutofit/>
          </a:bodyPr>
          <a:lstStyle/>
          <a:p>
            <a:r>
              <a:rPr lang="en-US" sz="2400" u="sng" dirty="0">
                <a:solidFill>
                  <a:srgbClr val="C00000"/>
                </a:solidFill>
              </a:rPr>
              <a:t>Always include a cell viability marker in samples to be sorted.</a:t>
            </a:r>
          </a:p>
          <a:p>
            <a:r>
              <a:rPr lang="en-US" sz="2400" dirty="0">
                <a:solidFill>
                  <a:srgbClr val="C00000"/>
                </a:solidFill>
              </a:rPr>
              <a:t>Nozzle Size: </a:t>
            </a:r>
            <a:r>
              <a:rPr lang="en-US" sz="2400" dirty="0"/>
              <a:t>Use a larger nozzle orifice (minimum 5X cell diameter). KNOW THY CELL SIZE!</a:t>
            </a:r>
          </a:p>
          <a:p>
            <a:r>
              <a:rPr lang="en-US" sz="2400" dirty="0">
                <a:solidFill>
                  <a:srgbClr val="C00000"/>
                </a:solidFill>
              </a:rPr>
              <a:t>Lower pressure: </a:t>
            </a:r>
            <a:r>
              <a:rPr lang="en-US" sz="2400" dirty="0"/>
              <a:t>By definition, this creates a slower flow rate with a longer time to complete the sort.</a:t>
            </a:r>
          </a:p>
          <a:p>
            <a:r>
              <a:rPr lang="en-US" sz="2400" dirty="0">
                <a:solidFill>
                  <a:srgbClr val="C00000"/>
                </a:solidFill>
              </a:rPr>
              <a:t>Temperature: </a:t>
            </a:r>
            <a:r>
              <a:rPr lang="en-US" sz="2400" dirty="0"/>
              <a:t>. Cells may do better sorting on instrumentation set at  4 degrees C,  or in some cases room temperature. Cell-type specific.</a:t>
            </a:r>
          </a:p>
          <a:p>
            <a:r>
              <a:rPr lang="en-US" sz="2400" dirty="0">
                <a:solidFill>
                  <a:srgbClr val="C00000"/>
                </a:solidFill>
              </a:rPr>
              <a:t>Minimize time sample is under pressure: </a:t>
            </a:r>
            <a:r>
              <a:rPr lang="en-US" sz="2400" dirty="0"/>
              <a:t>For long term, large volume sorts, break up sample into smaller aliquots for sorting, and pull sorted fractions off the sorter at regular intervals. Get sorted cells back into their preferred environment. </a:t>
            </a:r>
            <a:r>
              <a:rPr lang="en-US" sz="2400" i="1" dirty="0"/>
              <a:t>Is it really helpful being able to mount a 15ml sample tube for sorting?</a:t>
            </a:r>
          </a:p>
          <a:p>
            <a:r>
              <a:rPr lang="en-US" sz="2400" dirty="0">
                <a:solidFill>
                  <a:srgbClr val="C00000"/>
                </a:solidFill>
              </a:rPr>
              <a:t>Media: </a:t>
            </a:r>
            <a:r>
              <a:rPr lang="en-US" sz="2400" dirty="0"/>
              <a:t>Have cells for sorting in particulate-free, preferred media. Has anyone ever seen an issue with phenol-red media? Collect sorted cells in tubes containing preferred media with high serum , or in problematic situations, try neat serum. Use HEPES to maintain buffer </a:t>
            </a:r>
            <a:r>
              <a:rPr lang="en-US" sz="2400" dirty="0" err="1"/>
              <a:t>pH.</a:t>
            </a:r>
            <a:r>
              <a:rPr lang="en-US" sz="2400" dirty="0"/>
              <a:t> </a:t>
            </a:r>
          </a:p>
        </p:txBody>
      </p:sp>
    </p:spTree>
    <p:extLst>
      <p:ext uri="{BB962C8B-B14F-4D97-AF65-F5344CB8AC3E}">
        <p14:creationId xmlns:p14="http://schemas.microsoft.com/office/powerpoint/2010/main" val="2358166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406E-9345-496A-A7B6-8BE0C7D9FB9E}"/>
              </a:ext>
            </a:extLst>
          </p:cNvPr>
          <p:cNvSpPr>
            <a:spLocks noGrp="1"/>
          </p:cNvSpPr>
          <p:nvPr>
            <p:ph type="title"/>
          </p:nvPr>
        </p:nvSpPr>
        <p:spPr>
          <a:xfrm>
            <a:off x="1219200" y="2588780"/>
            <a:ext cx="10515600" cy="1325563"/>
          </a:xfrm>
        </p:spPr>
        <p:txBody>
          <a:bodyPr/>
          <a:lstStyle/>
          <a:p>
            <a:pPr algn="ctr"/>
            <a:r>
              <a:rPr lang="en-US" i="1" dirty="0"/>
              <a:t>Isn’t it amazing that cells can withstand this electrostatic </a:t>
            </a:r>
            <a:r>
              <a:rPr lang="en-US" i="1"/>
              <a:t>droplet sorting </a:t>
            </a:r>
            <a:r>
              <a:rPr lang="en-US" i="1" dirty="0"/>
              <a:t>process?</a:t>
            </a:r>
          </a:p>
        </p:txBody>
      </p:sp>
    </p:spTree>
    <p:extLst>
      <p:ext uri="{BB962C8B-B14F-4D97-AF65-F5344CB8AC3E}">
        <p14:creationId xmlns:p14="http://schemas.microsoft.com/office/powerpoint/2010/main" val="237649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370" y="136058"/>
            <a:ext cx="8924925" cy="6067425"/>
          </a:xfrm>
          <a:prstGeom prst="rect">
            <a:avLst/>
          </a:prstGeom>
        </p:spPr>
      </p:pic>
      <p:sp>
        <p:nvSpPr>
          <p:cNvPr id="3" name="Rectangle 2"/>
          <p:cNvSpPr/>
          <p:nvPr/>
        </p:nvSpPr>
        <p:spPr>
          <a:xfrm>
            <a:off x="1" y="6203483"/>
            <a:ext cx="12192000" cy="646331"/>
          </a:xfrm>
          <a:prstGeom prst="rect">
            <a:avLst/>
          </a:prstGeom>
        </p:spPr>
        <p:txBody>
          <a:bodyPr wrap="square">
            <a:spAutoFit/>
          </a:bodyPr>
          <a:lstStyle/>
          <a:p>
            <a:r>
              <a:rPr lang="en-US" dirty="0"/>
              <a:t>DeLay M. Lopez P, Schiemann M. (2018, April 28) Cell Sorting for Function and Viability, Tutorial #10 , CYTO 2018, Prague, Czech Republic</a:t>
            </a:r>
          </a:p>
        </p:txBody>
      </p:sp>
    </p:spTree>
    <p:extLst>
      <p:ext uri="{BB962C8B-B14F-4D97-AF65-F5344CB8AC3E}">
        <p14:creationId xmlns:p14="http://schemas.microsoft.com/office/powerpoint/2010/main" val="3700689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218"/>
            <a:ext cx="10515600" cy="1325563"/>
          </a:xfrm>
        </p:spPr>
        <p:txBody>
          <a:bodyPr/>
          <a:lstStyle/>
          <a:p>
            <a:pPr algn="ctr"/>
            <a:r>
              <a:rPr lang="en-US" dirty="0"/>
              <a:t> SICS:</a:t>
            </a:r>
            <a:br>
              <a:rPr lang="en-US" dirty="0"/>
            </a:br>
            <a:r>
              <a:rPr lang="en-US" dirty="0"/>
              <a:t>Sorter Induced Cellular Stress</a:t>
            </a:r>
          </a:p>
        </p:txBody>
      </p:sp>
      <p:sp>
        <p:nvSpPr>
          <p:cNvPr id="3" name="Content Placeholder 2"/>
          <p:cNvSpPr>
            <a:spLocks noGrp="1"/>
          </p:cNvSpPr>
          <p:nvPr>
            <p:ph idx="1"/>
          </p:nvPr>
        </p:nvSpPr>
        <p:spPr>
          <a:xfrm>
            <a:off x="838200" y="1428624"/>
            <a:ext cx="10515600" cy="4351338"/>
          </a:xfrm>
        </p:spPr>
        <p:txBody>
          <a:bodyPr vert="horz" lIns="91440" tIns="45720" rIns="91440" bIns="45720" rtlCol="0" anchor="t">
            <a:normAutofit fontScale="92500" lnSpcReduction="10000"/>
          </a:bodyPr>
          <a:lstStyle/>
          <a:p>
            <a:pPr marL="0" indent="0">
              <a:buNone/>
            </a:pPr>
            <a:r>
              <a:rPr lang="en-US" dirty="0"/>
              <a:t>Term first presented at CYTO2018</a:t>
            </a:r>
            <a:r>
              <a:rPr lang="en-US" baseline="30000" dirty="0"/>
              <a:t>1</a:t>
            </a:r>
            <a:r>
              <a:rPr lang="en-US" dirty="0"/>
              <a:t> , describes the myriad of cellular characteristics that may be perturbed by the droplet cell sorting process.</a:t>
            </a:r>
          </a:p>
          <a:p>
            <a:r>
              <a:rPr lang="en-US" dirty="0">
                <a:sym typeface="Wingdings" panose="05000000000000000000" pitchFamily="2" charset="2"/>
              </a:rPr>
              <a:t>SICS can present itself as one of a spectrum of observed symptoms other than outright cell destruction or cell death:</a:t>
            </a:r>
            <a:endParaRPr lang="en-US" dirty="0">
              <a:solidFill>
                <a:srgbClr val="FF0000"/>
              </a:solidFill>
              <a:sym typeface="Wingdings" panose="05000000000000000000" pitchFamily="2" charset="2"/>
            </a:endParaRPr>
          </a:p>
          <a:p>
            <a:pPr lvl="1"/>
            <a:r>
              <a:rPr lang="en-US" dirty="0">
                <a:sym typeface="Wingdings" panose="05000000000000000000" pitchFamily="2" charset="2"/>
              </a:rPr>
              <a:t>Reports of a proliferation lag after sorting T-cells, DC’s not presenting antigen effectively, redox changes, </a:t>
            </a:r>
            <a:r>
              <a:rPr lang="en-US" dirty="0" err="1">
                <a:sym typeface="Wingdings" panose="05000000000000000000" pitchFamily="2" charset="2"/>
              </a:rPr>
              <a:t>iPS</a:t>
            </a:r>
            <a:r>
              <a:rPr lang="en-US" dirty="0">
                <a:sym typeface="Wingdings" panose="05000000000000000000" pitchFamily="2" charset="2"/>
              </a:rPr>
              <a:t> cells not adequate for tetraploid blastocyst complementation assay, delay in monocyte monolayer formation, p38 MAPK activation in sorted T-cells, etc.</a:t>
            </a:r>
            <a:endParaRPr lang="en-US" dirty="0"/>
          </a:p>
          <a:p>
            <a:r>
              <a:rPr lang="en-US" dirty="0"/>
              <a:t>Investigators need to be aware of this potential complication of cell sorting.</a:t>
            </a:r>
          </a:p>
          <a:p>
            <a:r>
              <a:rPr lang="en-US" dirty="0"/>
              <a:t>There are best-practice methods to minimize SICS, but in the past these methods were cell-type specific , related to impact on a particular function discovered after cell sorting</a:t>
            </a:r>
            <a:endParaRPr lang="en-US" dirty="0">
              <a:cs typeface="Calibri"/>
            </a:endParaRPr>
          </a:p>
        </p:txBody>
      </p:sp>
      <p:sp>
        <p:nvSpPr>
          <p:cNvPr id="4" name="TextBox 3"/>
          <p:cNvSpPr txBox="1"/>
          <p:nvPr/>
        </p:nvSpPr>
        <p:spPr>
          <a:xfrm>
            <a:off x="1617314" y="6054506"/>
            <a:ext cx="9064007" cy="651094"/>
          </a:xfrm>
          <a:prstGeom prst="rect">
            <a:avLst/>
          </a:prstGeom>
          <a:noFill/>
        </p:spPr>
        <p:txBody>
          <a:bodyPr wrap="square" rtlCol="0">
            <a:spAutoFit/>
          </a:bodyPr>
          <a:lstStyle/>
          <a:p>
            <a:pPr algn="ctr"/>
            <a:r>
              <a:rPr lang="en-US" baseline="30000" dirty="0"/>
              <a:t>1</a:t>
            </a:r>
            <a:r>
              <a:rPr lang="en-US" dirty="0"/>
              <a:t>DeLay M. Lopez P, Schiemann M. (2018, April 28) </a:t>
            </a:r>
            <a:r>
              <a:rPr lang="en-US" i="1" dirty="0"/>
              <a:t>Cell Sorting for Function and Viability, </a:t>
            </a:r>
            <a:r>
              <a:rPr lang="en-US" dirty="0"/>
              <a:t>Tutorial #10 , CYTO 2018, Prague Czech Republic</a:t>
            </a:r>
          </a:p>
        </p:txBody>
      </p:sp>
    </p:spTree>
    <p:extLst>
      <p:ext uri="{BB962C8B-B14F-4D97-AF65-F5344CB8AC3E}">
        <p14:creationId xmlns:p14="http://schemas.microsoft.com/office/powerpoint/2010/main" val="1037120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3592" y="132446"/>
            <a:ext cx="8924925" cy="6067425"/>
          </a:xfrm>
          <a:prstGeom prst="rect">
            <a:avLst/>
          </a:prstGeom>
        </p:spPr>
      </p:pic>
      <p:sp>
        <p:nvSpPr>
          <p:cNvPr id="3" name="Rectangle 2"/>
          <p:cNvSpPr/>
          <p:nvPr/>
        </p:nvSpPr>
        <p:spPr>
          <a:xfrm>
            <a:off x="0" y="6199871"/>
            <a:ext cx="12115800" cy="646331"/>
          </a:xfrm>
          <a:prstGeom prst="rect">
            <a:avLst/>
          </a:prstGeom>
        </p:spPr>
        <p:txBody>
          <a:bodyPr wrap="square">
            <a:spAutoFit/>
          </a:bodyPr>
          <a:lstStyle/>
          <a:p>
            <a:r>
              <a:rPr lang="en-US" dirty="0"/>
              <a:t>DeLay M. Lopez P, Schiemann M. (2018, April 28) Cell Sorting for Function and Viability, Tutorial #10 , CYTO 2018, Prague, Czech Republic</a:t>
            </a:r>
          </a:p>
        </p:txBody>
      </p:sp>
      <p:sp>
        <p:nvSpPr>
          <p:cNvPr id="4" name="Left Brace 3"/>
          <p:cNvSpPr/>
          <p:nvPr/>
        </p:nvSpPr>
        <p:spPr>
          <a:xfrm>
            <a:off x="1891145" y="2923309"/>
            <a:ext cx="678873" cy="2168235"/>
          </a:xfrm>
          <a:prstGeom prst="lef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e 5"/>
          <p:cNvSpPr/>
          <p:nvPr/>
        </p:nvSpPr>
        <p:spPr>
          <a:xfrm>
            <a:off x="1891144" y="1711035"/>
            <a:ext cx="588819" cy="1122219"/>
          </a:xfrm>
          <a:prstGeom prst="leftBrace">
            <a:avLst/>
          </a:prstGeom>
          <a:ln w="254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87669" y="3684260"/>
            <a:ext cx="1803475" cy="923330"/>
          </a:xfrm>
          <a:prstGeom prst="rect">
            <a:avLst/>
          </a:prstGeom>
          <a:noFill/>
        </p:spPr>
        <p:txBody>
          <a:bodyPr wrap="square" rtlCol="0">
            <a:spAutoFit/>
          </a:bodyPr>
          <a:lstStyle/>
          <a:p>
            <a:r>
              <a:rPr lang="en-US" dirty="0"/>
              <a:t>Here is where our SICS studies are focused</a:t>
            </a:r>
          </a:p>
        </p:txBody>
      </p:sp>
      <p:sp>
        <p:nvSpPr>
          <p:cNvPr id="8" name="TextBox 7"/>
          <p:cNvSpPr txBox="1"/>
          <p:nvPr/>
        </p:nvSpPr>
        <p:spPr>
          <a:xfrm>
            <a:off x="195690" y="1632925"/>
            <a:ext cx="1587432" cy="1200329"/>
          </a:xfrm>
          <a:prstGeom prst="rect">
            <a:avLst/>
          </a:prstGeom>
          <a:noFill/>
        </p:spPr>
        <p:txBody>
          <a:bodyPr wrap="square" rtlCol="0">
            <a:spAutoFit/>
          </a:bodyPr>
          <a:lstStyle/>
          <a:p>
            <a:r>
              <a:rPr lang="en-US" dirty="0"/>
              <a:t>Can prime cells for different SICS manifestations</a:t>
            </a:r>
          </a:p>
        </p:txBody>
      </p:sp>
    </p:spTree>
    <p:extLst>
      <p:ext uri="{BB962C8B-B14F-4D97-AF65-F5344CB8AC3E}">
        <p14:creationId xmlns:p14="http://schemas.microsoft.com/office/powerpoint/2010/main" val="2865084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7700" y="6234545"/>
            <a:ext cx="10896599" cy="369332"/>
          </a:xfrm>
          <a:prstGeom prst="rect">
            <a:avLst/>
          </a:prstGeom>
        </p:spPr>
        <p:txBody>
          <a:bodyPr wrap="square">
            <a:spAutoFit/>
          </a:bodyPr>
          <a:lstStyle/>
          <a:p>
            <a:r>
              <a:rPr lang="en-US" dirty="0">
                <a:hlinkClick r:id="rId2"/>
              </a:rPr>
              <a:t>https://doi.org/10.1016/j.jim.2020.112902</a:t>
            </a:r>
            <a:r>
              <a:rPr lang="en-US" dirty="0"/>
              <a:t> Gerald </a:t>
            </a:r>
            <a:r>
              <a:rPr lang="en-US" dirty="0" err="1"/>
              <a:t>Pfister,Salman</a:t>
            </a:r>
            <a:r>
              <a:rPr lang="en-US" dirty="0"/>
              <a:t> M. </a:t>
            </a:r>
            <a:r>
              <a:rPr lang="en-US" dirty="0" err="1"/>
              <a:t>Toor,Varun</a:t>
            </a:r>
            <a:r>
              <a:rPr lang="en-US" dirty="0"/>
              <a:t> </a:t>
            </a:r>
            <a:r>
              <a:rPr lang="en-US" dirty="0" err="1"/>
              <a:t>Sasidharan</a:t>
            </a:r>
            <a:r>
              <a:rPr lang="en-US" dirty="0"/>
              <a:t> </a:t>
            </a:r>
            <a:r>
              <a:rPr lang="en-US" dirty="0" err="1"/>
              <a:t>Nair,Eyad</a:t>
            </a:r>
            <a:r>
              <a:rPr lang="en-US" dirty="0"/>
              <a:t> </a:t>
            </a:r>
            <a:r>
              <a:rPr lang="en-US" dirty="0" err="1"/>
              <a:t>Elkord</a:t>
            </a:r>
            <a:r>
              <a:rPr lang="en-US" dirty="0"/>
              <a:t>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0701" y="615391"/>
            <a:ext cx="4330598" cy="5627218"/>
          </a:xfrm>
          <a:prstGeom prst="rect">
            <a:avLst/>
          </a:prstGeom>
        </p:spPr>
      </p:pic>
    </p:spTree>
    <p:extLst>
      <p:ext uri="{BB962C8B-B14F-4D97-AF65-F5344CB8AC3E}">
        <p14:creationId xmlns:p14="http://schemas.microsoft.com/office/powerpoint/2010/main" val="1638447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647700" y="6234545"/>
            <a:ext cx="10896599" cy="369332"/>
          </a:xfrm>
          <a:prstGeom prst="rect">
            <a:avLst/>
          </a:prstGeom>
        </p:spPr>
        <p:txBody>
          <a:bodyPr wrap="square">
            <a:spAutoFit/>
          </a:bodyPr>
          <a:lstStyle/>
          <a:p>
            <a:r>
              <a:rPr lang="en-US" dirty="0">
                <a:hlinkClick r:id="rId2"/>
              </a:rPr>
              <a:t>https://doi.org/10.1016/j.jim.2020.112902</a:t>
            </a:r>
            <a:r>
              <a:rPr lang="en-US" dirty="0"/>
              <a:t> Gerald </a:t>
            </a:r>
            <a:r>
              <a:rPr lang="en-US" dirty="0" err="1"/>
              <a:t>Pfister,Salman</a:t>
            </a:r>
            <a:r>
              <a:rPr lang="en-US" dirty="0"/>
              <a:t> M. </a:t>
            </a:r>
            <a:r>
              <a:rPr lang="en-US" dirty="0" err="1"/>
              <a:t>Toor,Varun</a:t>
            </a:r>
            <a:r>
              <a:rPr lang="en-US" dirty="0"/>
              <a:t> </a:t>
            </a:r>
            <a:r>
              <a:rPr lang="en-US" dirty="0" err="1"/>
              <a:t>Sasidharan</a:t>
            </a:r>
            <a:r>
              <a:rPr lang="en-US" dirty="0"/>
              <a:t> </a:t>
            </a:r>
            <a:r>
              <a:rPr lang="en-US" dirty="0" err="1"/>
              <a:t>Nair,Eyad</a:t>
            </a:r>
            <a:r>
              <a:rPr lang="en-US" dirty="0"/>
              <a:t> </a:t>
            </a:r>
            <a:r>
              <a:rPr lang="en-US" dirty="0" err="1"/>
              <a:t>Elkord</a:t>
            </a:r>
            <a:r>
              <a:rPr lang="en-US" dirty="0"/>
              <a:t>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0701" y="615391"/>
            <a:ext cx="4330598" cy="5627218"/>
          </a:xfrm>
          <a:prstGeom prst="rect">
            <a:avLst/>
          </a:prstGeom>
        </p:spPr>
      </p:pic>
      <p:sp>
        <p:nvSpPr>
          <p:cNvPr id="4" name="Rectangle 3"/>
          <p:cNvSpPr/>
          <p:nvPr/>
        </p:nvSpPr>
        <p:spPr>
          <a:xfrm>
            <a:off x="5188527" y="367146"/>
            <a:ext cx="1828799" cy="325582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2757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884" y="228729"/>
            <a:ext cx="8934450" cy="6086475"/>
          </a:xfrm>
          <a:prstGeom prst="rect">
            <a:avLst/>
          </a:prstGeom>
        </p:spPr>
      </p:pic>
      <p:sp>
        <p:nvSpPr>
          <p:cNvPr id="3" name="Rectangle 2"/>
          <p:cNvSpPr/>
          <p:nvPr/>
        </p:nvSpPr>
        <p:spPr>
          <a:xfrm>
            <a:off x="163642" y="6114551"/>
            <a:ext cx="11952157" cy="646331"/>
          </a:xfrm>
          <a:prstGeom prst="rect">
            <a:avLst/>
          </a:prstGeom>
        </p:spPr>
        <p:txBody>
          <a:bodyPr wrap="square">
            <a:spAutoFit/>
          </a:bodyPr>
          <a:lstStyle/>
          <a:p>
            <a:r>
              <a:rPr lang="en-US" dirty="0"/>
              <a:t>DeLay M. Lopez P, Schiemann M. (2018, April 28) Cell Sorting for Function and Viability, Tutorial #10 , CYTO 2018, Prague Czech Republic</a:t>
            </a:r>
          </a:p>
        </p:txBody>
      </p:sp>
      <p:pic>
        <p:nvPicPr>
          <p:cNvPr id="4" name="Picture 3"/>
          <p:cNvPicPr>
            <a:picLocks noChangeAspect="1"/>
          </p:cNvPicPr>
          <p:nvPr/>
        </p:nvPicPr>
        <p:blipFill>
          <a:blip r:embed="rId4"/>
          <a:stretch>
            <a:fillRect/>
          </a:stretch>
        </p:blipFill>
        <p:spPr>
          <a:xfrm>
            <a:off x="10492858" y="2721361"/>
            <a:ext cx="426676" cy="3268500"/>
          </a:xfrm>
          <a:prstGeom prst="rect">
            <a:avLst/>
          </a:prstGeom>
        </p:spPr>
      </p:pic>
      <p:sp>
        <p:nvSpPr>
          <p:cNvPr id="5" name="TextBox 4"/>
          <p:cNvSpPr txBox="1"/>
          <p:nvPr/>
        </p:nvSpPr>
        <p:spPr>
          <a:xfrm>
            <a:off x="9622523" y="970291"/>
            <a:ext cx="2063786" cy="1754326"/>
          </a:xfrm>
          <a:prstGeom prst="rect">
            <a:avLst/>
          </a:prstGeom>
          <a:noFill/>
        </p:spPr>
        <p:txBody>
          <a:bodyPr wrap="square" rtlCol="0">
            <a:spAutoFit/>
          </a:bodyPr>
          <a:lstStyle/>
          <a:p>
            <a:r>
              <a:rPr lang="en-US" b="1" dirty="0"/>
              <a:t>Droplet charging!</a:t>
            </a:r>
          </a:p>
          <a:p>
            <a:r>
              <a:rPr lang="en-US" b="1" dirty="0"/>
              <a:t>Hundreds of volts, with higher amperage (current) than deflection plates.</a:t>
            </a:r>
          </a:p>
        </p:txBody>
      </p:sp>
    </p:spTree>
    <p:extLst>
      <p:ext uri="{BB962C8B-B14F-4D97-AF65-F5344CB8AC3E}">
        <p14:creationId xmlns:p14="http://schemas.microsoft.com/office/powerpoint/2010/main" val="2989990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17775" y="139743"/>
            <a:ext cx="5879704" cy="2391899"/>
          </a:xfrm>
          <a:prstGeom prst="rect">
            <a:avLst/>
          </a:prstGeom>
        </p:spPr>
      </p:pic>
      <p:pic>
        <p:nvPicPr>
          <p:cNvPr id="3" name="Picture 2"/>
          <p:cNvPicPr>
            <a:picLocks noChangeAspect="1"/>
          </p:cNvPicPr>
          <p:nvPr/>
        </p:nvPicPr>
        <p:blipFill>
          <a:blip r:embed="rId4"/>
          <a:stretch>
            <a:fillRect/>
          </a:stretch>
        </p:blipFill>
        <p:spPr>
          <a:xfrm>
            <a:off x="141915" y="2531642"/>
            <a:ext cx="5744449" cy="2014781"/>
          </a:xfrm>
          <a:prstGeom prst="rect">
            <a:avLst/>
          </a:prstGeom>
        </p:spPr>
      </p:pic>
      <p:pic>
        <p:nvPicPr>
          <p:cNvPr id="4" name="Picture 3"/>
          <p:cNvPicPr>
            <a:picLocks noChangeAspect="1"/>
          </p:cNvPicPr>
          <p:nvPr/>
        </p:nvPicPr>
        <p:blipFill>
          <a:blip r:embed="rId5"/>
          <a:stretch>
            <a:fillRect/>
          </a:stretch>
        </p:blipFill>
        <p:spPr>
          <a:xfrm>
            <a:off x="288453" y="4893018"/>
            <a:ext cx="5874706" cy="1603628"/>
          </a:xfrm>
          <a:prstGeom prst="rect">
            <a:avLst/>
          </a:prstGeom>
        </p:spPr>
      </p:pic>
      <p:pic>
        <p:nvPicPr>
          <p:cNvPr id="5" name="Picture 4"/>
          <p:cNvPicPr>
            <a:picLocks noChangeAspect="1"/>
          </p:cNvPicPr>
          <p:nvPr/>
        </p:nvPicPr>
        <p:blipFill>
          <a:blip r:embed="rId6"/>
          <a:stretch>
            <a:fillRect/>
          </a:stretch>
        </p:blipFill>
        <p:spPr>
          <a:xfrm>
            <a:off x="6199322" y="691828"/>
            <a:ext cx="5992678" cy="2446916"/>
          </a:xfrm>
          <a:prstGeom prst="rect">
            <a:avLst/>
          </a:prstGeom>
        </p:spPr>
      </p:pic>
      <p:pic>
        <p:nvPicPr>
          <p:cNvPr id="6" name="Picture 5"/>
          <p:cNvPicPr>
            <a:picLocks noChangeAspect="1"/>
          </p:cNvPicPr>
          <p:nvPr/>
        </p:nvPicPr>
        <p:blipFill>
          <a:blip r:embed="rId7"/>
          <a:stretch>
            <a:fillRect/>
          </a:stretch>
        </p:blipFill>
        <p:spPr>
          <a:xfrm>
            <a:off x="6297479" y="3625030"/>
            <a:ext cx="5442524" cy="2069802"/>
          </a:xfrm>
          <a:prstGeom prst="rect">
            <a:avLst/>
          </a:prstGeom>
        </p:spPr>
      </p:pic>
    </p:spTree>
    <p:extLst>
      <p:ext uri="{BB962C8B-B14F-4D97-AF65-F5344CB8AC3E}">
        <p14:creationId xmlns:p14="http://schemas.microsoft.com/office/powerpoint/2010/main" val="2736286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17775" y="139743"/>
            <a:ext cx="5879704" cy="2391899"/>
          </a:xfrm>
          <a:prstGeom prst="rect">
            <a:avLst/>
          </a:prstGeom>
        </p:spPr>
      </p:pic>
      <p:pic>
        <p:nvPicPr>
          <p:cNvPr id="3" name="Picture 2"/>
          <p:cNvPicPr>
            <a:picLocks noChangeAspect="1"/>
          </p:cNvPicPr>
          <p:nvPr/>
        </p:nvPicPr>
        <p:blipFill>
          <a:blip r:embed="rId4"/>
          <a:stretch>
            <a:fillRect/>
          </a:stretch>
        </p:blipFill>
        <p:spPr>
          <a:xfrm>
            <a:off x="141915" y="2531642"/>
            <a:ext cx="5744449" cy="2014781"/>
          </a:xfrm>
          <a:prstGeom prst="rect">
            <a:avLst/>
          </a:prstGeom>
        </p:spPr>
      </p:pic>
      <p:pic>
        <p:nvPicPr>
          <p:cNvPr id="4" name="Picture 3"/>
          <p:cNvPicPr>
            <a:picLocks noChangeAspect="1"/>
          </p:cNvPicPr>
          <p:nvPr/>
        </p:nvPicPr>
        <p:blipFill>
          <a:blip r:embed="rId5"/>
          <a:stretch>
            <a:fillRect/>
          </a:stretch>
        </p:blipFill>
        <p:spPr>
          <a:xfrm>
            <a:off x="288453" y="4893018"/>
            <a:ext cx="5874706" cy="1603628"/>
          </a:xfrm>
          <a:prstGeom prst="rect">
            <a:avLst/>
          </a:prstGeom>
          <a:solidFill>
            <a:schemeClr val="accent1"/>
          </a:solidFill>
        </p:spPr>
      </p:pic>
      <p:pic>
        <p:nvPicPr>
          <p:cNvPr id="5" name="Picture 4"/>
          <p:cNvPicPr>
            <a:picLocks noChangeAspect="1"/>
          </p:cNvPicPr>
          <p:nvPr/>
        </p:nvPicPr>
        <p:blipFill>
          <a:blip r:embed="rId6"/>
          <a:stretch>
            <a:fillRect/>
          </a:stretch>
        </p:blipFill>
        <p:spPr>
          <a:xfrm>
            <a:off x="6199322" y="691828"/>
            <a:ext cx="5992678" cy="2446916"/>
          </a:xfrm>
          <a:prstGeom prst="rect">
            <a:avLst/>
          </a:prstGeom>
        </p:spPr>
      </p:pic>
      <p:pic>
        <p:nvPicPr>
          <p:cNvPr id="6" name="Picture 5"/>
          <p:cNvPicPr>
            <a:picLocks noChangeAspect="1"/>
          </p:cNvPicPr>
          <p:nvPr/>
        </p:nvPicPr>
        <p:blipFill>
          <a:blip r:embed="rId7"/>
          <a:stretch>
            <a:fillRect/>
          </a:stretch>
        </p:blipFill>
        <p:spPr>
          <a:xfrm>
            <a:off x="6297479" y="3625030"/>
            <a:ext cx="5442524" cy="2069802"/>
          </a:xfrm>
          <a:prstGeom prst="rect">
            <a:avLst/>
          </a:prstGeom>
        </p:spPr>
      </p:pic>
      <p:sp>
        <p:nvSpPr>
          <p:cNvPr id="7" name="Rectangle 6"/>
          <p:cNvSpPr/>
          <p:nvPr/>
        </p:nvSpPr>
        <p:spPr>
          <a:xfrm>
            <a:off x="288453" y="207818"/>
            <a:ext cx="5910869" cy="2323824"/>
          </a:xfrm>
          <a:prstGeom prst="rect">
            <a:avLst/>
          </a:prstGeom>
          <a:solidFill>
            <a:schemeClr val="accent1">
              <a:alpha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8453" y="4800600"/>
            <a:ext cx="5874706" cy="1835727"/>
          </a:xfrm>
          <a:prstGeom prst="rect">
            <a:avLst/>
          </a:prstGeom>
          <a:solidFill>
            <a:schemeClr val="accent1">
              <a:alpha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8344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80F65F-2B77-47FD-82BE-2B9D240E8C00}"/>
              </a:ext>
            </a:extLst>
          </p:cNvPr>
          <p:cNvPicPr>
            <a:picLocks noChangeAspect="1"/>
          </p:cNvPicPr>
          <p:nvPr/>
        </p:nvPicPr>
        <p:blipFill>
          <a:blip r:embed="rId3"/>
          <a:stretch>
            <a:fillRect/>
          </a:stretch>
        </p:blipFill>
        <p:spPr>
          <a:xfrm>
            <a:off x="176982" y="2166961"/>
            <a:ext cx="1497771" cy="680147"/>
          </a:xfrm>
          <a:prstGeom prst="rect">
            <a:avLst/>
          </a:prstGeom>
        </p:spPr>
      </p:pic>
      <p:pic>
        <p:nvPicPr>
          <p:cNvPr id="8" name="Picture 7">
            <a:extLst>
              <a:ext uri="{FF2B5EF4-FFF2-40B4-BE49-F238E27FC236}">
                <a16:creationId xmlns:a16="http://schemas.microsoft.com/office/drawing/2014/main" id="{3CF5BCC6-296C-45E2-946C-49859231047F}"/>
              </a:ext>
            </a:extLst>
          </p:cNvPr>
          <p:cNvPicPr>
            <a:picLocks noChangeAspect="1"/>
          </p:cNvPicPr>
          <p:nvPr/>
        </p:nvPicPr>
        <p:blipFill>
          <a:blip r:embed="rId3"/>
          <a:stretch>
            <a:fillRect/>
          </a:stretch>
        </p:blipFill>
        <p:spPr>
          <a:xfrm>
            <a:off x="2645433" y="3530540"/>
            <a:ext cx="1497771" cy="680147"/>
          </a:xfrm>
          <a:prstGeom prst="rect">
            <a:avLst/>
          </a:prstGeom>
        </p:spPr>
      </p:pic>
      <p:cxnSp>
        <p:nvCxnSpPr>
          <p:cNvPr id="10" name="Connector: Elbow 9">
            <a:extLst>
              <a:ext uri="{FF2B5EF4-FFF2-40B4-BE49-F238E27FC236}">
                <a16:creationId xmlns:a16="http://schemas.microsoft.com/office/drawing/2014/main" id="{526394CC-9D9C-4DA4-92A7-A96219F5589B}"/>
              </a:ext>
            </a:extLst>
          </p:cNvPr>
          <p:cNvCxnSpPr>
            <a:stCxn id="7" idx="2"/>
            <a:endCxn id="8" idx="1"/>
          </p:cNvCxnSpPr>
          <p:nvPr/>
        </p:nvCxnSpPr>
        <p:spPr>
          <a:xfrm rot="16200000" flipH="1">
            <a:off x="1273897" y="2499078"/>
            <a:ext cx="1023506" cy="1719565"/>
          </a:xfrm>
          <a:prstGeom prst="bentConnector2">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814FA32-4201-4AE9-872C-EA058B760DEB}"/>
              </a:ext>
            </a:extLst>
          </p:cNvPr>
          <p:cNvPicPr>
            <a:picLocks/>
          </p:cNvPicPr>
          <p:nvPr/>
        </p:nvPicPr>
        <p:blipFill>
          <a:blip r:embed="rId4"/>
          <a:stretch>
            <a:fillRect/>
          </a:stretch>
        </p:blipFill>
        <p:spPr>
          <a:xfrm>
            <a:off x="2751599" y="2245359"/>
            <a:ext cx="2631563" cy="497552"/>
          </a:xfrm>
          <a:prstGeom prst="rect">
            <a:avLst/>
          </a:prstGeom>
        </p:spPr>
      </p:pic>
      <p:cxnSp>
        <p:nvCxnSpPr>
          <p:cNvPr id="22" name="Straight Arrow Connector 21">
            <a:extLst>
              <a:ext uri="{FF2B5EF4-FFF2-40B4-BE49-F238E27FC236}">
                <a16:creationId xmlns:a16="http://schemas.microsoft.com/office/drawing/2014/main" id="{FFAD59C1-755B-47E9-A407-5A65E7A70347}"/>
              </a:ext>
            </a:extLst>
          </p:cNvPr>
          <p:cNvCxnSpPr>
            <a:cxnSpLocks/>
            <a:stCxn id="20" idx="3"/>
          </p:cNvCxnSpPr>
          <p:nvPr/>
        </p:nvCxnSpPr>
        <p:spPr>
          <a:xfrm>
            <a:off x="5383162" y="2494135"/>
            <a:ext cx="712838" cy="0"/>
          </a:xfrm>
          <a:prstGeom prst="straightConnector1">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FF1574-646D-4A93-A989-3D1A45BFCE80}"/>
              </a:ext>
            </a:extLst>
          </p:cNvPr>
          <p:cNvCxnSpPr/>
          <p:nvPr/>
        </p:nvCxnSpPr>
        <p:spPr>
          <a:xfrm flipV="1">
            <a:off x="1674753" y="2494135"/>
            <a:ext cx="1010478" cy="86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87FC376-E635-471F-B220-C53C39E4D4D5}"/>
              </a:ext>
            </a:extLst>
          </p:cNvPr>
          <p:cNvCxnSpPr>
            <a:cxnSpLocks/>
            <a:stCxn id="8" idx="3"/>
          </p:cNvCxnSpPr>
          <p:nvPr/>
        </p:nvCxnSpPr>
        <p:spPr>
          <a:xfrm>
            <a:off x="4143204" y="3870614"/>
            <a:ext cx="1952796" cy="0"/>
          </a:xfrm>
          <a:prstGeom prst="straightConnector1">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0D43C69-F53C-4479-AD07-60A6894AC94C}"/>
              </a:ext>
            </a:extLst>
          </p:cNvPr>
          <p:cNvSpPr txBox="1"/>
          <p:nvPr/>
        </p:nvSpPr>
        <p:spPr>
          <a:xfrm>
            <a:off x="2911938" y="1943451"/>
            <a:ext cx="2462534" cy="1200329"/>
          </a:xfrm>
          <a:prstGeom prst="rect">
            <a:avLst/>
          </a:prstGeom>
          <a:noFill/>
        </p:spPr>
        <p:txBody>
          <a:bodyPr wrap="none" rtlCol="0">
            <a:spAutoFit/>
          </a:bodyPr>
          <a:lstStyle/>
          <a:p>
            <a:pPr algn="ctr"/>
            <a:r>
              <a:rPr lang="en-US" dirty="0"/>
              <a:t>Cell sorting (</a:t>
            </a:r>
            <a:r>
              <a:rPr lang="en-US" dirty="0" err="1"/>
              <a:t>MoFlo</a:t>
            </a:r>
            <a:r>
              <a:rPr lang="en-US" dirty="0"/>
              <a:t> XDP)</a:t>
            </a:r>
          </a:p>
          <a:p>
            <a:pPr algn="ctr"/>
            <a:endParaRPr lang="en-US" dirty="0"/>
          </a:p>
          <a:p>
            <a:pPr algn="ctr"/>
            <a:endParaRPr lang="en-US" dirty="0"/>
          </a:p>
          <a:p>
            <a:pPr algn="ctr"/>
            <a:r>
              <a:rPr lang="en-US" dirty="0"/>
              <a:t>5 min</a:t>
            </a:r>
          </a:p>
        </p:txBody>
      </p:sp>
      <p:sp>
        <p:nvSpPr>
          <p:cNvPr id="42" name="TextBox 41">
            <a:extLst>
              <a:ext uri="{FF2B5EF4-FFF2-40B4-BE49-F238E27FC236}">
                <a16:creationId xmlns:a16="http://schemas.microsoft.com/office/drawing/2014/main" id="{C299234C-C709-4201-9953-2C9917A155C9}"/>
              </a:ext>
            </a:extLst>
          </p:cNvPr>
          <p:cNvSpPr txBox="1"/>
          <p:nvPr/>
        </p:nvSpPr>
        <p:spPr>
          <a:xfrm>
            <a:off x="2562318" y="4210687"/>
            <a:ext cx="1613199" cy="646331"/>
          </a:xfrm>
          <a:prstGeom prst="rect">
            <a:avLst/>
          </a:prstGeom>
          <a:noFill/>
        </p:spPr>
        <p:txBody>
          <a:bodyPr wrap="none" rtlCol="0">
            <a:spAutoFit/>
          </a:bodyPr>
          <a:lstStyle/>
          <a:p>
            <a:pPr algn="ctr"/>
            <a:r>
              <a:rPr lang="en-US" dirty="0"/>
              <a:t>No-sort control</a:t>
            </a:r>
          </a:p>
          <a:p>
            <a:pPr algn="ctr"/>
            <a:r>
              <a:rPr lang="en-US" dirty="0"/>
              <a:t>5 min</a:t>
            </a:r>
          </a:p>
        </p:txBody>
      </p:sp>
      <p:sp>
        <p:nvSpPr>
          <p:cNvPr id="43" name="TextBox 42">
            <a:extLst>
              <a:ext uri="{FF2B5EF4-FFF2-40B4-BE49-F238E27FC236}">
                <a16:creationId xmlns:a16="http://schemas.microsoft.com/office/drawing/2014/main" id="{CC287FB8-C601-4662-B8D1-4F9CC2AB5579}"/>
              </a:ext>
            </a:extLst>
          </p:cNvPr>
          <p:cNvSpPr txBox="1"/>
          <p:nvPr/>
        </p:nvSpPr>
        <p:spPr>
          <a:xfrm>
            <a:off x="178022" y="1533239"/>
            <a:ext cx="1653466" cy="646331"/>
          </a:xfrm>
          <a:prstGeom prst="rect">
            <a:avLst/>
          </a:prstGeom>
          <a:noFill/>
        </p:spPr>
        <p:txBody>
          <a:bodyPr wrap="none" rtlCol="0">
            <a:spAutoFit/>
          </a:bodyPr>
          <a:lstStyle/>
          <a:p>
            <a:pPr algn="ctr"/>
            <a:r>
              <a:rPr lang="en-US" dirty="0"/>
              <a:t>Pre-sort control</a:t>
            </a:r>
          </a:p>
          <a:p>
            <a:pPr algn="ctr"/>
            <a:r>
              <a:rPr lang="en-US" dirty="0"/>
              <a:t>5 min</a:t>
            </a:r>
          </a:p>
        </p:txBody>
      </p:sp>
      <p:pic>
        <p:nvPicPr>
          <p:cNvPr id="13" name="Picture 12"/>
          <p:cNvPicPr>
            <a:picLocks noChangeAspect="1"/>
          </p:cNvPicPr>
          <p:nvPr/>
        </p:nvPicPr>
        <p:blipFill>
          <a:blip r:embed="rId5"/>
          <a:stretch>
            <a:fillRect/>
          </a:stretch>
        </p:blipFill>
        <p:spPr>
          <a:xfrm>
            <a:off x="0" y="5974003"/>
            <a:ext cx="2603218" cy="883997"/>
          </a:xfrm>
          <a:prstGeom prst="rect">
            <a:avLst/>
          </a:prstGeom>
        </p:spPr>
      </p:pic>
    </p:spTree>
    <p:extLst>
      <p:ext uri="{BB962C8B-B14F-4D97-AF65-F5344CB8AC3E}">
        <p14:creationId xmlns:p14="http://schemas.microsoft.com/office/powerpoint/2010/main" val="1233406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80F65F-2B77-47FD-82BE-2B9D240E8C00}"/>
              </a:ext>
            </a:extLst>
          </p:cNvPr>
          <p:cNvPicPr>
            <a:picLocks noChangeAspect="1"/>
          </p:cNvPicPr>
          <p:nvPr/>
        </p:nvPicPr>
        <p:blipFill>
          <a:blip r:embed="rId3"/>
          <a:stretch>
            <a:fillRect/>
          </a:stretch>
        </p:blipFill>
        <p:spPr>
          <a:xfrm>
            <a:off x="176982" y="2166961"/>
            <a:ext cx="1497771" cy="680147"/>
          </a:xfrm>
          <a:prstGeom prst="rect">
            <a:avLst/>
          </a:prstGeom>
        </p:spPr>
      </p:pic>
      <p:pic>
        <p:nvPicPr>
          <p:cNvPr id="8" name="Picture 7">
            <a:extLst>
              <a:ext uri="{FF2B5EF4-FFF2-40B4-BE49-F238E27FC236}">
                <a16:creationId xmlns:a16="http://schemas.microsoft.com/office/drawing/2014/main" id="{3CF5BCC6-296C-45E2-946C-49859231047F}"/>
              </a:ext>
            </a:extLst>
          </p:cNvPr>
          <p:cNvPicPr>
            <a:picLocks noChangeAspect="1"/>
          </p:cNvPicPr>
          <p:nvPr/>
        </p:nvPicPr>
        <p:blipFill>
          <a:blip r:embed="rId3"/>
          <a:stretch>
            <a:fillRect/>
          </a:stretch>
        </p:blipFill>
        <p:spPr>
          <a:xfrm>
            <a:off x="2645433" y="3530540"/>
            <a:ext cx="1497771" cy="680147"/>
          </a:xfrm>
          <a:prstGeom prst="rect">
            <a:avLst/>
          </a:prstGeom>
        </p:spPr>
      </p:pic>
      <p:cxnSp>
        <p:nvCxnSpPr>
          <p:cNvPr id="10" name="Connector: Elbow 9">
            <a:extLst>
              <a:ext uri="{FF2B5EF4-FFF2-40B4-BE49-F238E27FC236}">
                <a16:creationId xmlns:a16="http://schemas.microsoft.com/office/drawing/2014/main" id="{526394CC-9D9C-4DA4-92A7-A96219F5589B}"/>
              </a:ext>
            </a:extLst>
          </p:cNvPr>
          <p:cNvCxnSpPr>
            <a:stCxn id="7" idx="2"/>
            <a:endCxn id="8" idx="1"/>
          </p:cNvCxnSpPr>
          <p:nvPr/>
        </p:nvCxnSpPr>
        <p:spPr>
          <a:xfrm rot="16200000" flipH="1">
            <a:off x="1273897" y="2499078"/>
            <a:ext cx="1023506" cy="1719565"/>
          </a:xfrm>
          <a:prstGeom prst="bentConnector2">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814FA32-4201-4AE9-872C-EA058B760DEB}"/>
              </a:ext>
            </a:extLst>
          </p:cNvPr>
          <p:cNvPicPr>
            <a:picLocks/>
          </p:cNvPicPr>
          <p:nvPr/>
        </p:nvPicPr>
        <p:blipFill>
          <a:blip r:embed="rId4"/>
          <a:stretch>
            <a:fillRect/>
          </a:stretch>
        </p:blipFill>
        <p:spPr>
          <a:xfrm>
            <a:off x="2751599" y="2245359"/>
            <a:ext cx="2631563" cy="497552"/>
          </a:xfrm>
          <a:prstGeom prst="rect">
            <a:avLst/>
          </a:prstGeom>
        </p:spPr>
      </p:pic>
      <p:cxnSp>
        <p:nvCxnSpPr>
          <p:cNvPr id="22" name="Straight Arrow Connector 21">
            <a:extLst>
              <a:ext uri="{FF2B5EF4-FFF2-40B4-BE49-F238E27FC236}">
                <a16:creationId xmlns:a16="http://schemas.microsoft.com/office/drawing/2014/main" id="{FFAD59C1-755B-47E9-A407-5A65E7A70347}"/>
              </a:ext>
            </a:extLst>
          </p:cNvPr>
          <p:cNvCxnSpPr>
            <a:cxnSpLocks/>
            <a:stCxn id="20" idx="3"/>
          </p:cNvCxnSpPr>
          <p:nvPr/>
        </p:nvCxnSpPr>
        <p:spPr>
          <a:xfrm>
            <a:off x="5383162" y="2494135"/>
            <a:ext cx="712838" cy="0"/>
          </a:xfrm>
          <a:prstGeom prst="straightConnector1">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FF1574-646D-4A93-A989-3D1A45BFCE80}"/>
              </a:ext>
            </a:extLst>
          </p:cNvPr>
          <p:cNvCxnSpPr/>
          <p:nvPr/>
        </p:nvCxnSpPr>
        <p:spPr>
          <a:xfrm flipV="1">
            <a:off x="1674753" y="2494135"/>
            <a:ext cx="1010478" cy="86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87FC376-E635-471F-B220-C53C39E4D4D5}"/>
              </a:ext>
            </a:extLst>
          </p:cNvPr>
          <p:cNvCxnSpPr>
            <a:cxnSpLocks/>
            <a:stCxn id="8" idx="3"/>
          </p:cNvCxnSpPr>
          <p:nvPr/>
        </p:nvCxnSpPr>
        <p:spPr>
          <a:xfrm>
            <a:off x="4143204" y="3870614"/>
            <a:ext cx="1952796" cy="0"/>
          </a:xfrm>
          <a:prstGeom prst="straightConnector1">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0D43C69-F53C-4479-AD07-60A6894AC94C}"/>
              </a:ext>
            </a:extLst>
          </p:cNvPr>
          <p:cNvSpPr txBox="1"/>
          <p:nvPr/>
        </p:nvSpPr>
        <p:spPr>
          <a:xfrm>
            <a:off x="2911938" y="1943451"/>
            <a:ext cx="2462534" cy="1200329"/>
          </a:xfrm>
          <a:prstGeom prst="rect">
            <a:avLst/>
          </a:prstGeom>
          <a:noFill/>
        </p:spPr>
        <p:txBody>
          <a:bodyPr wrap="none" rtlCol="0">
            <a:spAutoFit/>
          </a:bodyPr>
          <a:lstStyle/>
          <a:p>
            <a:pPr algn="ctr"/>
            <a:r>
              <a:rPr lang="en-US" dirty="0"/>
              <a:t>Cell sorting (</a:t>
            </a:r>
            <a:r>
              <a:rPr lang="en-US" dirty="0" err="1"/>
              <a:t>MoFlo</a:t>
            </a:r>
            <a:r>
              <a:rPr lang="en-US" dirty="0"/>
              <a:t> XDP)</a:t>
            </a:r>
          </a:p>
          <a:p>
            <a:pPr algn="ctr"/>
            <a:endParaRPr lang="en-US" dirty="0"/>
          </a:p>
          <a:p>
            <a:pPr algn="ctr"/>
            <a:endParaRPr lang="en-US" dirty="0"/>
          </a:p>
          <a:p>
            <a:pPr algn="ctr"/>
            <a:r>
              <a:rPr lang="en-US" dirty="0"/>
              <a:t>5 min</a:t>
            </a:r>
          </a:p>
        </p:txBody>
      </p:sp>
      <p:sp>
        <p:nvSpPr>
          <p:cNvPr id="42" name="TextBox 41">
            <a:extLst>
              <a:ext uri="{FF2B5EF4-FFF2-40B4-BE49-F238E27FC236}">
                <a16:creationId xmlns:a16="http://schemas.microsoft.com/office/drawing/2014/main" id="{C299234C-C709-4201-9953-2C9917A155C9}"/>
              </a:ext>
            </a:extLst>
          </p:cNvPr>
          <p:cNvSpPr txBox="1"/>
          <p:nvPr/>
        </p:nvSpPr>
        <p:spPr>
          <a:xfrm>
            <a:off x="2562318" y="4210687"/>
            <a:ext cx="1613199" cy="646331"/>
          </a:xfrm>
          <a:prstGeom prst="rect">
            <a:avLst/>
          </a:prstGeom>
          <a:noFill/>
        </p:spPr>
        <p:txBody>
          <a:bodyPr wrap="none" rtlCol="0">
            <a:spAutoFit/>
          </a:bodyPr>
          <a:lstStyle/>
          <a:p>
            <a:pPr algn="ctr"/>
            <a:r>
              <a:rPr lang="en-US" dirty="0"/>
              <a:t>No-sort control</a:t>
            </a:r>
          </a:p>
          <a:p>
            <a:pPr algn="ctr"/>
            <a:r>
              <a:rPr lang="en-US" dirty="0"/>
              <a:t>5 min</a:t>
            </a:r>
          </a:p>
        </p:txBody>
      </p:sp>
      <p:sp>
        <p:nvSpPr>
          <p:cNvPr id="43" name="TextBox 42">
            <a:extLst>
              <a:ext uri="{FF2B5EF4-FFF2-40B4-BE49-F238E27FC236}">
                <a16:creationId xmlns:a16="http://schemas.microsoft.com/office/drawing/2014/main" id="{CC287FB8-C601-4662-B8D1-4F9CC2AB5579}"/>
              </a:ext>
            </a:extLst>
          </p:cNvPr>
          <p:cNvSpPr txBox="1"/>
          <p:nvPr/>
        </p:nvSpPr>
        <p:spPr>
          <a:xfrm>
            <a:off x="178022" y="1533239"/>
            <a:ext cx="1653466" cy="646331"/>
          </a:xfrm>
          <a:prstGeom prst="rect">
            <a:avLst/>
          </a:prstGeom>
          <a:noFill/>
        </p:spPr>
        <p:txBody>
          <a:bodyPr wrap="none" rtlCol="0">
            <a:spAutoFit/>
          </a:bodyPr>
          <a:lstStyle/>
          <a:p>
            <a:pPr algn="ctr"/>
            <a:r>
              <a:rPr lang="en-US" dirty="0"/>
              <a:t>Pre-sort control</a:t>
            </a:r>
          </a:p>
          <a:p>
            <a:pPr algn="ctr"/>
            <a:r>
              <a:rPr lang="en-US" dirty="0"/>
              <a:t>5 min</a:t>
            </a:r>
          </a:p>
        </p:txBody>
      </p:sp>
      <p:pic>
        <p:nvPicPr>
          <p:cNvPr id="44" name="Picture 43">
            <a:extLst>
              <a:ext uri="{FF2B5EF4-FFF2-40B4-BE49-F238E27FC236}">
                <a16:creationId xmlns:a16="http://schemas.microsoft.com/office/drawing/2014/main" id="{A96FC348-DD62-4DBF-BDF1-AD27CF0ED62F}"/>
              </a:ext>
            </a:extLst>
          </p:cNvPr>
          <p:cNvPicPr>
            <a:picLocks noChangeAspect="1"/>
          </p:cNvPicPr>
          <p:nvPr/>
        </p:nvPicPr>
        <p:blipFill>
          <a:blip r:embed="rId5"/>
          <a:stretch>
            <a:fillRect/>
          </a:stretch>
        </p:blipFill>
        <p:spPr>
          <a:xfrm>
            <a:off x="6193835" y="0"/>
            <a:ext cx="5976257" cy="6858000"/>
          </a:xfrm>
          <a:prstGeom prst="rect">
            <a:avLst/>
          </a:prstGeom>
        </p:spPr>
      </p:pic>
      <p:pic>
        <p:nvPicPr>
          <p:cNvPr id="2" name="Picture 1"/>
          <p:cNvPicPr>
            <a:picLocks noChangeAspect="1"/>
          </p:cNvPicPr>
          <p:nvPr/>
        </p:nvPicPr>
        <p:blipFill>
          <a:blip r:embed="rId6"/>
          <a:stretch>
            <a:fillRect/>
          </a:stretch>
        </p:blipFill>
        <p:spPr>
          <a:xfrm>
            <a:off x="0" y="5974003"/>
            <a:ext cx="2603218" cy="883997"/>
          </a:xfrm>
          <a:prstGeom prst="rect">
            <a:avLst/>
          </a:prstGeom>
        </p:spPr>
      </p:pic>
    </p:spTree>
    <p:extLst>
      <p:ext uri="{BB962C8B-B14F-4D97-AF65-F5344CB8AC3E}">
        <p14:creationId xmlns:p14="http://schemas.microsoft.com/office/powerpoint/2010/main" val="2387727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7B9620B-888E-4426-B378-FA9F5899757F}"/>
              </a:ext>
            </a:extLst>
          </p:cNvPr>
          <p:cNvPicPr>
            <a:picLocks noChangeAspect="1"/>
          </p:cNvPicPr>
          <p:nvPr/>
        </p:nvPicPr>
        <p:blipFill rotWithShape="1">
          <a:blip r:embed="rId3"/>
          <a:srcRect l="-2383" t="9391" r="2383" b="-1802"/>
          <a:stretch/>
        </p:blipFill>
        <p:spPr>
          <a:xfrm>
            <a:off x="181708" y="585001"/>
            <a:ext cx="11172092" cy="5891635"/>
          </a:xfrm>
          <a:prstGeom prst="rect">
            <a:avLst/>
          </a:prstGeom>
        </p:spPr>
      </p:pic>
      <p:sp>
        <p:nvSpPr>
          <p:cNvPr id="15" name="Title 1"/>
          <p:cNvSpPr txBox="1">
            <a:spLocks/>
          </p:cNvSpPr>
          <p:nvPr/>
        </p:nvSpPr>
        <p:spPr>
          <a:xfrm>
            <a:off x="838200" y="-549280"/>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a:t>Sorted vs Unsorted</a:t>
            </a:r>
          </a:p>
        </p:txBody>
      </p:sp>
      <p:pic>
        <p:nvPicPr>
          <p:cNvPr id="6" name="Picture 5"/>
          <p:cNvPicPr>
            <a:picLocks noChangeAspect="1"/>
          </p:cNvPicPr>
          <p:nvPr/>
        </p:nvPicPr>
        <p:blipFill>
          <a:blip r:embed="rId4"/>
          <a:stretch>
            <a:fillRect/>
          </a:stretch>
        </p:blipFill>
        <p:spPr>
          <a:xfrm>
            <a:off x="0" y="5974003"/>
            <a:ext cx="2603218" cy="883997"/>
          </a:xfrm>
          <a:prstGeom prst="rect">
            <a:avLst/>
          </a:prstGeom>
        </p:spPr>
      </p:pic>
    </p:spTree>
    <p:extLst>
      <p:ext uri="{BB962C8B-B14F-4D97-AF65-F5344CB8AC3E}">
        <p14:creationId xmlns:p14="http://schemas.microsoft.com/office/powerpoint/2010/main" val="379611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7B9620B-888E-4426-B378-FA9F5899757F}"/>
              </a:ext>
            </a:extLst>
          </p:cNvPr>
          <p:cNvPicPr>
            <a:picLocks noChangeAspect="1"/>
          </p:cNvPicPr>
          <p:nvPr/>
        </p:nvPicPr>
        <p:blipFill rotWithShape="1">
          <a:blip r:embed="rId3"/>
          <a:srcRect l="-2383" t="9391" r="2383" b="-1802"/>
          <a:stretch/>
        </p:blipFill>
        <p:spPr>
          <a:xfrm>
            <a:off x="181708" y="585001"/>
            <a:ext cx="11172092" cy="5891635"/>
          </a:xfrm>
          <a:prstGeom prst="rect">
            <a:avLst/>
          </a:prstGeom>
        </p:spPr>
      </p:pic>
      <p:sp>
        <p:nvSpPr>
          <p:cNvPr id="15" name="Title 1"/>
          <p:cNvSpPr txBox="1">
            <a:spLocks/>
          </p:cNvSpPr>
          <p:nvPr/>
        </p:nvSpPr>
        <p:spPr>
          <a:xfrm>
            <a:off x="838200" y="-549280"/>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a:t>Sorted vs Unsorted</a:t>
            </a:r>
          </a:p>
        </p:txBody>
      </p:sp>
      <p:pic>
        <p:nvPicPr>
          <p:cNvPr id="3" name="Picture 2"/>
          <p:cNvPicPr>
            <a:picLocks noChangeAspect="1"/>
          </p:cNvPicPr>
          <p:nvPr/>
        </p:nvPicPr>
        <p:blipFill>
          <a:blip r:embed="rId4"/>
          <a:stretch>
            <a:fillRect/>
          </a:stretch>
        </p:blipFill>
        <p:spPr>
          <a:xfrm>
            <a:off x="9674018" y="164559"/>
            <a:ext cx="2517982" cy="1681529"/>
          </a:xfrm>
          <a:prstGeom prst="rect">
            <a:avLst/>
          </a:prstGeom>
        </p:spPr>
      </p:pic>
      <p:pic>
        <p:nvPicPr>
          <p:cNvPr id="6" name="Picture 5"/>
          <p:cNvPicPr>
            <a:picLocks noChangeAspect="1"/>
          </p:cNvPicPr>
          <p:nvPr/>
        </p:nvPicPr>
        <p:blipFill>
          <a:blip r:embed="rId5"/>
          <a:stretch>
            <a:fillRect/>
          </a:stretch>
        </p:blipFill>
        <p:spPr>
          <a:xfrm>
            <a:off x="0" y="5974003"/>
            <a:ext cx="2603218" cy="883997"/>
          </a:xfrm>
          <a:prstGeom prst="rect">
            <a:avLst/>
          </a:prstGeom>
        </p:spPr>
      </p:pic>
    </p:spTree>
    <p:extLst>
      <p:ext uri="{BB962C8B-B14F-4D97-AF65-F5344CB8AC3E}">
        <p14:creationId xmlns:p14="http://schemas.microsoft.com/office/powerpoint/2010/main" val="1358800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SICS Mitigation</a:t>
            </a:r>
          </a:p>
        </p:txBody>
      </p:sp>
      <p:sp>
        <p:nvSpPr>
          <p:cNvPr id="3" name="Content Placeholder 2"/>
          <p:cNvSpPr>
            <a:spLocks noGrp="1"/>
          </p:cNvSpPr>
          <p:nvPr>
            <p:ph idx="1"/>
          </p:nvPr>
        </p:nvSpPr>
        <p:spPr/>
        <p:txBody>
          <a:bodyPr/>
          <a:lstStyle/>
          <a:p>
            <a:r>
              <a:rPr lang="en-US" dirty="0"/>
              <a:t>With post-sort metabolite depletion now described in detail by our lab ( confirming observations by others ), we sought out a method to mitigate this post-sort sequela.</a:t>
            </a:r>
          </a:p>
          <a:p>
            <a:r>
              <a:rPr lang="en-US" dirty="0"/>
              <a:t>Building upon our previous work to mitigate loss of metabolites during centrifugal elutriation (</a:t>
            </a:r>
            <a:r>
              <a:rPr lang="en-US" u="sng" dirty="0"/>
              <a:t>by using complete media as the elutriation buffer instead of PBS</a:t>
            </a:r>
            <a:r>
              <a:rPr lang="en-US" dirty="0"/>
              <a:t>),  we designed a study to test this mitigation process on a droplet cell sorter</a:t>
            </a:r>
          </a:p>
        </p:txBody>
      </p:sp>
    </p:spTree>
    <p:extLst>
      <p:ext uri="{BB962C8B-B14F-4D97-AF65-F5344CB8AC3E}">
        <p14:creationId xmlns:p14="http://schemas.microsoft.com/office/powerpoint/2010/main" val="2587600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Sony SY3200 (Synergy) Parallel Cell Sorter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624" y="2179902"/>
            <a:ext cx="6196775" cy="301232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412625" y="2592355"/>
            <a:ext cx="4256486" cy="206912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809997" y="2580631"/>
            <a:ext cx="4256481" cy="2069123"/>
          </a:xfrm>
          <a:prstGeom prst="rect">
            <a:avLst/>
          </a:prstGeom>
        </p:spPr>
      </p:pic>
    </p:spTree>
    <p:extLst>
      <p:ext uri="{BB962C8B-B14F-4D97-AF65-F5344CB8AC3E}">
        <p14:creationId xmlns:p14="http://schemas.microsoft.com/office/powerpoint/2010/main" val="2261086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300" y="513588"/>
            <a:ext cx="9677400" cy="5830824"/>
          </a:xfrm>
          <a:prstGeom prst="rect">
            <a:avLst/>
          </a:prstGeom>
        </p:spPr>
      </p:pic>
      <p:sp>
        <p:nvSpPr>
          <p:cNvPr id="3" name="TextBox 2"/>
          <p:cNvSpPr txBox="1"/>
          <p:nvPr/>
        </p:nvSpPr>
        <p:spPr>
          <a:xfrm>
            <a:off x="2684319" y="6488668"/>
            <a:ext cx="6362699" cy="369332"/>
          </a:xfrm>
          <a:prstGeom prst="rect">
            <a:avLst/>
          </a:prstGeom>
          <a:noFill/>
        </p:spPr>
        <p:txBody>
          <a:bodyPr wrap="square" rtlCol="0">
            <a:spAutoFit/>
          </a:bodyPr>
          <a:lstStyle/>
          <a:p>
            <a:r>
              <a:rPr lang="en-US" dirty="0"/>
              <a:t>Cytometry A 2021 Sep;99(9):921-929. </a:t>
            </a:r>
            <a:r>
              <a:rPr lang="en-US" dirty="0" err="1"/>
              <a:t>doi</a:t>
            </a:r>
            <a:r>
              <a:rPr lang="en-US" dirty="0"/>
              <a:t>: 10.1002/cyto.a.24361</a:t>
            </a:r>
          </a:p>
        </p:txBody>
      </p:sp>
    </p:spTree>
    <p:extLst>
      <p:ext uri="{BB962C8B-B14F-4D97-AF65-F5344CB8AC3E}">
        <p14:creationId xmlns:p14="http://schemas.microsoft.com/office/powerpoint/2010/main" val="2569436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46" y="1612251"/>
            <a:ext cx="12084454" cy="3610913"/>
          </a:xfrm>
          <a:prstGeom prst="rect">
            <a:avLst/>
          </a:prstGeom>
        </p:spPr>
      </p:pic>
      <p:sp>
        <p:nvSpPr>
          <p:cNvPr id="3" name="Rectangle 2"/>
          <p:cNvSpPr/>
          <p:nvPr/>
        </p:nvSpPr>
        <p:spPr>
          <a:xfrm>
            <a:off x="2812472" y="6160763"/>
            <a:ext cx="7550727" cy="369332"/>
          </a:xfrm>
          <a:prstGeom prst="rect">
            <a:avLst/>
          </a:prstGeom>
        </p:spPr>
        <p:txBody>
          <a:bodyPr wrap="square">
            <a:spAutoFit/>
          </a:bodyPr>
          <a:lstStyle/>
          <a:p>
            <a:r>
              <a:rPr lang="en-US" b="1" dirty="0"/>
              <a:t>Cytometry A 2021 Sep;99(9):921-929.doi:10.1002/cyto.a.24361</a:t>
            </a:r>
          </a:p>
        </p:txBody>
      </p:sp>
      <p:pic>
        <p:nvPicPr>
          <p:cNvPr id="4" name="Picture 3"/>
          <p:cNvPicPr>
            <a:picLocks noChangeAspect="1"/>
          </p:cNvPicPr>
          <p:nvPr/>
        </p:nvPicPr>
        <p:blipFill>
          <a:blip r:embed="rId3"/>
          <a:stretch>
            <a:fillRect/>
          </a:stretch>
        </p:blipFill>
        <p:spPr>
          <a:xfrm>
            <a:off x="0" y="5974003"/>
            <a:ext cx="2603218" cy="883997"/>
          </a:xfrm>
          <a:prstGeom prst="rect">
            <a:avLst/>
          </a:prstGeom>
        </p:spPr>
      </p:pic>
    </p:spTree>
    <p:extLst>
      <p:ext uri="{BB962C8B-B14F-4D97-AF65-F5344CB8AC3E}">
        <p14:creationId xmlns:p14="http://schemas.microsoft.com/office/powerpoint/2010/main" val="3549541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1" y="401783"/>
            <a:ext cx="12018818" cy="1482436"/>
          </a:xfrm>
        </p:spPr>
        <p:txBody>
          <a:bodyPr>
            <a:normAutofit fontScale="90000"/>
          </a:bodyPr>
          <a:lstStyle/>
          <a:p>
            <a:r>
              <a:rPr lang="en-US" b="1" dirty="0"/>
              <a:t>The SICS </a:t>
            </a:r>
            <a:r>
              <a:rPr lang="en-US" b="1" dirty="0" err="1"/>
              <a:t>metabolomic</a:t>
            </a:r>
            <a:r>
              <a:rPr lang="en-US" b="1" dirty="0"/>
              <a:t> phenotype seems to be a common cell-type-independent result of droplet cell sorting </a:t>
            </a:r>
          </a:p>
        </p:txBody>
      </p:sp>
      <p:sp>
        <p:nvSpPr>
          <p:cNvPr id="3" name="Content Placeholder 2"/>
          <p:cNvSpPr>
            <a:spLocks noGrp="1"/>
          </p:cNvSpPr>
          <p:nvPr>
            <p:ph idx="1"/>
          </p:nvPr>
        </p:nvSpPr>
        <p:spPr>
          <a:xfrm>
            <a:off x="838200" y="1971098"/>
            <a:ext cx="10515600" cy="4351338"/>
          </a:xfrm>
        </p:spPr>
        <p:txBody>
          <a:bodyPr>
            <a:normAutofit/>
          </a:bodyPr>
          <a:lstStyle/>
          <a:p>
            <a:r>
              <a:rPr lang="en-US" dirty="0"/>
              <a:t>Characterized by a depletion of a metabolites after droplet cell sorting</a:t>
            </a:r>
          </a:p>
          <a:p>
            <a:r>
              <a:rPr lang="en-US" dirty="0">
                <a:solidFill>
                  <a:srgbClr val="0070C0"/>
                </a:solidFill>
              </a:rPr>
              <a:t>The SICS </a:t>
            </a:r>
            <a:r>
              <a:rPr lang="en-US" dirty="0" err="1">
                <a:solidFill>
                  <a:srgbClr val="0070C0"/>
                </a:solidFill>
              </a:rPr>
              <a:t>metabolomic</a:t>
            </a:r>
            <a:r>
              <a:rPr lang="en-US" dirty="0">
                <a:solidFill>
                  <a:srgbClr val="0070C0"/>
                </a:solidFill>
              </a:rPr>
              <a:t> phenotype can be mitigated by using </a:t>
            </a:r>
            <a:r>
              <a:rPr lang="en-US" u="sng" dirty="0">
                <a:solidFill>
                  <a:srgbClr val="0070C0"/>
                </a:solidFill>
              </a:rPr>
              <a:t>c</a:t>
            </a:r>
            <a:r>
              <a:rPr lang="en-US" dirty="0">
                <a:solidFill>
                  <a:srgbClr val="0070C0"/>
                </a:solidFill>
              </a:rPr>
              <a:t>omplete </a:t>
            </a:r>
            <a:r>
              <a:rPr lang="en-US" u="sng" dirty="0">
                <a:solidFill>
                  <a:srgbClr val="0070C0"/>
                </a:solidFill>
              </a:rPr>
              <a:t>m</a:t>
            </a:r>
            <a:r>
              <a:rPr lang="en-US" dirty="0">
                <a:solidFill>
                  <a:srgbClr val="0070C0"/>
                </a:solidFill>
              </a:rPr>
              <a:t>edia </a:t>
            </a:r>
            <a:r>
              <a:rPr lang="en-US" u="sng" dirty="0">
                <a:solidFill>
                  <a:srgbClr val="0070C0"/>
                </a:solidFill>
              </a:rPr>
              <a:t>a</a:t>
            </a:r>
            <a:r>
              <a:rPr lang="en-US" dirty="0">
                <a:solidFill>
                  <a:srgbClr val="0070C0"/>
                </a:solidFill>
              </a:rPr>
              <a:t>s </a:t>
            </a:r>
            <a:r>
              <a:rPr lang="en-US" u="sng" dirty="0">
                <a:solidFill>
                  <a:srgbClr val="0070C0"/>
                </a:solidFill>
              </a:rPr>
              <a:t>s</a:t>
            </a:r>
            <a:r>
              <a:rPr lang="en-US" dirty="0">
                <a:solidFill>
                  <a:srgbClr val="0070C0"/>
                </a:solidFill>
              </a:rPr>
              <a:t>heath (CMAS) sorting</a:t>
            </a:r>
          </a:p>
          <a:p>
            <a:pPr lvl="1"/>
            <a:r>
              <a:rPr lang="en-US" dirty="0"/>
              <a:t>Highly impractical, but can be performed with additional set up and shut down time ( or a </a:t>
            </a:r>
            <a:r>
              <a:rPr lang="en-US" dirty="0">
                <a:solidFill>
                  <a:srgbClr val="0070C0"/>
                </a:solidFill>
              </a:rPr>
              <a:t>CMAS</a:t>
            </a:r>
            <a:r>
              <a:rPr lang="en-US" dirty="0"/>
              <a:t>-dedicated cell sorter ).</a:t>
            </a:r>
          </a:p>
          <a:p>
            <a:r>
              <a:rPr lang="en-US" dirty="0" err="1"/>
              <a:t>Metabolomic</a:t>
            </a:r>
            <a:r>
              <a:rPr lang="en-US" dirty="0"/>
              <a:t> SICS “rescue” by using </a:t>
            </a:r>
            <a:r>
              <a:rPr lang="en-US" dirty="0">
                <a:solidFill>
                  <a:srgbClr val="0070C0"/>
                </a:solidFill>
              </a:rPr>
              <a:t>CMAS</a:t>
            </a:r>
            <a:r>
              <a:rPr lang="en-US" dirty="0"/>
              <a:t>  has been demonstrated in adherent and non-adherent cell lines.</a:t>
            </a:r>
          </a:p>
          <a:p>
            <a:r>
              <a:rPr lang="en-US" dirty="0" err="1"/>
              <a:t>Metabolomic</a:t>
            </a:r>
            <a:r>
              <a:rPr lang="en-US" dirty="0"/>
              <a:t> SICS “rescue” by </a:t>
            </a:r>
            <a:r>
              <a:rPr lang="en-US" dirty="0">
                <a:solidFill>
                  <a:srgbClr val="0070C0"/>
                </a:solidFill>
              </a:rPr>
              <a:t>CMAS</a:t>
            </a:r>
            <a:r>
              <a:rPr lang="en-US" dirty="0"/>
              <a:t> does not appear to occur as a result of replacement of metabolites by the media. CMAS appears to be somehow protective.</a:t>
            </a:r>
          </a:p>
          <a:p>
            <a:pPr marL="0" indent="0">
              <a:buNone/>
            </a:pPr>
            <a:endParaRPr lang="en-US" dirty="0"/>
          </a:p>
        </p:txBody>
      </p:sp>
    </p:spTree>
    <p:extLst>
      <p:ext uri="{BB962C8B-B14F-4D97-AF65-F5344CB8AC3E}">
        <p14:creationId xmlns:p14="http://schemas.microsoft.com/office/powerpoint/2010/main" val="319467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3951"/>
            <a:ext cx="10515600" cy="1325563"/>
          </a:xfrm>
        </p:spPr>
        <p:txBody>
          <a:bodyPr/>
          <a:lstStyle/>
          <a:p>
            <a:pPr algn="ctr"/>
            <a:r>
              <a:rPr lang="en-US" dirty="0"/>
              <a:t>Outcome of cell sorting, using idealized cell prep and best-practice cell sorter setup</a:t>
            </a:r>
          </a:p>
        </p:txBody>
      </p:sp>
      <p:sp>
        <p:nvSpPr>
          <p:cNvPr id="4" name="Right Arrow 3"/>
          <p:cNvSpPr/>
          <p:nvPr/>
        </p:nvSpPr>
        <p:spPr>
          <a:xfrm>
            <a:off x="3217467" y="2978176"/>
            <a:ext cx="5806333" cy="1622752"/>
          </a:xfrm>
          <a:prstGeom prst="rightArrow">
            <a:avLst/>
          </a:prstGeom>
          <a:gradFill flip="none" rotWithShape="1">
            <a:gsLst>
              <a:gs pos="26000">
                <a:srgbClr val="BA3A3A"/>
              </a:gs>
              <a:gs pos="12000">
                <a:srgbClr val="FF0000"/>
              </a:gs>
              <a:gs pos="41000">
                <a:srgbClr val="995555"/>
              </a:gs>
              <a:gs pos="80000">
                <a:schemeClr val="accent3">
                  <a:lumMod val="7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1794896" y="1871094"/>
            <a:ext cx="1040727" cy="1045373"/>
          </a:xfrm>
          <a:prstGeom prst="rect">
            <a:avLst/>
          </a:prstGeom>
        </p:spPr>
      </p:pic>
      <p:pic>
        <p:nvPicPr>
          <p:cNvPr id="10" name="Picture 9"/>
          <p:cNvPicPr>
            <a:picLocks noChangeAspect="1"/>
          </p:cNvPicPr>
          <p:nvPr/>
        </p:nvPicPr>
        <p:blipFill>
          <a:blip r:embed="rId4"/>
          <a:stretch>
            <a:fillRect/>
          </a:stretch>
        </p:blipFill>
        <p:spPr>
          <a:xfrm>
            <a:off x="9459011" y="2640431"/>
            <a:ext cx="831774" cy="795478"/>
          </a:xfrm>
          <a:prstGeom prst="rect">
            <a:avLst/>
          </a:prstGeom>
        </p:spPr>
      </p:pic>
      <p:pic>
        <p:nvPicPr>
          <p:cNvPr id="16" name="Picture 15"/>
          <p:cNvPicPr>
            <a:picLocks noChangeAspect="1"/>
          </p:cNvPicPr>
          <p:nvPr/>
        </p:nvPicPr>
        <p:blipFill>
          <a:blip r:embed="rId5"/>
          <a:stretch>
            <a:fillRect/>
          </a:stretch>
        </p:blipFill>
        <p:spPr>
          <a:xfrm>
            <a:off x="10040903" y="1537216"/>
            <a:ext cx="854600" cy="816739"/>
          </a:xfrm>
          <a:prstGeom prst="rect">
            <a:avLst/>
          </a:prstGeom>
        </p:spPr>
      </p:pic>
      <p:pic>
        <p:nvPicPr>
          <p:cNvPr id="18" name="Content Placeholder 17"/>
          <p:cNvPicPr>
            <a:picLocks noGrp="1" noChangeAspect="1"/>
          </p:cNvPicPr>
          <p:nvPr>
            <p:ph idx="1"/>
          </p:nvPr>
        </p:nvPicPr>
        <p:blipFill>
          <a:blip r:embed="rId5"/>
          <a:stretch>
            <a:fillRect/>
          </a:stretch>
        </p:blipFill>
        <p:spPr>
          <a:xfrm>
            <a:off x="11159237" y="2353955"/>
            <a:ext cx="836552" cy="799490"/>
          </a:xfrm>
          <a:prstGeom prst="rect">
            <a:avLst/>
          </a:prstGeom>
        </p:spPr>
      </p:pic>
      <p:pic>
        <p:nvPicPr>
          <p:cNvPr id="19" name="Picture 18"/>
          <p:cNvPicPr>
            <a:picLocks noChangeAspect="1"/>
          </p:cNvPicPr>
          <p:nvPr/>
        </p:nvPicPr>
        <p:blipFill>
          <a:blip r:embed="rId5"/>
          <a:stretch>
            <a:fillRect/>
          </a:stretch>
        </p:blipFill>
        <p:spPr>
          <a:xfrm>
            <a:off x="9459011" y="5184299"/>
            <a:ext cx="891960" cy="852443"/>
          </a:xfrm>
          <a:prstGeom prst="rect">
            <a:avLst/>
          </a:prstGeom>
        </p:spPr>
      </p:pic>
      <p:pic>
        <p:nvPicPr>
          <p:cNvPr id="20" name="Picture 19"/>
          <p:cNvPicPr>
            <a:picLocks noChangeAspect="1"/>
          </p:cNvPicPr>
          <p:nvPr/>
        </p:nvPicPr>
        <p:blipFill>
          <a:blip r:embed="rId5"/>
          <a:stretch>
            <a:fillRect/>
          </a:stretch>
        </p:blipFill>
        <p:spPr>
          <a:xfrm>
            <a:off x="10350971" y="3412189"/>
            <a:ext cx="681568" cy="651372"/>
          </a:xfrm>
          <a:prstGeom prst="rect">
            <a:avLst/>
          </a:prstGeom>
        </p:spPr>
      </p:pic>
      <p:pic>
        <p:nvPicPr>
          <p:cNvPr id="21" name="Picture 20"/>
          <p:cNvPicPr>
            <a:picLocks noChangeAspect="1"/>
          </p:cNvPicPr>
          <p:nvPr/>
        </p:nvPicPr>
        <p:blipFill>
          <a:blip r:embed="rId5"/>
          <a:stretch>
            <a:fillRect/>
          </a:stretch>
        </p:blipFill>
        <p:spPr>
          <a:xfrm>
            <a:off x="9433372" y="4102345"/>
            <a:ext cx="711787" cy="680253"/>
          </a:xfrm>
          <a:prstGeom prst="rect">
            <a:avLst/>
          </a:prstGeom>
        </p:spPr>
      </p:pic>
      <p:pic>
        <p:nvPicPr>
          <p:cNvPr id="22" name="Picture 21"/>
          <p:cNvPicPr>
            <a:picLocks noChangeAspect="1"/>
          </p:cNvPicPr>
          <p:nvPr/>
        </p:nvPicPr>
        <p:blipFill>
          <a:blip r:embed="rId5"/>
          <a:stretch>
            <a:fillRect/>
          </a:stretch>
        </p:blipFill>
        <p:spPr>
          <a:xfrm>
            <a:off x="11004153" y="4188896"/>
            <a:ext cx="862265" cy="824064"/>
          </a:xfrm>
          <a:prstGeom prst="rect">
            <a:avLst/>
          </a:prstGeom>
        </p:spPr>
      </p:pic>
      <p:pic>
        <p:nvPicPr>
          <p:cNvPr id="23" name="Picture 22"/>
          <p:cNvPicPr>
            <a:picLocks noChangeAspect="1"/>
          </p:cNvPicPr>
          <p:nvPr/>
        </p:nvPicPr>
        <p:blipFill>
          <a:blip r:embed="rId5"/>
          <a:stretch>
            <a:fillRect/>
          </a:stretch>
        </p:blipFill>
        <p:spPr>
          <a:xfrm>
            <a:off x="10217283" y="4504528"/>
            <a:ext cx="786870" cy="752009"/>
          </a:xfrm>
          <a:prstGeom prst="rect">
            <a:avLst/>
          </a:prstGeom>
        </p:spPr>
      </p:pic>
      <p:pic>
        <p:nvPicPr>
          <p:cNvPr id="24" name="Picture 23"/>
          <p:cNvPicPr>
            <a:picLocks noChangeAspect="1"/>
          </p:cNvPicPr>
          <p:nvPr/>
        </p:nvPicPr>
        <p:blipFill>
          <a:blip r:embed="rId6"/>
          <a:stretch>
            <a:fillRect/>
          </a:stretch>
        </p:blipFill>
        <p:spPr>
          <a:xfrm>
            <a:off x="27387" y="2954757"/>
            <a:ext cx="1042506" cy="1048603"/>
          </a:xfrm>
          <a:prstGeom prst="rect">
            <a:avLst/>
          </a:prstGeom>
        </p:spPr>
      </p:pic>
      <p:pic>
        <p:nvPicPr>
          <p:cNvPr id="25" name="Picture 24"/>
          <p:cNvPicPr>
            <a:picLocks noChangeAspect="1"/>
          </p:cNvPicPr>
          <p:nvPr/>
        </p:nvPicPr>
        <p:blipFill>
          <a:blip r:embed="rId6"/>
          <a:stretch>
            <a:fillRect/>
          </a:stretch>
        </p:blipFill>
        <p:spPr>
          <a:xfrm>
            <a:off x="717460" y="3869317"/>
            <a:ext cx="872399" cy="877501"/>
          </a:xfrm>
          <a:prstGeom prst="rect">
            <a:avLst/>
          </a:prstGeom>
        </p:spPr>
      </p:pic>
      <p:pic>
        <p:nvPicPr>
          <p:cNvPr id="26" name="Picture 25"/>
          <p:cNvPicPr>
            <a:picLocks noChangeAspect="1"/>
          </p:cNvPicPr>
          <p:nvPr/>
        </p:nvPicPr>
        <p:blipFill>
          <a:blip r:embed="rId6"/>
          <a:stretch>
            <a:fillRect/>
          </a:stretch>
        </p:blipFill>
        <p:spPr>
          <a:xfrm>
            <a:off x="2038815" y="3209498"/>
            <a:ext cx="1042506" cy="1048603"/>
          </a:xfrm>
          <a:prstGeom prst="rect">
            <a:avLst/>
          </a:prstGeom>
        </p:spPr>
      </p:pic>
      <p:pic>
        <p:nvPicPr>
          <p:cNvPr id="27" name="Picture 26"/>
          <p:cNvPicPr>
            <a:picLocks noChangeAspect="1"/>
          </p:cNvPicPr>
          <p:nvPr/>
        </p:nvPicPr>
        <p:blipFill>
          <a:blip r:embed="rId6"/>
          <a:stretch>
            <a:fillRect/>
          </a:stretch>
        </p:blipFill>
        <p:spPr>
          <a:xfrm>
            <a:off x="111154" y="4746818"/>
            <a:ext cx="1042506" cy="1048603"/>
          </a:xfrm>
          <a:prstGeom prst="rect">
            <a:avLst/>
          </a:prstGeom>
        </p:spPr>
      </p:pic>
      <p:pic>
        <p:nvPicPr>
          <p:cNvPr id="28" name="Picture 27"/>
          <p:cNvPicPr>
            <a:picLocks noChangeAspect="1"/>
          </p:cNvPicPr>
          <p:nvPr/>
        </p:nvPicPr>
        <p:blipFill>
          <a:blip r:embed="rId6"/>
          <a:stretch>
            <a:fillRect/>
          </a:stretch>
        </p:blipFill>
        <p:spPr>
          <a:xfrm>
            <a:off x="1206816" y="2827996"/>
            <a:ext cx="887644" cy="892835"/>
          </a:xfrm>
          <a:prstGeom prst="rect">
            <a:avLst/>
          </a:prstGeom>
        </p:spPr>
      </p:pic>
      <p:pic>
        <p:nvPicPr>
          <p:cNvPr id="29" name="Picture 28"/>
          <p:cNvPicPr>
            <a:picLocks noChangeAspect="1"/>
          </p:cNvPicPr>
          <p:nvPr/>
        </p:nvPicPr>
        <p:blipFill>
          <a:blip r:embed="rId6"/>
          <a:stretch>
            <a:fillRect/>
          </a:stretch>
        </p:blipFill>
        <p:spPr>
          <a:xfrm>
            <a:off x="160050" y="1785336"/>
            <a:ext cx="944714" cy="950239"/>
          </a:xfrm>
          <a:prstGeom prst="rect">
            <a:avLst/>
          </a:prstGeom>
        </p:spPr>
      </p:pic>
      <p:pic>
        <p:nvPicPr>
          <p:cNvPr id="30" name="Picture 29"/>
          <p:cNvPicPr>
            <a:picLocks noChangeAspect="1"/>
          </p:cNvPicPr>
          <p:nvPr/>
        </p:nvPicPr>
        <p:blipFill>
          <a:blip r:embed="rId6"/>
          <a:stretch>
            <a:fillRect/>
          </a:stretch>
        </p:blipFill>
        <p:spPr>
          <a:xfrm>
            <a:off x="1439470" y="4561917"/>
            <a:ext cx="1042506" cy="1048603"/>
          </a:xfrm>
          <a:prstGeom prst="rect">
            <a:avLst/>
          </a:prstGeom>
        </p:spPr>
      </p:pic>
      <p:sp>
        <p:nvSpPr>
          <p:cNvPr id="32" name="TextBox 31"/>
          <p:cNvSpPr txBox="1"/>
          <p:nvPr/>
        </p:nvSpPr>
        <p:spPr>
          <a:xfrm>
            <a:off x="2767787" y="4675908"/>
            <a:ext cx="6286450" cy="1938992"/>
          </a:xfrm>
          <a:prstGeom prst="rect">
            <a:avLst/>
          </a:prstGeom>
          <a:noFill/>
        </p:spPr>
        <p:txBody>
          <a:bodyPr wrap="square" rtlCol="0">
            <a:spAutoFit/>
          </a:bodyPr>
          <a:lstStyle/>
          <a:p>
            <a:pPr algn="ctr"/>
            <a:r>
              <a:rPr lang="en-US" sz="2400" dirty="0"/>
              <a:t>Droplet cell sorters appear to </a:t>
            </a:r>
            <a:r>
              <a:rPr lang="en-US" sz="2400" i="1" u="sng" dirty="0"/>
              <a:t>always produce sorted cells with metabolite depletion</a:t>
            </a:r>
          </a:p>
          <a:p>
            <a:pPr algn="ctr"/>
            <a:endParaRPr lang="en-US" sz="2400" i="1" u="sng" dirty="0"/>
          </a:p>
          <a:p>
            <a:pPr algn="ctr"/>
            <a:r>
              <a:rPr lang="en-US" sz="2400" i="1" u="sng" dirty="0">
                <a:solidFill>
                  <a:srgbClr val="C00000"/>
                </a:solidFill>
              </a:rPr>
              <a:t>A cell prep with 100% perfectly happy cells would produce 100% metabolically depleted cells</a:t>
            </a:r>
          </a:p>
        </p:txBody>
      </p:sp>
      <p:pic>
        <p:nvPicPr>
          <p:cNvPr id="33" name="Picture 32"/>
          <p:cNvPicPr>
            <a:picLocks noChangeAspect="1"/>
          </p:cNvPicPr>
          <p:nvPr/>
        </p:nvPicPr>
        <p:blipFill>
          <a:blip r:embed="rId7"/>
          <a:stretch>
            <a:fillRect/>
          </a:stretch>
        </p:blipFill>
        <p:spPr>
          <a:xfrm>
            <a:off x="1149028" y="1414718"/>
            <a:ext cx="764267" cy="764267"/>
          </a:xfrm>
          <a:prstGeom prst="rect">
            <a:avLst/>
          </a:prstGeom>
        </p:spPr>
      </p:pic>
      <p:pic>
        <p:nvPicPr>
          <p:cNvPr id="34" name="Picture 33"/>
          <p:cNvPicPr>
            <a:picLocks noChangeAspect="1"/>
          </p:cNvPicPr>
          <p:nvPr/>
        </p:nvPicPr>
        <p:blipFill>
          <a:blip r:embed="rId8"/>
          <a:stretch>
            <a:fillRect/>
          </a:stretch>
        </p:blipFill>
        <p:spPr>
          <a:xfrm>
            <a:off x="10369349" y="2517481"/>
            <a:ext cx="713294" cy="682811"/>
          </a:xfrm>
          <a:prstGeom prst="rect">
            <a:avLst/>
          </a:prstGeom>
        </p:spPr>
      </p:pic>
      <p:sp>
        <p:nvSpPr>
          <p:cNvPr id="3" name="TextBox 2">
            <a:extLst>
              <a:ext uri="{FF2B5EF4-FFF2-40B4-BE49-F238E27FC236}">
                <a16:creationId xmlns:a16="http://schemas.microsoft.com/office/drawing/2014/main" id="{1B5BDE4E-E5E3-4FA3-AC16-A0061C6C9235}"/>
              </a:ext>
            </a:extLst>
          </p:cNvPr>
          <p:cNvSpPr txBox="1"/>
          <p:nvPr/>
        </p:nvSpPr>
        <p:spPr>
          <a:xfrm>
            <a:off x="4493542" y="1955451"/>
            <a:ext cx="3253134" cy="523220"/>
          </a:xfrm>
          <a:prstGeom prst="rect">
            <a:avLst/>
          </a:prstGeom>
          <a:noFill/>
        </p:spPr>
        <p:txBody>
          <a:bodyPr wrap="square" rtlCol="0">
            <a:spAutoFit/>
          </a:bodyPr>
          <a:lstStyle/>
          <a:p>
            <a:pPr algn="ctr"/>
            <a:r>
              <a:rPr lang="en-US" sz="2800" dirty="0"/>
              <a:t>Without CMAS</a:t>
            </a:r>
          </a:p>
        </p:txBody>
      </p:sp>
    </p:spTree>
    <p:extLst>
      <p:ext uri="{BB962C8B-B14F-4D97-AF65-F5344CB8AC3E}">
        <p14:creationId xmlns:p14="http://schemas.microsoft.com/office/powerpoint/2010/main" val="740017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96896-4F96-4503-B4A6-16B06E6FBEA2}"/>
              </a:ext>
            </a:extLst>
          </p:cNvPr>
          <p:cNvSpPr>
            <a:spLocks noGrp="1"/>
          </p:cNvSpPr>
          <p:nvPr>
            <p:ph type="title"/>
          </p:nvPr>
        </p:nvSpPr>
        <p:spPr>
          <a:xfrm>
            <a:off x="193963" y="339436"/>
            <a:ext cx="11707091" cy="1351252"/>
          </a:xfrm>
        </p:spPr>
        <p:txBody>
          <a:bodyPr>
            <a:normAutofit/>
          </a:bodyPr>
          <a:lstStyle/>
          <a:p>
            <a:r>
              <a:rPr lang="en-US" dirty="0"/>
              <a:t>How would the particular cell type you are sorting respond to having all of its metabolites depleted??</a:t>
            </a:r>
          </a:p>
        </p:txBody>
      </p:sp>
      <p:sp>
        <p:nvSpPr>
          <p:cNvPr id="3" name="Content Placeholder 2">
            <a:extLst>
              <a:ext uri="{FF2B5EF4-FFF2-40B4-BE49-F238E27FC236}">
                <a16:creationId xmlns:a16="http://schemas.microsoft.com/office/drawing/2014/main" id="{248CC834-719A-4548-B6C7-223CD312CB96}"/>
              </a:ext>
            </a:extLst>
          </p:cNvPr>
          <p:cNvSpPr>
            <a:spLocks noGrp="1"/>
          </p:cNvSpPr>
          <p:nvPr>
            <p:ph idx="1"/>
          </p:nvPr>
        </p:nvSpPr>
        <p:spPr/>
        <p:txBody>
          <a:bodyPr/>
          <a:lstStyle/>
          <a:p>
            <a:r>
              <a:rPr lang="en-US" dirty="0"/>
              <a:t>Growth arrest?</a:t>
            </a:r>
          </a:p>
          <a:p>
            <a:r>
              <a:rPr lang="en-US" dirty="0"/>
              <a:t>Deficiency in antigen presentation?</a:t>
            </a:r>
          </a:p>
          <a:p>
            <a:r>
              <a:rPr lang="en-US" dirty="0"/>
              <a:t>p38  MAPK activation?</a:t>
            </a:r>
          </a:p>
          <a:p>
            <a:r>
              <a:rPr lang="en-US" dirty="0"/>
              <a:t>Cell death?</a:t>
            </a:r>
          </a:p>
          <a:p>
            <a:pPr marL="0" indent="0">
              <a:buNone/>
            </a:pPr>
            <a:endParaRPr lang="en-US" dirty="0"/>
          </a:p>
        </p:txBody>
      </p:sp>
    </p:spTree>
    <p:extLst>
      <p:ext uri="{BB962C8B-B14F-4D97-AF65-F5344CB8AC3E}">
        <p14:creationId xmlns:p14="http://schemas.microsoft.com/office/powerpoint/2010/main" val="3653330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ctrTitle" idx="4294967295"/>
          </p:nvPr>
        </p:nvSpPr>
        <p:spPr>
          <a:xfrm>
            <a:off x="2133600" y="228601"/>
            <a:ext cx="7772400" cy="1470025"/>
          </a:xfrm>
        </p:spPr>
        <p:txBody>
          <a:bodyPr/>
          <a:lstStyle/>
          <a:p>
            <a:pPr algn="ctr" eaLnBrk="1" hangingPunct="1"/>
            <a:r>
              <a:rPr lang="en-US" sz="3600" b="1" dirty="0">
                <a:solidFill>
                  <a:srgbClr val="0000FF"/>
                </a:solidFill>
                <a:cs typeface="Arial" charset="0"/>
              </a:rPr>
              <a:t>Cell viability from different primary tissue preparations</a:t>
            </a:r>
          </a:p>
        </p:txBody>
      </p:sp>
      <p:graphicFrame>
        <p:nvGraphicFramePr>
          <p:cNvPr id="4" name="Table 3"/>
          <p:cNvGraphicFramePr>
            <a:graphicFrameLocks noGrp="1"/>
          </p:cNvGraphicFramePr>
          <p:nvPr/>
        </p:nvGraphicFramePr>
        <p:xfrm>
          <a:off x="2876550" y="2286000"/>
          <a:ext cx="5962650" cy="3292476"/>
        </p:xfrm>
        <a:graphic>
          <a:graphicData uri="http://schemas.openxmlformats.org/drawingml/2006/table">
            <a:tbl>
              <a:tblPr/>
              <a:tblGrid>
                <a:gridCol w="1902292">
                  <a:extLst>
                    <a:ext uri="{9D8B030D-6E8A-4147-A177-3AD203B41FA5}">
                      <a16:colId xmlns:a16="http://schemas.microsoft.com/office/drawing/2014/main" val="20000"/>
                    </a:ext>
                  </a:extLst>
                </a:gridCol>
                <a:gridCol w="1023083">
                  <a:extLst>
                    <a:ext uri="{9D8B030D-6E8A-4147-A177-3AD203B41FA5}">
                      <a16:colId xmlns:a16="http://schemas.microsoft.com/office/drawing/2014/main" val="20001"/>
                    </a:ext>
                  </a:extLst>
                </a:gridCol>
                <a:gridCol w="1774407">
                  <a:extLst>
                    <a:ext uri="{9D8B030D-6E8A-4147-A177-3AD203B41FA5}">
                      <a16:colId xmlns:a16="http://schemas.microsoft.com/office/drawing/2014/main" val="20002"/>
                    </a:ext>
                  </a:extLst>
                </a:gridCol>
                <a:gridCol w="1262868">
                  <a:extLst>
                    <a:ext uri="{9D8B030D-6E8A-4147-A177-3AD203B41FA5}">
                      <a16:colId xmlns:a16="http://schemas.microsoft.com/office/drawing/2014/main" val="20003"/>
                    </a:ext>
                  </a:extLst>
                </a:gridCol>
              </a:tblGrid>
              <a:tr h="548746">
                <a:tc>
                  <a:txBody>
                    <a:bodyPr/>
                    <a:lstStyle/>
                    <a:p>
                      <a:pPr algn="l" fontAlgn="b"/>
                      <a:r>
                        <a:rPr lang="en-US" sz="1800" b="1" i="0" u="none" strike="noStrike" dirty="0">
                          <a:solidFill>
                            <a:srgbClr val="000000"/>
                          </a:solidFill>
                          <a:latin typeface="Calibri"/>
                        </a:rPr>
                        <a:t>Tissue</a:t>
                      </a:r>
                    </a:p>
                  </a:txBody>
                  <a:tcPr marL="0" marR="0" marT="0" marB="0" anchor="b">
                    <a:lnL>
                      <a:noFill/>
                    </a:lnL>
                    <a:lnR>
                      <a:noFill/>
                    </a:lnR>
                    <a:lnT>
                      <a:noFill/>
                    </a:lnT>
                    <a:lnB>
                      <a:noFill/>
                    </a:lnB>
                  </a:tcPr>
                </a:tc>
                <a:tc>
                  <a:txBody>
                    <a:bodyPr/>
                    <a:lstStyle/>
                    <a:p>
                      <a:pPr algn="ctr" fontAlgn="b"/>
                      <a:endParaRPr lang="en-US" sz="1800" b="1"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1" i="0" u="none" strike="noStrike">
                          <a:solidFill>
                            <a:srgbClr val="000000"/>
                          </a:solidFill>
                          <a:latin typeface="Calibri"/>
                        </a:rPr>
                        <a:t>Cells/Gram</a:t>
                      </a:r>
                    </a:p>
                  </a:txBody>
                  <a:tcPr marL="0" marR="0" marT="0" marB="0" anchor="b">
                    <a:lnL>
                      <a:noFill/>
                    </a:lnL>
                    <a:lnR>
                      <a:noFill/>
                    </a:lnR>
                    <a:lnT>
                      <a:noFill/>
                    </a:lnT>
                    <a:lnB>
                      <a:noFill/>
                    </a:lnB>
                  </a:tcPr>
                </a:tc>
                <a:tc>
                  <a:txBody>
                    <a:bodyPr/>
                    <a:lstStyle/>
                    <a:p>
                      <a:pPr algn="l" fontAlgn="b"/>
                      <a:r>
                        <a:rPr lang="en-US" sz="1800" b="1" i="0" u="none" strike="noStrike">
                          <a:solidFill>
                            <a:srgbClr val="000000"/>
                          </a:solidFill>
                          <a:latin typeface="Calibri"/>
                        </a:rPr>
                        <a:t>Viability</a:t>
                      </a:r>
                    </a:p>
                  </a:txBody>
                  <a:tcPr marL="0" marR="0" marT="0" marB="0" anchor="b">
                    <a:lnL>
                      <a:noFill/>
                    </a:lnL>
                    <a:lnR>
                      <a:noFill/>
                    </a:lnR>
                    <a:lnT>
                      <a:noFill/>
                    </a:lnT>
                    <a:lnB>
                      <a:noFill/>
                    </a:lnB>
                  </a:tcPr>
                </a:tc>
                <a:extLst>
                  <a:ext uri="{0D108BD9-81ED-4DB2-BD59-A6C34878D82A}">
                    <a16:rowId xmlns:a16="http://schemas.microsoft.com/office/drawing/2014/main" val="10000"/>
                  </a:ext>
                </a:extLst>
              </a:tr>
              <a:tr h="548746">
                <a:tc>
                  <a:txBody>
                    <a:bodyPr/>
                    <a:lstStyle/>
                    <a:p>
                      <a:pPr algn="l" fontAlgn="b"/>
                      <a:r>
                        <a:rPr lang="en-US" sz="1800" b="0" i="0" u="none" strike="noStrike">
                          <a:solidFill>
                            <a:srgbClr val="000000"/>
                          </a:solidFill>
                          <a:latin typeface="Calibri"/>
                        </a:rPr>
                        <a:t>Normal Breast</a:t>
                      </a:r>
                    </a:p>
                  </a:txBody>
                  <a:tcPr marL="0" marR="0" marT="0" marB="0" anchor="b">
                    <a:lnL>
                      <a:noFill/>
                    </a:lnL>
                    <a:lnR>
                      <a:noFill/>
                    </a:lnR>
                    <a:lnT>
                      <a:noFill/>
                    </a:lnT>
                    <a:lnB>
                      <a:noFill/>
                    </a:lnB>
                  </a:tcPr>
                </a:tc>
                <a:tc>
                  <a:txBody>
                    <a:bodyPr/>
                    <a:lstStyle/>
                    <a:p>
                      <a:pPr algn="ctr" fontAlgn="b"/>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8.89 ± 1.67 x 10</a:t>
                      </a:r>
                      <a:r>
                        <a:rPr lang="en-US" sz="1800" b="0" i="0" u="none" strike="noStrike" baseline="30000">
                          <a:solidFill>
                            <a:srgbClr val="000000"/>
                          </a:solidFill>
                          <a:latin typeface="Calibri"/>
                        </a:rPr>
                        <a:t>5</a:t>
                      </a:r>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71.3 ± 0.6%</a:t>
                      </a:r>
                    </a:p>
                  </a:txBody>
                  <a:tcPr marL="0" marR="0" marT="0" marB="0" anchor="b">
                    <a:lnL>
                      <a:noFill/>
                    </a:lnL>
                    <a:lnR>
                      <a:noFill/>
                    </a:lnR>
                    <a:lnT>
                      <a:noFill/>
                    </a:lnT>
                    <a:lnB>
                      <a:noFill/>
                    </a:lnB>
                  </a:tcPr>
                </a:tc>
                <a:extLst>
                  <a:ext uri="{0D108BD9-81ED-4DB2-BD59-A6C34878D82A}">
                    <a16:rowId xmlns:a16="http://schemas.microsoft.com/office/drawing/2014/main" val="10001"/>
                  </a:ext>
                </a:extLst>
              </a:tr>
              <a:tr h="548746">
                <a:tc>
                  <a:txBody>
                    <a:bodyPr/>
                    <a:lstStyle/>
                    <a:p>
                      <a:pPr algn="l" fontAlgn="b"/>
                      <a:r>
                        <a:rPr lang="en-US" sz="1800" b="0" i="0" u="none" strike="noStrike">
                          <a:solidFill>
                            <a:srgbClr val="000000"/>
                          </a:solidFill>
                          <a:latin typeface="Calibri"/>
                        </a:rPr>
                        <a:t>AdenoCa Breast</a:t>
                      </a:r>
                    </a:p>
                  </a:txBody>
                  <a:tcPr marL="0" marR="0" marT="0" marB="0" anchor="b">
                    <a:lnL>
                      <a:noFill/>
                    </a:lnL>
                    <a:lnR>
                      <a:noFill/>
                    </a:lnR>
                    <a:lnT>
                      <a:noFill/>
                    </a:lnT>
                    <a:lnB>
                      <a:noFill/>
                    </a:lnB>
                  </a:tcPr>
                </a:tc>
                <a:tc>
                  <a:txBody>
                    <a:bodyPr/>
                    <a:lstStyle/>
                    <a:p>
                      <a:pPr algn="ctr" fontAlgn="b"/>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72.0 ± 28.6 x 10</a:t>
                      </a:r>
                      <a:r>
                        <a:rPr lang="en-US" sz="1800" b="0" i="0" u="none" strike="noStrike" baseline="30000">
                          <a:solidFill>
                            <a:srgbClr val="000000"/>
                          </a:solidFill>
                          <a:latin typeface="Calibri"/>
                        </a:rPr>
                        <a:t>5</a:t>
                      </a:r>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66.2 ± 6.3%</a:t>
                      </a:r>
                    </a:p>
                  </a:txBody>
                  <a:tcPr marL="0" marR="0" marT="0" marB="0" anchor="b">
                    <a:lnL>
                      <a:noFill/>
                    </a:lnL>
                    <a:lnR>
                      <a:noFill/>
                    </a:lnR>
                    <a:lnT>
                      <a:noFill/>
                    </a:lnT>
                    <a:lnB>
                      <a:noFill/>
                    </a:lnB>
                  </a:tcPr>
                </a:tc>
                <a:extLst>
                  <a:ext uri="{0D108BD9-81ED-4DB2-BD59-A6C34878D82A}">
                    <a16:rowId xmlns:a16="http://schemas.microsoft.com/office/drawing/2014/main" val="10002"/>
                  </a:ext>
                </a:extLst>
              </a:tr>
              <a:tr h="548746">
                <a:tc>
                  <a:txBody>
                    <a:bodyPr/>
                    <a:lstStyle/>
                    <a:p>
                      <a:pPr algn="l" fontAlgn="b"/>
                      <a:r>
                        <a:rPr lang="en-US" sz="1800" b="0" i="0" u="none" strike="noStrike">
                          <a:solidFill>
                            <a:srgbClr val="000000"/>
                          </a:solidFill>
                          <a:latin typeface="Calibri"/>
                        </a:rPr>
                        <a:t>Normal Lung</a:t>
                      </a:r>
                    </a:p>
                  </a:txBody>
                  <a:tcPr marL="0" marR="0" marT="0" marB="0" anchor="b">
                    <a:lnL>
                      <a:noFill/>
                    </a:lnL>
                    <a:lnR>
                      <a:noFill/>
                    </a:lnR>
                    <a:lnT>
                      <a:noFill/>
                    </a:lnT>
                    <a:lnB>
                      <a:noFill/>
                    </a:lnB>
                  </a:tcPr>
                </a:tc>
                <a:tc>
                  <a:txBody>
                    <a:bodyPr/>
                    <a:lstStyle/>
                    <a:p>
                      <a:pPr algn="ctr" fontAlgn="b"/>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32.9 ± 4.57 x 10</a:t>
                      </a:r>
                      <a:r>
                        <a:rPr lang="en-US" sz="1800" b="0" i="0" u="none" strike="noStrike" baseline="30000">
                          <a:solidFill>
                            <a:srgbClr val="000000"/>
                          </a:solidFill>
                          <a:latin typeface="Calibri"/>
                        </a:rPr>
                        <a:t>5</a:t>
                      </a:r>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62.8 ± 15%</a:t>
                      </a:r>
                    </a:p>
                  </a:txBody>
                  <a:tcPr marL="0" marR="0" marT="0" marB="0" anchor="b">
                    <a:lnL>
                      <a:noFill/>
                    </a:lnL>
                    <a:lnR>
                      <a:noFill/>
                    </a:lnR>
                    <a:lnT>
                      <a:noFill/>
                    </a:lnT>
                    <a:lnB>
                      <a:noFill/>
                    </a:lnB>
                  </a:tcPr>
                </a:tc>
                <a:extLst>
                  <a:ext uri="{0D108BD9-81ED-4DB2-BD59-A6C34878D82A}">
                    <a16:rowId xmlns:a16="http://schemas.microsoft.com/office/drawing/2014/main" val="10003"/>
                  </a:ext>
                </a:extLst>
              </a:tr>
              <a:tr h="548746">
                <a:tc>
                  <a:txBody>
                    <a:bodyPr/>
                    <a:lstStyle/>
                    <a:p>
                      <a:pPr algn="l" fontAlgn="b"/>
                      <a:r>
                        <a:rPr lang="en-US" sz="1800" b="0" i="0" u="none" strike="noStrike">
                          <a:solidFill>
                            <a:srgbClr val="000000"/>
                          </a:solidFill>
                          <a:latin typeface="Calibri"/>
                        </a:rPr>
                        <a:t>NSC Ca Lung</a:t>
                      </a:r>
                    </a:p>
                  </a:txBody>
                  <a:tcPr marL="0" marR="0" marT="0" marB="0" anchor="b">
                    <a:lnL>
                      <a:noFill/>
                    </a:lnL>
                    <a:lnR>
                      <a:noFill/>
                    </a:lnR>
                    <a:lnT>
                      <a:noFill/>
                    </a:lnT>
                    <a:lnB>
                      <a:noFill/>
                    </a:lnB>
                  </a:tcPr>
                </a:tc>
                <a:tc>
                  <a:txBody>
                    <a:bodyPr/>
                    <a:lstStyle/>
                    <a:p>
                      <a:pPr algn="ctr" fontAlgn="b"/>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226 ± 60.3 x 10</a:t>
                      </a:r>
                      <a:r>
                        <a:rPr lang="en-US" sz="1800" b="0" i="0" u="none" strike="noStrike" baseline="30000">
                          <a:solidFill>
                            <a:srgbClr val="000000"/>
                          </a:solidFill>
                          <a:latin typeface="Calibri"/>
                        </a:rPr>
                        <a:t>5</a:t>
                      </a:r>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72.8 ± 3.2%</a:t>
                      </a:r>
                    </a:p>
                  </a:txBody>
                  <a:tcPr marL="0" marR="0" marT="0" marB="0" anchor="b">
                    <a:lnL>
                      <a:noFill/>
                    </a:lnL>
                    <a:lnR>
                      <a:noFill/>
                    </a:lnR>
                    <a:lnT>
                      <a:noFill/>
                    </a:lnT>
                    <a:lnB>
                      <a:noFill/>
                    </a:lnB>
                  </a:tcPr>
                </a:tc>
                <a:extLst>
                  <a:ext uri="{0D108BD9-81ED-4DB2-BD59-A6C34878D82A}">
                    <a16:rowId xmlns:a16="http://schemas.microsoft.com/office/drawing/2014/main" val="10004"/>
                  </a:ext>
                </a:extLst>
              </a:tr>
              <a:tr h="548746">
                <a:tc>
                  <a:txBody>
                    <a:bodyPr/>
                    <a:lstStyle/>
                    <a:p>
                      <a:pPr algn="l" fontAlgn="b"/>
                      <a:r>
                        <a:rPr lang="en-US" sz="1800" b="0" i="0" u="none" strike="noStrike">
                          <a:solidFill>
                            <a:srgbClr val="000000"/>
                          </a:solidFill>
                          <a:latin typeface="Calibri"/>
                        </a:rPr>
                        <a:t>Whole Adipose</a:t>
                      </a:r>
                    </a:p>
                  </a:txBody>
                  <a:tcPr marL="0" marR="0" marT="0" marB="0" anchor="b">
                    <a:lnL>
                      <a:noFill/>
                    </a:lnL>
                    <a:lnR>
                      <a:noFill/>
                    </a:lnR>
                    <a:lnT>
                      <a:noFill/>
                    </a:lnT>
                    <a:lnB>
                      <a:noFill/>
                    </a:lnB>
                  </a:tcPr>
                </a:tc>
                <a:tc>
                  <a:txBody>
                    <a:bodyPr/>
                    <a:lstStyle/>
                    <a:p>
                      <a:pPr algn="ctr" fontAlgn="b"/>
                      <a:endParaRPr lang="en-US" sz="1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a:solidFill>
                            <a:srgbClr val="000000"/>
                          </a:solidFill>
                          <a:latin typeface="Calibri"/>
                        </a:rPr>
                        <a:t>2.98 ± 0.87 x 10</a:t>
                      </a:r>
                      <a:r>
                        <a:rPr lang="en-US" sz="1800" b="0" i="0" u="none" strike="noStrike" baseline="30000">
                          <a:solidFill>
                            <a:srgbClr val="000000"/>
                          </a:solidFill>
                          <a:latin typeface="Calibri"/>
                        </a:rPr>
                        <a:t>5</a:t>
                      </a:r>
                      <a:endParaRPr lang="en-US"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800" b="0" i="0" u="none" strike="noStrike" dirty="0">
                          <a:solidFill>
                            <a:srgbClr val="000000"/>
                          </a:solidFill>
                          <a:latin typeface="Calibri"/>
                        </a:rPr>
                        <a:t>57.6 ± 6.8%</a:t>
                      </a:r>
                    </a:p>
                  </a:txBody>
                  <a:tcPr marL="0" marR="0" marT="0" marB="0" anchor="b">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65563" name="Line 3"/>
          <p:cNvSpPr>
            <a:spLocks noChangeShapeType="1"/>
          </p:cNvSpPr>
          <p:nvPr/>
        </p:nvSpPr>
        <p:spPr bwMode="auto">
          <a:xfrm>
            <a:off x="1524000" y="1752600"/>
            <a:ext cx="9144000" cy="0"/>
          </a:xfrm>
          <a:prstGeom prst="line">
            <a:avLst/>
          </a:prstGeom>
          <a:noFill/>
          <a:ln w="28575">
            <a:solidFill>
              <a:schemeClr val="tx1"/>
            </a:solidFill>
            <a:round/>
            <a:headEnd/>
            <a:tailEnd/>
          </a:ln>
        </p:spPr>
        <p:txBody>
          <a:bodyPr/>
          <a:lstStyle/>
          <a:p>
            <a:endParaRPr lang="en-US"/>
          </a:p>
        </p:txBody>
      </p:sp>
      <p:sp>
        <p:nvSpPr>
          <p:cNvPr id="2" name="TextBox 1"/>
          <p:cNvSpPr txBox="1"/>
          <p:nvPr/>
        </p:nvSpPr>
        <p:spPr>
          <a:xfrm>
            <a:off x="2045677" y="6113895"/>
            <a:ext cx="8100646" cy="369332"/>
          </a:xfrm>
          <a:prstGeom prst="rect">
            <a:avLst/>
          </a:prstGeom>
          <a:noFill/>
        </p:spPr>
        <p:txBody>
          <a:bodyPr wrap="square" rtlCol="0">
            <a:spAutoFit/>
          </a:bodyPr>
          <a:lstStyle/>
          <a:p>
            <a:pPr algn="ctr"/>
            <a:r>
              <a:rPr lang="en-US" dirty="0"/>
              <a:t>Slide provided by Mike Meyers, University of Pittsburgh PA</a:t>
            </a:r>
          </a:p>
        </p:txBody>
      </p:sp>
    </p:spTree>
    <p:extLst>
      <p:ext uri="{BB962C8B-B14F-4D97-AF65-F5344CB8AC3E}">
        <p14:creationId xmlns:p14="http://schemas.microsoft.com/office/powerpoint/2010/main" val="4294602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993" y="25753"/>
            <a:ext cx="10515600" cy="1325563"/>
          </a:xfrm>
        </p:spPr>
        <p:txBody>
          <a:bodyPr>
            <a:normAutofit fontScale="90000"/>
          </a:bodyPr>
          <a:lstStyle/>
          <a:p>
            <a:pPr algn="ctr"/>
            <a:r>
              <a:rPr lang="en-US" dirty="0"/>
              <a:t>Outcome of cell sorting viable cells from a preparation including viable, dying and dead cells </a:t>
            </a:r>
          </a:p>
        </p:txBody>
      </p:sp>
      <p:pic>
        <p:nvPicPr>
          <p:cNvPr id="5" name="Content Placeholder 4"/>
          <p:cNvPicPr>
            <a:picLocks noGrp="1" noChangeAspect="1"/>
          </p:cNvPicPr>
          <p:nvPr>
            <p:ph idx="1"/>
          </p:nvPr>
        </p:nvPicPr>
        <p:blipFill>
          <a:blip r:embed="rId2"/>
          <a:stretch>
            <a:fillRect/>
          </a:stretch>
        </p:blipFill>
        <p:spPr>
          <a:xfrm>
            <a:off x="8536782" y="4564043"/>
            <a:ext cx="1117452" cy="745340"/>
          </a:xfrm>
          <a:prstGeom prst="rect">
            <a:avLst/>
          </a:prstGeom>
        </p:spPr>
      </p:pic>
      <p:sp>
        <p:nvSpPr>
          <p:cNvPr id="4" name="Right Arrow 3"/>
          <p:cNvSpPr/>
          <p:nvPr/>
        </p:nvSpPr>
        <p:spPr>
          <a:xfrm>
            <a:off x="3402966" y="3170473"/>
            <a:ext cx="4419600" cy="1697183"/>
          </a:xfrm>
          <a:prstGeom prst="rightArrow">
            <a:avLst/>
          </a:prstGeom>
          <a:gradFill flip="none" rotWithShape="1">
            <a:gsLst>
              <a:gs pos="26000">
                <a:srgbClr val="BA3A3A"/>
              </a:gs>
              <a:gs pos="12000">
                <a:srgbClr val="FF0000"/>
              </a:gs>
              <a:gs pos="41000">
                <a:srgbClr val="995555"/>
              </a:gs>
              <a:gs pos="80000">
                <a:schemeClr val="accent3">
                  <a:lumMod val="7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1036791" y="4042026"/>
            <a:ext cx="679856" cy="682891"/>
          </a:xfrm>
          <a:prstGeom prst="rect">
            <a:avLst/>
          </a:prstGeom>
        </p:spPr>
      </p:pic>
      <p:pic>
        <p:nvPicPr>
          <p:cNvPr id="7" name="Picture 6"/>
          <p:cNvPicPr>
            <a:picLocks noChangeAspect="1"/>
          </p:cNvPicPr>
          <p:nvPr/>
        </p:nvPicPr>
        <p:blipFill>
          <a:blip r:embed="rId4"/>
          <a:stretch>
            <a:fillRect/>
          </a:stretch>
        </p:blipFill>
        <p:spPr>
          <a:xfrm>
            <a:off x="10123799" y="4695780"/>
            <a:ext cx="923612" cy="883455"/>
          </a:xfrm>
          <a:prstGeom prst="rect">
            <a:avLst/>
          </a:prstGeom>
        </p:spPr>
      </p:pic>
      <p:pic>
        <p:nvPicPr>
          <p:cNvPr id="8" name="Picture 7"/>
          <p:cNvPicPr>
            <a:picLocks noChangeAspect="1"/>
          </p:cNvPicPr>
          <p:nvPr/>
        </p:nvPicPr>
        <p:blipFill>
          <a:blip r:embed="rId5"/>
          <a:stretch>
            <a:fillRect/>
          </a:stretch>
        </p:blipFill>
        <p:spPr>
          <a:xfrm>
            <a:off x="8222572" y="3165902"/>
            <a:ext cx="948335" cy="1083812"/>
          </a:xfrm>
          <a:prstGeom prst="rect">
            <a:avLst/>
          </a:prstGeom>
        </p:spPr>
      </p:pic>
      <p:pic>
        <p:nvPicPr>
          <p:cNvPr id="13" name="Picture 12"/>
          <p:cNvPicPr>
            <a:picLocks noChangeAspect="1"/>
          </p:cNvPicPr>
          <p:nvPr/>
        </p:nvPicPr>
        <p:blipFill>
          <a:blip r:embed="rId6"/>
          <a:stretch>
            <a:fillRect/>
          </a:stretch>
        </p:blipFill>
        <p:spPr>
          <a:xfrm>
            <a:off x="364215" y="2250817"/>
            <a:ext cx="608810" cy="612869"/>
          </a:xfrm>
          <a:prstGeom prst="rect">
            <a:avLst/>
          </a:prstGeom>
        </p:spPr>
      </p:pic>
      <p:pic>
        <p:nvPicPr>
          <p:cNvPr id="14" name="Picture 13"/>
          <p:cNvPicPr>
            <a:picLocks noChangeAspect="1"/>
          </p:cNvPicPr>
          <p:nvPr/>
        </p:nvPicPr>
        <p:blipFill>
          <a:blip r:embed="rId6"/>
          <a:stretch>
            <a:fillRect/>
          </a:stretch>
        </p:blipFill>
        <p:spPr>
          <a:xfrm>
            <a:off x="314624" y="5180090"/>
            <a:ext cx="793003" cy="798290"/>
          </a:xfrm>
          <a:prstGeom prst="rect">
            <a:avLst/>
          </a:prstGeom>
        </p:spPr>
      </p:pic>
      <p:pic>
        <p:nvPicPr>
          <p:cNvPr id="16" name="Content Placeholder 4"/>
          <p:cNvPicPr>
            <a:picLocks noChangeAspect="1"/>
          </p:cNvPicPr>
          <p:nvPr/>
        </p:nvPicPr>
        <p:blipFill>
          <a:blip r:embed="rId2"/>
          <a:stretch>
            <a:fillRect/>
          </a:stretch>
        </p:blipFill>
        <p:spPr>
          <a:xfrm>
            <a:off x="10085128" y="3315752"/>
            <a:ext cx="1398435" cy="932756"/>
          </a:xfrm>
          <a:prstGeom prst="rect">
            <a:avLst/>
          </a:prstGeom>
        </p:spPr>
      </p:pic>
      <p:pic>
        <p:nvPicPr>
          <p:cNvPr id="17" name="Picture 16"/>
          <p:cNvPicPr>
            <a:picLocks noChangeAspect="1"/>
          </p:cNvPicPr>
          <p:nvPr/>
        </p:nvPicPr>
        <p:blipFill>
          <a:blip r:embed="rId7"/>
          <a:stretch>
            <a:fillRect/>
          </a:stretch>
        </p:blipFill>
        <p:spPr>
          <a:xfrm>
            <a:off x="8258129" y="2184987"/>
            <a:ext cx="1396105" cy="932769"/>
          </a:xfrm>
          <a:prstGeom prst="rect">
            <a:avLst/>
          </a:prstGeom>
        </p:spPr>
      </p:pic>
      <p:pic>
        <p:nvPicPr>
          <p:cNvPr id="18" name="Picture 17"/>
          <p:cNvPicPr>
            <a:picLocks noChangeAspect="1"/>
          </p:cNvPicPr>
          <p:nvPr/>
        </p:nvPicPr>
        <p:blipFill>
          <a:blip r:embed="rId7"/>
          <a:stretch>
            <a:fillRect/>
          </a:stretch>
        </p:blipFill>
        <p:spPr>
          <a:xfrm>
            <a:off x="10235722" y="2557251"/>
            <a:ext cx="988745" cy="660603"/>
          </a:xfrm>
          <a:prstGeom prst="rect">
            <a:avLst/>
          </a:prstGeom>
        </p:spPr>
      </p:pic>
      <p:pic>
        <p:nvPicPr>
          <p:cNvPr id="19" name="Picture 18"/>
          <p:cNvPicPr>
            <a:picLocks noChangeAspect="1"/>
          </p:cNvPicPr>
          <p:nvPr/>
        </p:nvPicPr>
        <p:blipFill>
          <a:blip r:embed="rId8"/>
          <a:stretch>
            <a:fillRect/>
          </a:stretch>
        </p:blipFill>
        <p:spPr>
          <a:xfrm>
            <a:off x="9263182" y="3470161"/>
            <a:ext cx="615462" cy="588703"/>
          </a:xfrm>
          <a:prstGeom prst="rect">
            <a:avLst/>
          </a:prstGeom>
        </p:spPr>
      </p:pic>
      <p:pic>
        <p:nvPicPr>
          <p:cNvPr id="20" name="Picture 19"/>
          <p:cNvPicPr>
            <a:picLocks noChangeAspect="1"/>
          </p:cNvPicPr>
          <p:nvPr/>
        </p:nvPicPr>
        <p:blipFill>
          <a:blip r:embed="rId9"/>
          <a:stretch>
            <a:fillRect/>
          </a:stretch>
        </p:blipFill>
        <p:spPr>
          <a:xfrm>
            <a:off x="9890719" y="1277053"/>
            <a:ext cx="944962" cy="1085182"/>
          </a:xfrm>
          <a:prstGeom prst="rect">
            <a:avLst/>
          </a:prstGeom>
        </p:spPr>
      </p:pic>
      <p:pic>
        <p:nvPicPr>
          <p:cNvPr id="21" name="Picture 20"/>
          <p:cNvPicPr>
            <a:picLocks noChangeAspect="1"/>
          </p:cNvPicPr>
          <p:nvPr/>
        </p:nvPicPr>
        <p:blipFill>
          <a:blip r:embed="rId10"/>
          <a:stretch>
            <a:fillRect/>
          </a:stretch>
        </p:blipFill>
        <p:spPr>
          <a:xfrm>
            <a:off x="9182377" y="5678447"/>
            <a:ext cx="615749" cy="585267"/>
          </a:xfrm>
          <a:prstGeom prst="rect">
            <a:avLst/>
          </a:prstGeom>
        </p:spPr>
      </p:pic>
      <p:pic>
        <p:nvPicPr>
          <p:cNvPr id="22" name="Picture 21"/>
          <p:cNvPicPr>
            <a:picLocks noChangeAspect="1"/>
          </p:cNvPicPr>
          <p:nvPr/>
        </p:nvPicPr>
        <p:blipFill>
          <a:blip r:embed="rId10"/>
          <a:stretch>
            <a:fillRect/>
          </a:stretch>
        </p:blipFill>
        <p:spPr>
          <a:xfrm>
            <a:off x="1307441" y="2632587"/>
            <a:ext cx="615749" cy="585267"/>
          </a:xfrm>
          <a:prstGeom prst="rect">
            <a:avLst/>
          </a:prstGeom>
        </p:spPr>
      </p:pic>
      <p:pic>
        <p:nvPicPr>
          <p:cNvPr id="23" name="Picture 22"/>
          <p:cNvPicPr>
            <a:picLocks noChangeAspect="1"/>
          </p:cNvPicPr>
          <p:nvPr/>
        </p:nvPicPr>
        <p:blipFill>
          <a:blip r:embed="rId10"/>
          <a:stretch>
            <a:fillRect/>
          </a:stretch>
        </p:blipFill>
        <p:spPr>
          <a:xfrm>
            <a:off x="2948835" y="2512960"/>
            <a:ext cx="615749" cy="585267"/>
          </a:xfrm>
          <a:prstGeom prst="rect">
            <a:avLst/>
          </a:prstGeom>
        </p:spPr>
      </p:pic>
      <p:pic>
        <p:nvPicPr>
          <p:cNvPr id="24" name="Picture 23"/>
          <p:cNvPicPr>
            <a:picLocks noChangeAspect="1"/>
          </p:cNvPicPr>
          <p:nvPr/>
        </p:nvPicPr>
        <p:blipFill>
          <a:blip r:embed="rId10"/>
          <a:stretch>
            <a:fillRect/>
          </a:stretch>
        </p:blipFill>
        <p:spPr>
          <a:xfrm>
            <a:off x="357276" y="3157770"/>
            <a:ext cx="615749" cy="585267"/>
          </a:xfrm>
          <a:prstGeom prst="rect">
            <a:avLst/>
          </a:prstGeom>
        </p:spPr>
      </p:pic>
      <p:pic>
        <p:nvPicPr>
          <p:cNvPr id="25" name="Picture 24"/>
          <p:cNvPicPr>
            <a:picLocks noChangeAspect="1"/>
          </p:cNvPicPr>
          <p:nvPr/>
        </p:nvPicPr>
        <p:blipFill>
          <a:blip r:embed="rId11"/>
          <a:stretch>
            <a:fillRect/>
          </a:stretch>
        </p:blipFill>
        <p:spPr>
          <a:xfrm>
            <a:off x="1703436" y="4767642"/>
            <a:ext cx="669493" cy="768201"/>
          </a:xfrm>
          <a:prstGeom prst="rect">
            <a:avLst/>
          </a:prstGeom>
        </p:spPr>
      </p:pic>
      <p:pic>
        <p:nvPicPr>
          <p:cNvPr id="26" name="Picture 25"/>
          <p:cNvPicPr>
            <a:picLocks noChangeAspect="1"/>
          </p:cNvPicPr>
          <p:nvPr/>
        </p:nvPicPr>
        <p:blipFill>
          <a:blip r:embed="rId12"/>
          <a:stretch>
            <a:fillRect/>
          </a:stretch>
        </p:blipFill>
        <p:spPr>
          <a:xfrm>
            <a:off x="274312" y="1271616"/>
            <a:ext cx="670618" cy="768163"/>
          </a:xfrm>
          <a:prstGeom prst="rect">
            <a:avLst/>
          </a:prstGeom>
        </p:spPr>
      </p:pic>
      <p:pic>
        <p:nvPicPr>
          <p:cNvPr id="27" name="Picture 26"/>
          <p:cNvPicPr>
            <a:picLocks noChangeAspect="1"/>
          </p:cNvPicPr>
          <p:nvPr/>
        </p:nvPicPr>
        <p:blipFill>
          <a:blip r:embed="rId10"/>
          <a:stretch>
            <a:fillRect/>
          </a:stretch>
        </p:blipFill>
        <p:spPr>
          <a:xfrm>
            <a:off x="1216225" y="1567812"/>
            <a:ext cx="615749" cy="585267"/>
          </a:xfrm>
          <a:prstGeom prst="rect">
            <a:avLst/>
          </a:prstGeom>
        </p:spPr>
      </p:pic>
      <p:sp>
        <p:nvSpPr>
          <p:cNvPr id="28" name="Rectangle 27"/>
          <p:cNvSpPr/>
          <p:nvPr/>
        </p:nvSpPr>
        <p:spPr>
          <a:xfrm>
            <a:off x="3459262" y="5117570"/>
            <a:ext cx="4157783" cy="923330"/>
          </a:xfrm>
          <a:prstGeom prst="rect">
            <a:avLst/>
          </a:prstGeom>
        </p:spPr>
        <p:txBody>
          <a:bodyPr wrap="square">
            <a:spAutoFit/>
          </a:bodyPr>
          <a:lstStyle/>
          <a:p>
            <a:pPr algn="ctr"/>
            <a:r>
              <a:rPr lang="en-US" dirty="0"/>
              <a:t>Droplet cell sorter produces metabolic SICS phenotype, an added stress to cells already stressed by preparation</a:t>
            </a:r>
          </a:p>
        </p:txBody>
      </p:sp>
      <p:pic>
        <p:nvPicPr>
          <p:cNvPr id="29" name="Picture 28"/>
          <p:cNvPicPr>
            <a:picLocks noChangeAspect="1"/>
          </p:cNvPicPr>
          <p:nvPr/>
        </p:nvPicPr>
        <p:blipFill>
          <a:blip r:embed="rId13"/>
          <a:stretch>
            <a:fillRect/>
          </a:stretch>
        </p:blipFill>
        <p:spPr>
          <a:xfrm>
            <a:off x="2250647" y="3893150"/>
            <a:ext cx="713294" cy="682811"/>
          </a:xfrm>
          <a:prstGeom prst="rect">
            <a:avLst/>
          </a:prstGeom>
        </p:spPr>
      </p:pic>
      <p:pic>
        <p:nvPicPr>
          <p:cNvPr id="30" name="Picture 29"/>
          <p:cNvPicPr>
            <a:picLocks noChangeAspect="1"/>
          </p:cNvPicPr>
          <p:nvPr/>
        </p:nvPicPr>
        <p:blipFill>
          <a:blip r:embed="rId14"/>
          <a:stretch>
            <a:fillRect/>
          </a:stretch>
        </p:blipFill>
        <p:spPr>
          <a:xfrm>
            <a:off x="2038182" y="1904721"/>
            <a:ext cx="556254" cy="560533"/>
          </a:xfrm>
          <a:prstGeom prst="rect">
            <a:avLst/>
          </a:prstGeom>
        </p:spPr>
      </p:pic>
      <p:pic>
        <p:nvPicPr>
          <p:cNvPr id="31" name="Picture 30"/>
          <p:cNvPicPr>
            <a:picLocks noChangeAspect="1"/>
          </p:cNvPicPr>
          <p:nvPr/>
        </p:nvPicPr>
        <p:blipFill>
          <a:blip r:embed="rId12"/>
          <a:stretch>
            <a:fillRect/>
          </a:stretch>
        </p:blipFill>
        <p:spPr>
          <a:xfrm>
            <a:off x="2732348" y="1476363"/>
            <a:ext cx="670618" cy="768163"/>
          </a:xfrm>
          <a:prstGeom prst="rect">
            <a:avLst/>
          </a:prstGeom>
        </p:spPr>
      </p:pic>
      <p:pic>
        <p:nvPicPr>
          <p:cNvPr id="32" name="Picture 31"/>
          <p:cNvPicPr>
            <a:picLocks noChangeAspect="1"/>
          </p:cNvPicPr>
          <p:nvPr/>
        </p:nvPicPr>
        <p:blipFill>
          <a:blip r:embed="rId12"/>
          <a:stretch>
            <a:fillRect/>
          </a:stretch>
        </p:blipFill>
        <p:spPr>
          <a:xfrm>
            <a:off x="146829" y="4014835"/>
            <a:ext cx="670618" cy="768163"/>
          </a:xfrm>
          <a:prstGeom prst="rect">
            <a:avLst/>
          </a:prstGeom>
        </p:spPr>
      </p:pic>
      <p:pic>
        <p:nvPicPr>
          <p:cNvPr id="35" name="Picture 34"/>
          <p:cNvPicPr>
            <a:picLocks noChangeAspect="1"/>
          </p:cNvPicPr>
          <p:nvPr/>
        </p:nvPicPr>
        <p:blipFill>
          <a:blip r:embed="rId10"/>
          <a:stretch>
            <a:fillRect/>
          </a:stretch>
        </p:blipFill>
        <p:spPr>
          <a:xfrm>
            <a:off x="7556012" y="1855447"/>
            <a:ext cx="615749" cy="585267"/>
          </a:xfrm>
          <a:prstGeom prst="rect">
            <a:avLst/>
          </a:prstGeom>
        </p:spPr>
      </p:pic>
      <p:pic>
        <p:nvPicPr>
          <p:cNvPr id="36" name="Picture 35"/>
          <p:cNvPicPr>
            <a:picLocks noChangeAspect="1"/>
          </p:cNvPicPr>
          <p:nvPr/>
        </p:nvPicPr>
        <p:blipFill>
          <a:blip r:embed="rId12"/>
          <a:stretch>
            <a:fillRect/>
          </a:stretch>
        </p:blipFill>
        <p:spPr>
          <a:xfrm>
            <a:off x="10235722" y="5767336"/>
            <a:ext cx="670618" cy="768163"/>
          </a:xfrm>
          <a:prstGeom prst="rect">
            <a:avLst/>
          </a:prstGeom>
        </p:spPr>
      </p:pic>
      <p:pic>
        <p:nvPicPr>
          <p:cNvPr id="37" name="Picture 36"/>
          <p:cNvPicPr>
            <a:picLocks noChangeAspect="1"/>
          </p:cNvPicPr>
          <p:nvPr/>
        </p:nvPicPr>
        <p:blipFill>
          <a:blip r:embed="rId15"/>
          <a:stretch>
            <a:fillRect/>
          </a:stretch>
        </p:blipFill>
        <p:spPr>
          <a:xfrm>
            <a:off x="10989744" y="5535843"/>
            <a:ext cx="987638" cy="664522"/>
          </a:xfrm>
          <a:prstGeom prst="rect">
            <a:avLst/>
          </a:prstGeom>
        </p:spPr>
      </p:pic>
      <p:pic>
        <p:nvPicPr>
          <p:cNvPr id="38" name="Picture 37"/>
          <p:cNvPicPr>
            <a:picLocks noChangeAspect="1"/>
          </p:cNvPicPr>
          <p:nvPr/>
        </p:nvPicPr>
        <p:blipFill>
          <a:blip r:embed="rId15"/>
          <a:stretch>
            <a:fillRect/>
          </a:stretch>
        </p:blipFill>
        <p:spPr>
          <a:xfrm>
            <a:off x="1376719" y="5843837"/>
            <a:ext cx="987638" cy="664522"/>
          </a:xfrm>
          <a:prstGeom prst="rect">
            <a:avLst/>
          </a:prstGeom>
        </p:spPr>
      </p:pic>
      <p:pic>
        <p:nvPicPr>
          <p:cNvPr id="39" name="Picture 38"/>
          <p:cNvPicPr>
            <a:picLocks noChangeAspect="1"/>
          </p:cNvPicPr>
          <p:nvPr/>
        </p:nvPicPr>
        <p:blipFill>
          <a:blip r:embed="rId15"/>
          <a:stretch>
            <a:fillRect/>
          </a:stretch>
        </p:blipFill>
        <p:spPr>
          <a:xfrm>
            <a:off x="1978327" y="3061905"/>
            <a:ext cx="987638" cy="664522"/>
          </a:xfrm>
          <a:prstGeom prst="rect">
            <a:avLst/>
          </a:prstGeom>
        </p:spPr>
      </p:pic>
    </p:spTree>
    <p:extLst>
      <p:ext uri="{BB962C8B-B14F-4D97-AF65-F5344CB8AC3E}">
        <p14:creationId xmlns:p14="http://schemas.microsoft.com/office/powerpoint/2010/main" val="1182270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Is the metabolic SICS phenotype a problem I need to be worried about?</a:t>
            </a:r>
          </a:p>
        </p:txBody>
      </p:sp>
      <p:sp>
        <p:nvSpPr>
          <p:cNvPr id="3" name="Content Placeholder 2"/>
          <p:cNvSpPr>
            <a:spLocks noGrp="1"/>
          </p:cNvSpPr>
          <p:nvPr>
            <p:ph idx="1"/>
          </p:nvPr>
        </p:nvSpPr>
        <p:spPr/>
        <p:txBody>
          <a:bodyPr>
            <a:normAutofit/>
          </a:bodyPr>
          <a:lstStyle/>
          <a:p>
            <a:pPr marL="0" indent="0">
              <a:buNone/>
            </a:pPr>
            <a:endParaRPr lang="en-US" dirty="0"/>
          </a:p>
          <a:p>
            <a:r>
              <a:rPr lang="en-US" b="1" i="1" dirty="0"/>
              <a:t>Can metabolite depletion caused by the cell-sorting process present potential issues for the use of these sorted cells in downstream application? </a:t>
            </a:r>
          </a:p>
          <a:p>
            <a:r>
              <a:rPr lang="en-US" b="1" i="1" dirty="0"/>
              <a:t>Consider how the depletion of cellular metabolites might impact cellular function and post-sort viability</a:t>
            </a:r>
          </a:p>
          <a:p>
            <a:pPr marL="0" indent="0">
              <a:buNone/>
            </a:pPr>
            <a:endParaRPr lang="en-US" b="1" i="1" dirty="0"/>
          </a:p>
          <a:p>
            <a:endParaRPr lang="en-US" b="1" i="1" dirty="0"/>
          </a:p>
          <a:p>
            <a:endParaRPr lang="en-US" dirty="0"/>
          </a:p>
          <a:p>
            <a:pPr marL="0" indent="0">
              <a:buNone/>
            </a:pPr>
            <a:endParaRPr lang="en-US" dirty="0"/>
          </a:p>
        </p:txBody>
      </p:sp>
    </p:spTree>
    <p:extLst>
      <p:ext uri="{BB962C8B-B14F-4D97-AF65-F5344CB8AC3E}">
        <p14:creationId xmlns:p14="http://schemas.microsoft.com/office/powerpoint/2010/main" val="2868550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Is metabolic SICS a problem I need to be worried about?</a:t>
            </a:r>
          </a:p>
        </p:txBody>
      </p:sp>
      <p:sp>
        <p:nvSpPr>
          <p:cNvPr id="3" name="Content Placeholder 2"/>
          <p:cNvSpPr>
            <a:spLocks noGrp="1"/>
          </p:cNvSpPr>
          <p:nvPr>
            <p:ph idx="1"/>
          </p:nvPr>
        </p:nvSpPr>
        <p:spPr/>
        <p:txBody>
          <a:bodyPr>
            <a:normAutofit/>
          </a:bodyPr>
          <a:lstStyle/>
          <a:p>
            <a:pPr marL="0" indent="0">
              <a:buNone/>
            </a:pPr>
            <a:endParaRPr lang="en-US" dirty="0"/>
          </a:p>
          <a:p>
            <a:r>
              <a:rPr lang="en-US" b="1" i="1" dirty="0"/>
              <a:t>Give this careful consideration, related to specific use of  the sorted cells:</a:t>
            </a:r>
          </a:p>
          <a:p>
            <a:pPr lvl="1"/>
            <a:r>
              <a:rPr lang="en-US" dirty="0"/>
              <a:t>In cell samples already  stressed by preparation from tissue or other cellular manipulations, SICS may push stressed cells to die. </a:t>
            </a:r>
          </a:p>
          <a:p>
            <a:pPr lvl="1"/>
            <a:r>
              <a:rPr lang="en-US" dirty="0"/>
              <a:t>If sorted cells are given time to recover after sorting, the process for recovering the cellular metabolome may activate cellular pathways or be otherwise selective. Are these purified cells now representative in their function?</a:t>
            </a:r>
          </a:p>
          <a:p>
            <a:pPr lvl="2"/>
            <a:r>
              <a:rPr lang="en-US" dirty="0"/>
              <a:t>For example, cells may have been selected for a quiescent phenotype when sorted, but will this phenotype be the same after a few days of post-sort recovery?</a:t>
            </a:r>
          </a:p>
          <a:p>
            <a:pPr marL="0" indent="0">
              <a:buNone/>
            </a:pPr>
            <a:endParaRPr lang="en-US" dirty="0"/>
          </a:p>
        </p:txBody>
      </p:sp>
    </p:spTree>
    <p:extLst>
      <p:ext uri="{BB962C8B-B14F-4D97-AF65-F5344CB8AC3E}">
        <p14:creationId xmlns:p14="http://schemas.microsoft.com/office/powerpoint/2010/main" val="2283433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17775" y="139743"/>
            <a:ext cx="5879704" cy="2391899"/>
          </a:xfrm>
          <a:prstGeom prst="rect">
            <a:avLst/>
          </a:prstGeom>
        </p:spPr>
      </p:pic>
      <p:pic>
        <p:nvPicPr>
          <p:cNvPr id="3" name="Picture 2"/>
          <p:cNvPicPr>
            <a:picLocks noChangeAspect="1"/>
          </p:cNvPicPr>
          <p:nvPr/>
        </p:nvPicPr>
        <p:blipFill>
          <a:blip r:embed="rId4"/>
          <a:stretch>
            <a:fillRect/>
          </a:stretch>
        </p:blipFill>
        <p:spPr>
          <a:xfrm>
            <a:off x="141915" y="2531642"/>
            <a:ext cx="5744449" cy="2014781"/>
          </a:xfrm>
          <a:prstGeom prst="rect">
            <a:avLst/>
          </a:prstGeom>
        </p:spPr>
      </p:pic>
      <p:pic>
        <p:nvPicPr>
          <p:cNvPr id="4" name="Picture 3"/>
          <p:cNvPicPr>
            <a:picLocks noChangeAspect="1"/>
          </p:cNvPicPr>
          <p:nvPr/>
        </p:nvPicPr>
        <p:blipFill>
          <a:blip r:embed="rId5"/>
          <a:stretch>
            <a:fillRect/>
          </a:stretch>
        </p:blipFill>
        <p:spPr>
          <a:xfrm>
            <a:off x="288453" y="4893018"/>
            <a:ext cx="5874706" cy="1603628"/>
          </a:xfrm>
          <a:prstGeom prst="rect">
            <a:avLst/>
          </a:prstGeom>
        </p:spPr>
      </p:pic>
      <p:pic>
        <p:nvPicPr>
          <p:cNvPr id="5" name="Picture 4"/>
          <p:cNvPicPr>
            <a:picLocks noChangeAspect="1"/>
          </p:cNvPicPr>
          <p:nvPr/>
        </p:nvPicPr>
        <p:blipFill>
          <a:blip r:embed="rId6"/>
          <a:stretch>
            <a:fillRect/>
          </a:stretch>
        </p:blipFill>
        <p:spPr>
          <a:xfrm>
            <a:off x="6199322" y="691828"/>
            <a:ext cx="5992678" cy="2446916"/>
          </a:xfrm>
          <a:prstGeom prst="rect">
            <a:avLst/>
          </a:prstGeom>
        </p:spPr>
      </p:pic>
      <p:pic>
        <p:nvPicPr>
          <p:cNvPr id="6" name="Picture 5"/>
          <p:cNvPicPr>
            <a:picLocks noChangeAspect="1"/>
          </p:cNvPicPr>
          <p:nvPr/>
        </p:nvPicPr>
        <p:blipFill>
          <a:blip r:embed="rId7"/>
          <a:stretch>
            <a:fillRect/>
          </a:stretch>
        </p:blipFill>
        <p:spPr>
          <a:xfrm>
            <a:off x="6297479" y="3625030"/>
            <a:ext cx="5442524" cy="2069802"/>
          </a:xfrm>
          <a:prstGeom prst="rect">
            <a:avLst/>
          </a:prstGeom>
        </p:spPr>
      </p:pic>
      <p:sp>
        <p:nvSpPr>
          <p:cNvPr id="7" name="Rectangle 6"/>
          <p:cNvSpPr/>
          <p:nvPr/>
        </p:nvSpPr>
        <p:spPr>
          <a:xfrm>
            <a:off x="6357551" y="747584"/>
            <a:ext cx="5782963" cy="2335427"/>
          </a:xfrm>
          <a:prstGeom prst="rect">
            <a:avLst/>
          </a:prstGeom>
          <a:solidFill>
            <a:schemeClr val="accent4">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000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all else fails….consider alternative purification technologies</a:t>
            </a:r>
          </a:p>
        </p:txBody>
      </p:sp>
      <p:sp>
        <p:nvSpPr>
          <p:cNvPr id="3" name="Content Placeholder 2"/>
          <p:cNvSpPr>
            <a:spLocks noGrp="1"/>
          </p:cNvSpPr>
          <p:nvPr>
            <p:ph idx="1"/>
          </p:nvPr>
        </p:nvSpPr>
        <p:spPr/>
        <p:txBody>
          <a:bodyPr>
            <a:normAutofit lnSpcReduction="10000"/>
          </a:bodyPr>
          <a:lstStyle/>
          <a:p>
            <a:r>
              <a:rPr lang="en-US" dirty="0"/>
              <a:t>Microfluidic, chip-based cell sorters</a:t>
            </a:r>
          </a:p>
          <a:p>
            <a:r>
              <a:rPr lang="en-US" dirty="0"/>
              <a:t>MACS, BACS</a:t>
            </a:r>
          </a:p>
          <a:p>
            <a:r>
              <a:rPr lang="en-US" dirty="0" err="1"/>
              <a:t>DEPArray</a:t>
            </a:r>
            <a:endParaRPr lang="en-US" dirty="0"/>
          </a:p>
          <a:p>
            <a:r>
              <a:rPr lang="en-US" dirty="0"/>
              <a:t>Centrifugal elutriation</a:t>
            </a:r>
          </a:p>
          <a:p>
            <a:endParaRPr lang="en-US" dirty="0"/>
          </a:p>
          <a:p>
            <a:r>
              <a:rPr lang="en-US" dirty="0"/>
              <a:t>These technologies are empowering AND MAY NOT CAUSE SICS!</a:t>
            </a:r>
          </a:p>
          <a:p>
            <a:r>
              <a:rPr lang="en-US" dirty="0"/>
              <a:t>These technologies currently don’t have the same capabilities as droplet cell sorters. </a:t>
            </a:r>
            <a:r>
              <a:rPr lang="en-US" dirty="0">
                <a:solidFill>
                  <a:srgbClr val="C00000"/>
                </a:solidFill>
              </a:rPr>
              <a:t>They may soon!!</a:t>
            </a:r>
            <a:r>
              <a:rPr lang="en-US" dirty="0"/>
              <a:t>Droplet cell sorting currently provides the highest purity and the highest number of parameters for subset discrimination/purification.</a:t>
            </a:r>
          </a:p>
        </p:txBody>
      </p:sp>
    </p:spTree>
    <p:extLst>
      <p:ext uri="{BB962C8B-B14F-4D97-AF65-F5344CB8AC3E}">
        <p14:creationId xmlns:p14="http://schemas.microsoft.com/office/powerpoint/2010/main" val="4186870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Summary—Sorter Induced Cellular Stress</a:t>
            </a:r>
          </a:p>
        </p:txBody>
      </p:sp>
      <p:sp>
        <p:nvSpPr>
          <p:cNvPr id="3" name="Content Placeholder 2"/>
          <p:cNvSpPr>
            <a:spLocks noGrp="1"/>
          </p:cNvSpPr>
          <p:nvPr>
            <p:ph idx="1"/>
          </p:nvPr>
        </p:nvSpPr>
        <p:spPr/>
        <p:txBody>
          <a:bodyPr>
            <a:normAutofit fontScale="85000" lnSpcReduction="20000"/>
          </a:bodyPr>
          <a:lstStyle/>
          <a:p>
            <a:r>
              <a:rPr lang="en-US" dirty="0"/>
              <a:t>Sorted-cell purity and viability have been the standard metrics for  post-sort cellular fitness. </a:t>
            </a:r>
            <a:r>
              <a:rPr lang="en-US" dirty="0">
                <a:solidFill>
                  <a:schemeClr val="accent5"/>
                </a:solidFill>
              </a:rPr>
              <a:t>These metrics do not tell you how the “viable” sorted cells will perform or function</a:t>
            </a:r>
          </a:p>
          <a:p>
            <a:r>
              <a:rPr lang="en-US" dirty="0"/>
              <a:t>SICS manifestations include a range of functional changes specific to specific cell types, and typically these issues are mitigated (after detection)  by changing nozzle size, system pressure, system temperature, or collection media.</a:t>
            </a:r>
          </a:p>
          <a:p>
            <a:r>
              <a:rPr lang="en-US" dirty="0"/>
              <a:t>In our hands </a:t>
            </a:r>
            <a:r>
              <a:rPr lang="en-US" dirty="0">
                <a:solidFill>
                  <a:schemeClr val="accent5"/>
                </a:solidFill>
              </a:rPr>
              <a:t>metabolic SICS has been observed in all cell types examined to date</a:t>
            </a:r>
            <a:r>
              <a:rPr lang="en-US" dirty="0"/>
              <a:t>, and may prove to be the common SICS  phenotype caused by droplet cell sorters.</a:t>
            </a:r>
          </a:p>
          <a:p>
            <a:r>
              <a:rPr lang="en-US" dirty="0"/>
              <a:t>Assuming that metabolomic SICS always occurs, this may help to understand the various functional changes seen in specific cell types after cell sorting. </a:t>
            </a:r>
            <a:r>
              <a:rPr lang="en-US" dirty="0">
                <a:solidFill>
                  <a:schemeClr val="accent5"/>
                </a:solidFill>
              </a:rPr>
              <a:t>How does a particular cell type respond to metabolite depletion?</a:t>
            </a:r>
          </a:p>
          <a:p>
            <a:r>
              <a:rPr lang="en-US" dirty="0"/>
              <a:t>Until more is learned(and possibly modified) related to the mechanism(s) of the sorting process that contribute to SICS, the metabolic SICS phenotype can be mitigated by using complete media as sheath fluid (CMAS).</a:t>
            </a:r>
          </a:p>
        </p:txBody>
      </p:sp>
    </p:spTree>
    <p:extLst>
      <p:ext uri="{BB962C8B-B14F-4D97-AF65-F5344CB8AC3E}">
        <p14:creationId xmlns:p14="http://schemas.microsoft.com/office/powerpoint/2010/main" val="2078892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10836"/>
            <a:ext cx="12053455" cy="1714789"/>
          </a:xfrm>
        </p:spPr>
        <p:txBody>
          <a:bodyPr>
            <a:normAutofit fontScale="90000"/>
          </a:bodyPr>
          <a:lstStyle/>
          <a:p>
            <a:pPr algn="ctr"/>
            <a:r>
              <a:rPr lang="en-US" dirty="0"/>
              <a:t>Call to arms!! Future studies can help us learn more about the cause of the SICS metabolic phenotype. Are you interested in helping to figure this out?</a:t>
            </a:r>
          </a:p>
        </p:txBody>
      </p:sp>
      <p:sp>
        <p:nvSpPr>
          <p:cNvPr id="3" name="Content Placeholder 2"/>
          <p:cNvSpPr>
            <a:spLocks noGrp="1"/>
          </p:cNvSpPr>
          <p:nvPr>
            <p:ph idx="1"/>
          </p:nvPr>
        </p:nvSpPr>
        <p:spPr/>
        <p:txBody>
          <a:bodyPr/>
          <a:lstStyle/>
          <a:p>
            <a:r>
              <a:rPr lang="en-US" dirty="0"/>
              <a:t>Is the charging mechanism responsible? </a:t>
            </a:r>
          </a:p>
          <a:p>
            <a:pPr lvl="1"/>
            <a:r>
              <a:rPr lang="en-US" dirty="0"/>
              <a:t>Collect cells passed through the sorter without sorting ( no droplets, no charging, no deflection voltage), and compare to sorting the same cells </a:t>
            </a:r>
            <a:r>
              <a:rPr lang="en-US" dirty="0">
                <a:solidFill>
                  <a:srgbClr val="7030A0"/>
                </a:solidFill>
              </a:rPr>
              <a:t>by metabolomic analysis</a:t>
            </a:r>
          </a:p>
          <a:p>
            <a:r>
              <a:rPr lang="en-US" dirty="0"/>
              <a:t>Is nozzle size /pressure responsible?</a:t>
            </a:r>
          </a:p>
          <a:p>
            <a:pPr lvl="1"/>
            <a:r>
              <a:rPr lang="en-US" dirty="0"/>
              <a:t>Sort the same cells with different nozzle size and pressure combinations, and compare these two </a:t>
            </a:r>
            <a:r>
              <a:rPr lang="en-US" dirty="0">
                <a:solidFill>
                  <a:srgbClr val="7030A0"/>
                </a:solidFill>
              </a:rPr>
              <a:t>by metabolomic analysis</a:t>
            </a:r>
            <a:endParaRPr lang="en-US" dirty="0"/>
          </a:p>
          <a:p>
            <a:r>
              <a:rPr lang="en-US" dirty="0"/>
              <a:t>Why does CMAS mitigate the SICS metabolic phenotype?</a:t>
            </a:r>
          </a:p>
          <a:p>
            <a:pPr lvl="1"/>
            <a:r>
              <a:rPr lang="en-US" dirty="0"/>
              <a:t>Examine sheath fluid containing individual components of complete media, and compare with each other </a:t>
            </a:r>
            <a:r>
              <a:rPr lang="en-US" dirty="0">
                <a:solidFill>
                  <a:srgbClr val="7030A0"/>
                </a:solidFill>
              </a:rPr>
              <a:t>by metabolomic analysis</a:t>
            </a:r>
          </a:p>
        </p:txBody>
      </p:sp>
    </p:spTree>
    <p:extLst>
      <p:ext uri="{BB962C8B-B14F-4D97-AF65-F5344CB8AC3E}">
        <p14:creationId xmlns:p14="http://schemas.microsoft.com/office/powerpoint/2010/main" val="1775862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44671" y="-5220"/>
            <a:ext cx="10302658" cy="6868439"/>
          </a:xfrm>
          <a:prstGeom prst="rect">
            <a:avLst/>
          </a:prstGeom>
        </p:spPr>
      </p:pic>
      <p:sp>
        <p:nvSpPr>
          <p:cNvPr id="3" name="TextBox 2"/>
          <p:cNvSpPr txBox="1"/>
          <p:nvPr/>
        </p:nvSpPr>
        <p:spPr>
          <a:xfrm>
            <a:off x="3290456" y="1066800"/>
            <a:ext cx="5472544" cy="3662541"/>
          </a:xfrm>
          <a:prstGeom prst="rect">
            <a:avLst/>
          </a:prstGeom>
          <a:noFill/>
        </p:spPr>
        <p:txBody>
          <a:bodyPr wrap="square" rtlCol="0">
            <a:spAutoFit/>
          </a:bodyPr>
          <a:lstStyle/>
          <a:p>
            <a:r>
              <a:rPr lang="en-US" sz="4400" b="1" dirty="0">
                <a:solidFill>
                  <a:schemeClr val="bg1"/>
                </a:solidFill>
              </a:rPr>
              <a:t>THANK YOU!</a:t>
            </a:r>
          </a:p>
          <a:p>
            <a:r>
              <a:rPr lang="en-US" sz="4400" b="1" dirty="0">
                <a:solidFill>
                  <a:schemeClr val="bg1"/>
                </a:solidFill>
              </a:rPr>
              <a:t>…and remember who proposed these experiments!</a:t>
            </a:r>
          </a:p>
          <a:p>
            <a:endParaRPr lang="en-US" b="1" dirty="0">
              <a:solidFill>
                <a:schemeClr val="bg1"/>
              </a:solidFill>
            </a:endParaRPr>
          </a:p>
          <a:p>
            <a:endParaRPr lang="en-US" b="1" dirty="0">
              <a:solidFill>
                <a:schemeClr val="bg1"/>
              </a:solidFill>
            </a:endParaRPr>
          </a:p>
          <a:p>
            <a:endParaRPr lang="en-US" sz="2000" b="1" dirty="0">
              <a:solidFill>
                <a:schemeClr val="bg2">
                  <a:lumMod val="90000"/>
                </a:schemeClr>
              </a:solidFill>
            </a:endParaRPr>
          </a:p>
        </p:txBody>
      </p:sp>
    </p:spTree>
    <p:extLst>
      <p:ext uri="{BB962C8B-B14F-4D97-AF65-F5344CB8AC3E}">
        <p14:creationId xmlns:p14="http://schemas.microsoft.com/office/powerpoint/2010/main" val="30123501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24043</TotalTime>
  <Words>3382</Words>
  <Application>Microsoft Office PowerPoint</Application>
  <PresentationFormat>Widescreen</PresentationFormat>
  <Paragraphs>220</Paragraphs>
  <Slides>40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Wingdings</vt:lpstr>
      <vt:lpstr>Office Theme</vt:lpstr>
      <vt:lpstr>Electrostatic droplet sorters cause SICS (Sorter Induced Cellular Stress) in every sorted cell!</vt:lpstr>
      <vt:lpstr>What’s new in flow cytometry?</vt:lpstr>
      <vt:lpstr>What new devopments have occurred related to the technology of droplet cell sorting?</vt:lpstr>
      <vt:lpstr>What new devopments have occurred related to the technology of droplet cell sorting?</vt:lpstr>
      <vt:lpstr>Cell Sorting—A Brief History</vt:lpstr>
      <vt:lpstr>PowerPoint Presentation</vt:lpstr>
      <vt:lpstr>The first droplet cell sorter was not a FACS!</vt:lpstr>
      <vt:lpstr>Fluorescence Activated Cell Sorter </vt:lpstr>
      <vt:lpstr>Fast forward to the 2020’s</vt:lpstr>
      <vt:lpstr>Cells typically survive the droplet cell sorting process</vt:lpstr>
      <vt:lpstr>Best practices for obtaining viable sorted cells</vt:lpstr>
      <vt:lpstr>Isn’t it amazing that cells can withstand this electrostatic droplet sorting process?</vt:lpstr>
      <vt:lpstr>PowerPoint Presentation</vt:lpstr>
      <vt:lpstr> SICS: Sorter Induced Cellular Stress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SICS Mitigation</vt:lpstr>
      <vt:lpstr>Sony SY3200 (Synergy) Parallel Cell Sorter</vt:lpstr>
      <vt:lpstr>PowerPoint Presentation</vt:lpstr>
      <vt:lpstr>PowerPoint Presentation</vt:lpstr>
      <vt:lpstr>The SICS metabolomic phenotype seems to be a common cell-type-independent result of droplet cell sorting </vt:lpstr>
      <vt:lpstr>Outcome of cell sorting, using idealized cell prep and best-practice cell sorter setup</vt:lpstr>
      <vt:lpstr>How would the particular cell type you are sorting respond to having all of its metabolites depleted??</vt:lpstr>
      <vt:lpstr>Cell viability from different primary tissue preparations</vt:lpstr>
      <vt:lpstr>Outcome of cell sorting viable cells from a preparation including viable, dying and dead cells </vt:lpstr>
      <vt:lpstr>Is the metabolic SICS phenotype a problem I need to be worried about?</vt:lpstr>
      <vt:lpstr>Is metabolic SICS a problem I need to be worried about?</vt:lpstr>
      <vt:lpstr>PowerPoint Presentation</vt:lpstr>
      <vt:lpstr>When all else fails….consider alternative purification technologies</vt:lpstr>
      <vt:lpstr>Summary—Sorter Induced Cellular Stress</vt:lpstr>
      <vt:lpstr>Call to arms!! Future studies can help us learn more about the cause of the SICS metabolic phenotype. Are you interested in helping to figure this out?</vt:lpstr>
      <vt:lpstr>PowerPoint Presentation</vt:lpstr>
    </vt:vector>
  </TitlesOfParts>
  <Company>NYU Langone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Many Faces of Sorter Induced Cellular Stress (SICS)</dc:title>
  <dc:creator>Lopez, Peter (DART)</dc:creator>
  <cp:lastModifiedBy>Lopez, Peter (DART)</cp:lastModifiedBy>
  <cp:revision>345</cp:revision>
  <cp:lastPrinted>2023-05-05T17:29:25Z</cp:lastPrinted>
  <dcterms:created xsi:type="dcterms:W3CDTF">2019-09-27T20:15:46Z</dcterms:created>
  <dcterms:modified xsi:type="dcterms:W3CDTF">2023-10-11T01:59:09Z</dcterms:modified>
</cp:coreProperties>
</file>