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0" r:id="rId4"/>
    <p:sldId id="262" r:id="rId5"/>
    <p:sldId id="268" r:id="rId6"/>
    <p:sldId id="269" r:id="rId7"/>
    <p:sldId id="267" r:id="rId8"/>
    <p:sldId id="266" r:id="rId9"/>
    <p:sldId id="261" r:id="rId10"/>
    <p:sldId id="263" r:id="rId11"/>
    <p:sldId id="271"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7" autoAdjust="0"/>
    <p:restoredTop sz="82101" autoAdjust="0"/>
  </p:normalViewPr>
  <p:slideViewPr>
    <p:cSldViewPr snapToGrid="0">
      <p:cViewPr varScale="1">
        <p:scale>
          <a:sx n="54" d="100"/>
          <a:sy n="54" d="100"/>
        </p:scale>
        <p:origin x="114"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A99804-4E22-4796-AA22-0650CED8B841}" type="datetimeFigureOut">
              <a:rPr lang="en-US" smtClean="0"/>
              <a:t>10/11/2023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7E918-3C1C-4CC6-AFAE-2D4366C40EEE}" type="slidenum">
              <a:rPr lang="en-US" smtClean="0"/>
              <a:t>‹#›</a:t>
            </a:fld>
            <a:endParaRPr lang="en-US"/>
          </a:p>
        </p:txBody>
      </p:sp>
    </p:spTree>
    <p:extLst>
      <p:ext uri="{BB962C8B-B14F-4D97-AF65-F5344CB8AC3E}">
        <p14:creationId xmlns:p14="http://schemas.microsoft.com/office/powerpoint/2010/main" val="425286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gh9ux5-ioC4"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youtube.com/watch?v=NZE55-rwsww"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cannot have the meeting without the Organizing Committee.</a:t>
            </a:r>
          </a:p>
        </p:txBody>
      </p:sp>
      <p:sp>
        <p:nvSpPr>
          <p:cNvPr id="4" name="Slide Number Placeholder 3"/>
          <p:cNvSpPr>
            <a:spLocks noGrp="1"/>
          </p:cNvSpPr>
          <p:nvPr>
            <p:ph type="sldNum" sz="quarter" idx="5"/>
          </p:nvPr>
        </p:nvSpPr>
        <p:spPr/>
        <p:txBody>
          <a:bodyPr/>
          <a:lstStyle/>
          <a:p>
            <a:fld id="{3D27E918-3C1C-4CC6-AFAE-2D4366C40EEE}" type="slidenum">
              <a:rPr lang="en-US" smtClean="0"/>
              <a:t>2</a:t>
            </a:fld>
            <a:endParaRPr lang="en-US"/>
          </a:p>
        </p:txBody>
      </p:sp>
    </p:spTree>
    <p:extLst>
      <p:ext uri="{BB962C8B-B14F-4D97-AF65-F5344CB8AC3E}">
        <p14:creationId xmlns:p14="http://schemas.microsoft.com/office/powerpoint/2010/main" val="3149666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have several social media accounts, but I’ll admit that in over </a:t>
            </a:r>
            <a:r>
              <a:rPr lang="en-US" dirty="0" err="1"/>
              <a:t>eleventy</a:t>
            </a:r>
            <a:r>
              <a:rPr lang="en-US" dirty="0"/>
              <a:t>-one months as part of the organizing committee, I update half of them half as often as I should like, but I hope you like more than half the posts half as well as they deserve!</a:t>
            </a:r>
          </a:p>
          <a:p>
            <a:r>
              <a:rPr lang="en-US" dirty="0"/>
              <a:t>If you would like to help out, please let us know! Either posts you would like to share, or ideas you have for future meetings, or coordinating the monthly happy hours, we hope you all participate as much as you are able or interested.</a:t>
            </a:r>
          </a:p>
        </p:txBody>
      </p:sp>
      <p:sp>
        <p:nvSpPr>
          <p:cNvPr id="4" name="Slide Number Placeholder 3"/>
          <p:cNvSpPr>
            <a:spLocks noGrp="1"/>
          </p:cNvSpPr>
          <p:nvPr>
            <p:ph type="sldNum" sz="quarter" idx="5"/>
          </p:nvPr>
        </p:nvSpPr>
        <p:spPr/>
        <p:txBody>
          <a:bodyPr/>
          <a:lstStyle/>
          <a:p>
            <a:fld id="{3D27E918-3C1C-4CC6-AFAE-2D4366C40EEE}" type="slidenum">
              <a:rPr lang="en-US" smtClean="0"/>
              <a:t>4</a:t>
            </a:fld>
            <a:endParaRPr lang="en-US"/>
          </a:p>
        </p:txBody>
      </p:sp>
    </p:spTree>
    <p:extLst>
      <p:ext uri="{BB962C8B-B14F-4D97-AF65-F5344CB8AC3E}">
        <p14:creationId xmlns:p14="http://schemas.microsoft.com/office/powerpoint/2010/main" val="3873058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last days at CYTO: Montreal we gathered up what New Englanders we could for a photo op. Several other groups followed suit, but whoever is going to Edinburgh next year lets meet up earlier in the week as some members had already left by the time the picture was taken.</a:t>
            </a:r>
          </a:p>
        </p:txBody>
      </p:sp>
      <p:sp>
        <p:nvSpPr>
          <p:cNvPr id="4" name="Slide Number Placeholder 3"/>
          <p:cNvSpPr>
            <a:spLocks noGrp="1"/>
          </p:cNvSpPr>
          <p:nvPr>
            <p:ph type="sldNum" sz="quarter" idx="5"/>
          </p:nvPr>
        </p:nvSpPr>
        <p:spPr/>
        <p:txBody>
          <a:bodyPr/>
          <a:lstStyle/>
          <a:p>
            <a:fld id="{3D27E918-3C1C-4CC6-AFAE-2D4366C40EEE}" type="slidenum">
              <a:rPr lang="en-US" smtClean="0"/>
              <a:t>5</a:t>
            </a:fld>
            <a:endParaRPr lang="en-US"/>
          </a:p>
        </p:txBody>
      </p:sp>
    </p:spTree>
    <p:extLst>
      <p:ext uri="{BB962C8B-B14F-4D97-AF65-F5344CB8AC3E}">
        <p14:creationId xmlns:p14="http://schemas.microsoft.com/office/powerpoint/2010/main" val="121360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you are all aware that we have an amazing community here! With so many of us in close proximity, it should be really easy to get a quorum every month. The next one is Monday, November 6, as always I’m open to suggestions of venue but if left up to me, I’m going to pick something close to here.</a:t>
            </a:r>
          </a:p>
          <a:p>
            <a:r>
              <a:rPr lang="en-US" dirty="0"/>
              <a:t>Then, pre-COVID we used to have Home Brew BBGs in the spring, and a holiday sweater/cookie swap in December. Last year I hosted a Holiday Sweater Home Brew BBG, with David providing the brew since I don’t make my own beer. This year I’m planning to host again, on Dec 9, and lets bring back the cookie swap. Sign up for the distribution list for updates.</a:t>
            </a:r>
          </a:p>
        </p:txBody>
      </p:sp>
      <p:sp>
        <p:nvSpPr>
          <p:cNvPr id="4" name="Slide Number Placeholder 3"/>
          <p:cNvSpPr>
            <a:spLocks noGrp="1"/>
          </p:cNvSpPr>
          <p:nvPr>
            <p:ph type="sldNum" sz="quarter" idx="5"/>
          </p:nvPr>
        </p:nvSpPr>
        <p:spPr/>
        <p:txBody>
          <a:bodyPr/>
          <a:lstStyle/>
          <a:p>
            <a:fld id="{3D27E918-3C1C-4CC6-AFAE-2D4366C40EEE}" type="slidenum">
              <a:rPr lang="en-US" smtClean="0"/>
              <a:t>6</a:t>
            </a:fld>
            <a:endParaRPr lang="en-US"/>
          </a:p>
        </p:txBody>
      </p:sp>
    </p:spTree>
    <p:extLst>
      <p:ext uri="{BB962C8B-B14F-4D97-AF65-F5344CB8AC3E}">
        <p14:creationId xmlns:p14="http://schemas.microsoft.com/office/powerpoint/2010/main" val="2180377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really excited to share it with you!</a:t>
            </a:r>
          </a:p>
        </p:txBody>
      </p:sp>
      <p:sp>
        <p:nvSpPr>
          <p:cNvPr id="4" name="Slide Number Placeholder 3"/>
          <p:cNvSpPr>
            <a:spLocks noGrp="1"/>
          </p:cNvSpPr>
          <p:nvPr>
            <p:ph type="sldNum" sz="quarter" idx="5"/>
          </p:nvPr>
        </p:nvSpPr>
        <p:spPr/>
        <p:txBody>
          <a:bodyPr/>
          <a:lstStyle/>
          <a:p>
            <a:fld id="{3D27E918-3C1C-4CC6-AFAE-2D4366C40EEE}" type="slidenum">
              <a:rPr lang="en-US" smtClean="0"/>
              <a:t>7</a:t>
            </a:fld>
            <a:endParaRPr lang="en-US"/>
          </a:p>
        </p:txBody>
      </p:sp>
    </p:spTree>
    <p:extLst>
      <p:ext uri="{BB962C8B-B14F-4D97-AF65-F5344CB8AC3E}">
        <p14:creationId xmlns:p14="http://schemas.microsoft.com/office/powerpoint/2010/main" val="361575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of science trailer https://www.youtube.com/watch?v=R9EOfoDp1Z0</a:t>
            </a:r>
          </a:p>
          <a:p>
            <a:r>
              <a:rPr lang="en-US" dirty="0"/>
              <a:t>FRESH  https://www.youtube.com/watch?v=D8SY98CZiYY</a:t>
            </a:r>
          </a:p>
          <a:p>
            <a:r>
              <a:rPr lang="en-US" dirty="0"/>
              <a:t>RISE up-10 years of Ragon in South Africa (6 min) </a:t>
            </a:r>
            <a:r>
              <a:rPr lang="en-US" dirty="0">
                <a:hlinkClick r:id="rId3"/>
              </a:rPr>
              <a:t>https://www.youtube.com/watch?v=gh9ux5-ioC4</a:t>
            </a:r>
            <a:endParaRPr lang="en-US" dirty="0"/>
          </a:p>
          <a:p>
            <a:r>
              <a:rPr lang="en-US" dirty="0"/>
              <a:t>Ragon Institute 10 year video (3 min)</a:t>
            </a:r>
            <a:br>
              <a:rPr lang="en-US" dirty="0"/>
            </a:br>
            <a:r>
              <a:rPr lang="en-US" dirty="0">
                <a:hlinkClick r:id="rId4"/>
              </a:rPr>
              <a:t>https://www.youtube.com/watch?v=NZE55-rwsww</a:t>
            </a:r>
            <a:endParaRPr lang="en-US" dirty="0"/>
          </a:p>
        </p:txBody>
      </p:sp>
      <p:sp>
        <p:nvSpPr>
          <p:cNvPr id="4" name="Slide Number Placeholder 3"/>
          <p:cNvSpPr>
            <a:spLocks noGrp="1"/>
          </p:cNvSpPr>
          <p:nvPr>
            <p:ph type="sldNum" sz="quarter" idx="5"/>
          </p:nvPr>
        </p:nvSpPr>
        <p:spPr/>
        <p:txBody>
          <a:bodyPr/>
          <a:lstStyle/>
          <a:p>
            <a:fld id="{3D27E918-3C1C-4CC6-AFAE-2D4366C40EEE}" type="slidenum">
              <a:rPr lang="en-US" smtClean="0"/>
              <a:t>8</a:t>
            </a:fld>
            <a:endParaRPr lang="en-US"/>
          </a:p>
        </p:txBody>
      </p:sp>
    </p:spTree>
    <p:extLst>
      <p:ext uri="{BB962C8B-B14F-4D97-AF65-F5344CB8AC3E}">
        <p14:creationId xmlns:p14="http://schemas.microsoft.com/office/powerpoint/2010/main" val="3157909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27E918-3C1C-4CC6-AFAE-2D4366C40EEE}" type="slidenum">
              <a:rPr lang="en-US" smtClean="0"/>
              <a:t>12</a:t>
            </a:fld>
            <a:endParaRPr lang="en-US"/>
          </a:p>
        </p:txBody>
      </p:sp>
    </p:spTree>
    <p:extLst>
      <p:ext uri="{BB962C8B-B14F-4D97-AF65-F5344CB8AC3E}">
        <p14:creationId xmlns:p14="http://schemas.microsoft.com/office/powerpoint/2010/main" val="2578283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D80E-7771-4E70-89B5-F0A4D85D3A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AFE719-B956-407F-BC06-62B61772C8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54C56-E7DD-458A-9938-FF2215AC7CD2}"/>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52A38916-0B22-48E2-B796-A98370EC97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76447-885A-4834-98EA-2210D7ED4590}"/>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1862479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84A2C-AAFB-4957-B68F-DD30219DEE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800AE7-A59F-4C4D-99FD-7DB73F9489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76B40F-77BF-468D-A59C-AC88402540EC}"/>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FFE9A9AF-60E5-4800-84A5-E5E22B872F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5708BE-23F6-4845-96E6-6A10A19AEB38}"/>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13973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CC403-532B-4C0F-8A1F-D70B236293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E3178F-6E1D-4961-90BF-AF27D3CB2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383CB7A-861C-4A2C-AEEA-0BA924BA15F8}"/>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88DDF981-2D17-4CB8-810E-E07E07E292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D0CAE-8FB6-45C9-B50D-E532EF715280}"/>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4045957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9E83C-B27B-4A48-8495-7A20091D9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012B8D-8C29-4DAC-A4FF-D2CB0081F32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F197A1-E10E-4BA0-8697-6E2BB9D7520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71FE48-A648-4695-8C09-18A70954A867}"/>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6" name="Footer Placeholder 5">
            <a:extLst>
              <a:ext uri="{FF2B5EF4-FFF2-40B4-BE49-F238E27FC236}">
                <a16:creationId xmlns:a16="http://schemas.microsoft.com/office/drawing/2014/main" id="{E9CE185E-B91C-452F-AFCC-E4E22D97E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CEA16B-D2E1-4086-AB1F-F8527C5523F6}"/>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2656603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989FC-B0E1-4F69-AFA7-9EBBFAAA63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763B79-2364-456D-B540-707A37CC4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8E9907A-2D22-4D01-8025-5C993074649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DBD213-C18B-41C6-971F-F3DFBFFC6D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0718B6D-9A70-4277-9714-581DACDD40C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F1CAF-B4F0-4277-AC91-326054FB0872}"/>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8" name="Footer Placeholder 7">
            <a:extLst>
              <a:ext uri="{FF2B5EF4-FFF2-40B4-BE49-F238E27FC236}">
                <a16:creationId xmlns:a16="http://schemas.microsoft.com/office/drawing/2014/main" id="{A3E5D4C0-4C0E-4C56-9D45-9212D65983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14D69A-6B8E-4127-AF97-8DAA7D7AE910}"/>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427354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6807-BBBE-4D16-A5AF-C350DC5519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02A2F0-0784-4DF4-92CE-1A7CCAA35186}"/>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4" name="Footer Placeholder 3">
            <a:extLst>
              <a:ext uri="{FF2B5EF4-FFF2-40B4-BE49-F238E27FC236}">
                <a16:creationId xmlns:a16="http://schemas.microsoft.com/office/drawing/2014/main" id="{C72C19A9-7072-4B6F-BA68-AC6E1309B5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B95B9B-9DE2-46A9-A42E-251FD522AEA0}"/>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86160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6B383C-AF8D-4ABC-8570-5E2635313938}"/>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3" name="Footer Placeholder 2">
            <a:extLst>
              <a:ext uri="{FF2B5EF4-FFF2-40B4-BE49-F238E27FC236}">
                <a16:creationId xmlns:a16="http://schemas.microsoft.com/office/drawing/2014/main" id="{56EFF2E1-92D6-444B-A4CC-B17DB86BA9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7323CB-976A-4BA0-B3CB-DF1A13B68844}"/>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12384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D8FD-858F-4801-B743-4DD2B87164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F1F4D2-2159-4037-B318-B836B20BC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8A9126-649D-445A-B1D1-819EC77EF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B7EA3C-E655-4520-830E-E69929357C85}"/>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6" name="Footer Placeholder 5">
            <a:extLst>
              <a:ext uri="{FF2B5EF4-FFF2-40B4-BE49-F238E27FC236}">
                <a16:creationId xmlns:a16="http://schemas.microsoft.com/office/drawing/2014/main" id="{64357EA1-B762-4BE4-A5B2-CFC937D5DD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F8BD3-CBD6-4FCD-AC44-0F48A3C1602D}"/>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703985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4322-9220-4126-924C-1FE8AB14F0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D4D341-94D3-4D59-A691-14FDD88A19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28DCA5-1AF8-4E6F-BF90-DF3ADCA13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D77BFF-447E-4774-A694-D2A48438CD89}"/>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6" name="Footer Placeholder 5">
            <a:extLst>
              <a:ext uri="{FF2B5EF4-FFF2-40B4-BE49-F238E27FC236}">
                <a16:creationId xmlns:a16="http://schemas.microsoft.com/office/drawing/2014/main" id="{20FF5E72-12E4-4043-A833-75EE7B199F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80413-3769-444D-98B0-C721E3055979}"/>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2326088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C9D55-26A7-4A8C-9946-99D78FB854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982A3-275E-42FD-883F-DA31FEC54D5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2BC1-001D-45F8-987B-6EDCE35F03A0}"/>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DCFF00D8-15DC-4814-960A-05296E618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2E39D1-CD76-4784-B5FE-D5D50663D155}"/>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1634821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137218-3C0F-4C4B-BED0-0E7E06F45F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7721AA-1B05-47DD-B478-A301A6996DE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2F1A2-4725-4B96-90EA-0718C748E9A9}"/>
              </a:ext>
            </a:extLst>
          </p:cNvPr>
          <p:cNvSpPr>
            <a:spLocks noGrp="1"/>
          </p:cNvSpPr>
          <p:nvPr>
            <p:ph type="dt" sz="half" idx="10"/>
          </p:nvPr>
        </p:nvSpPr>
        <p:spPr/>
        <p:txBody>
          <a:body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F4468302-576B-4B02-9EB0-57DF0E0F82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6557F-8C1E-49C7-9CE8-058BD7813B37}"/>
              </a:ext>
            </a:extLst>
          </p:cNvPr>
          <p:cNvSpPr>
            <a:spLocks noGrp="1"/>
          </p:cNvSpPr>
          <p:nvPr>
            <p:ph type="sldNum" sz="quarter" idx="12"/>
          </p:nvPr>
        </p:nvSpPr>
        <p:spPr/>
        <p:txBody>
          <a:bodyPr/>
          <a:lstStyle/>
          <a:p>
            <a:fld id="{DD388E77-89B1-4556-8A33-01C215885884}" type="slidenum">
              <a:rPr lang="en-US" smtClean="0"/>
              <a:t>‹#›</a:t>
            </a:fld>
            <a:endParaRPr lang="en-US"/>
          </a:p>
        </p:txBody>
      </p:sp>
    </p:spTree>
    <p:extLst>
      <p:ext uri="{BB962C8B-B14F-4D97-AF65-F5344CB8AC3E}">
        <p14:creationId xmlns:p14="http://schemas.microsoft.com/office/powerpoint/2010/main" val="2828512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FE6FE3-9308-4AED-B8C5-B36D5A633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E5D086-CBAA-4955-B5AC-5C4D05574C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1C433-773C-4D47-B3D9-70C700967A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D6AEAD-48E5-4F3C-AE31-90BD23A4DD0C}" type="datetimeFigureOut">
              <a:rPr lang="en-US" smtClean="0"/>
              <a:t>10/11/2023</a:t>
            </a:fld>
            <a:endParaRPr lang="en-US"/>
          </a:p>
        </p:txBody>
      </p:sp>
      <p:sp>
        <p:nvSpPr>
          <p:cNvPr id="5" name="Footer Placeholder 4">
            <a:extLst>
              <a:ext uri="{FF2B5EF4-FFF2-40B4-BE49-F238E27FC236}">
                <a16:creationId xmlns:a16="http://schemas.microsoft.com/office/drawing/2014/main" id="{5108C84E-CD18-4F46-BA00-477AFDB591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DB0010-063F-41FC-B2B2-2663D6DB2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88E77-89B1-4556-8A33-01C215885884}" type="slidenum">
              <a:rPr lang="en-US" smtClean="0"/>
              <a:t>‹#›</a:t>
            </a:fld>
            <a:endParaRPr lang="en-US"/>
          </a:p>
        </p:txBody>
      </p:sp>
    </p:spTree>
    <p:extLst>
      <p:ext uri="{BB962C8B-B14F-4D97-AF65-F5344CB8AC3E}">
        <p14:creationId xmlns:p14="http://schemas.microsoft.com/office/powerpoint/2010/main" val="2313002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8.png"/><Relationship Id="rId3" Type="http://schemas.openxmlformats.org/officeDocument/2006/relationships/image" Target="../media/image5.jpg"/><Relationship Id="rId21" Type="http://schemas.openxmlformats.org/officeDocument/2006/relationships/image" Target="../media/image23.jpg"/><Relationship Id="rId7" Type="http://schemas.openxmlformats.org/officeDocument/2006/relationships/image" Target="../media/image9.jp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7.png"/><Relationship Id="rId2" Type="http://schemas.openxmlformats.org/officeDocument/2006/relationships/image" Target="../media/image4.jp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png"/><Relationship Id="rId5" Type="http://schemas.openxmlformats.org/officeDocument/2006/relationships/image" Target="../media/image7.png"/><Relationship Id="rId15" Type="http://schemas.openxmlformats.org/officeDocument/2006/relationships/image" Target="../media/image17.jpg"/><Relationship Id="rId23" Type="http://schemas.openxmlformats.org/officeDocument/2006/relationships/image" Target="../media/image25.jpg"/><Relationship Id="rId10" Type="http://schemas.openxmlformats.org/officeDocument/2006/relationships/image" Target="../media/image12.png"/><Relationship Id="rId19" Type="http://schemas.openxmlformats.org/officeDocument/2006/relationships/image" Target="../media/image21.jpg"/><Relationship Id="rId4" Type="http://schemas.openxmlformats.org/officeDocument/2006/relationships/image" Target="../media/image6.jp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8.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9.jp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2151-CF3D-4F19-B3FC-8E0FFC8DAC10}"/>
              </a:ext>
            </a:extLst>
          </p:cNvPr>
          <p:cNvSpPr>
            <a:spLocks noGrp="1"/>
          </p:cNvSpPr>
          <p:nvPr>
            <p:ph type="ctrTitle"/>
          </p:nvPr>
        </p:nvSpPr>
        <p:spPr>
          <a:xfrm>
            <a:off x="1674125" y="2374218"/>
            <a:ext cx="9144000" cy="2009201"/>
          </a:xfrm>
        </p:spPr>
        <p:txBody>
          <a:bodyPr/>
          <a:lstStyle/>
          <a:p>
            <a:r>
              <a:rPr lang="en-US"/>
              <a:t>Annual Fall</a:t>
            </a:r>
            <a:br>
              <a:rPr lang="en-US"/>
            </a:br>
            <a:r>
              <a:rPr lang="en-US"/>
              <a:t>User Group Meeting</a:t>
            </a:r>
            <a:endParaRPr lang="en-US" dirty="0"/>
          </a:p>
        </p:txBody>
      </p:sp>
      <p:sp>
        <p:nvSpPr>
          <p:cNvPr id="4" name="Rectangle 3">
            <a:extLst>
              <a:ext uri="{FF2B5EF4-FFF2-40B4-BE49-F238E27FC236}">
                <a16:creationId xmlns:a16="http://schemas.microsoft.com/office/drawing/2014/main" id="{4A3BF444-5743-48C5-843D-30CE249CC981}"/>
              </a:ext>
            </a:extLst>
          </p:cNvPr>
          <p:cNvSpPr/>
          <p:nvPr/>
        </p:nvSpPr>
        <p:spPr>
          <a:xfrm>
            <a:off x="1674125" y="515400"/>
            <a:ext cx="6096000" cy="1323439"/>
          </a:xfrm>
          <a:prstGeom prst="rect">
            <a:avLst/>
          </a:prstGeom>
        </p:spPr>
        <p:txBody>
          <a:bodyPr>
            <a:spAutoFit/>
          </a:bodyPr>
          <a:lstStyle/>
          <a:p>
            <a:endParaRPr lang="en-US">
              <a:latin typeface="Times New Roman" panose="02020603050405020304" pitchFamily="18" charset="0"/>
            </a:endParaRPr>
          </a:p>
          <a:p>
            <a:endParaRPr lang="en-US">
              <a:latin typeface="Times New Roman" panose="02020603050405020304" pitchFamily="18" charset="0"/>
            </a:endParaRPr>
          </a:p>
          <a:p>
            <a:endParaRPr lang="en-US">
              <a:latin typeface="Times New Roman" panose="02020603050405020304" pitchFamily="18" charset="0"/>
            </a:endParaRPr>
          </a:p>
          <a:p>
            <a:endParaRPr lang="en-US" sz="800">
              <a:latin typeface="Times New Roman" panose="02020603050405020304" pitchFamily="18" charset="0"/>
            </a:endParaRPr>
          </a:p>
          <a:p>
            <a:endParaRPr lang="en-US" dirty="0">
              <a:latin typeface="Times New Roman" panose="02020603050405020304" pitchFamily="18" charset="0"/>
            </a:endParaRPr>
          </a:p>
        </p:txBody>
      </p:sp>
      <p:pic>
        <p:nvPicPr>
          <p:cNvPr id="6" name="Picture 5">
            <a:extLst>
              <a:ext uri="{FF2B5EF4-FFF2-40B4-BE49-F238E27FC236}">
                <a16:creationId xmlns:a16="http://schemas.microsoft.com/office/drawing/2014/main" id="{8DEDB14F-0703-4D8F-A2DA-FB5A7B473EAF}"/>
              </a:ext>
            </a:extLst>
          </p:cNvPr>
          <p:cNvPicPr>
            <a:picLocks noChangeAspect="1"/>
          </p:cNvPicPr>
          <p:nvPr/>
        </p:nvPicPr>
        <p:blipFill rotWithShape="1">
          <a:blip r:embed="rId2"/>
          <a:srcRect t="18810" r="227" b="18654"/>
          <a:stretch/>
        </p:blipFill>
        <p:spPr>
          <a:xfrm>
            <a:off x="2293250" y="515400"/>
            <a:ext cx="7937211" cy="1626223"/>
          </a:xfrm>
          <a:prstGeom prst="rect">
            <a:avLst/>
          </a:prstGeom>
          <a:ln w="57150">
            <a:solidFill>
              <a:schemeClr val="accent5">
                <a:lumMod val="75000"/>
              </a:schemeClr>
            </a:solidFill>
          </a:ln>
        </p:spPr>
      </p:pic>
      <p:pic>
        <p:nvPicPr>
          <p:cNvPr id="3" name="Picture 2" descr="A black and blue text&#10;&#10;Description automatically generated">
            <a:extLst>
              <a:ext uri="{FF2B5EF4-FFF2-40B4-BE49-F238E27FC236}">
                <a16:creationId xmlns:a16="http://schemas.microsoft.com/office/drawing/2014/main" id="{91743693-3EE8-0E14-9719-62A6D9517E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9635" y="4918798"/>
            <a:ext cx="4790311" cy="1693132"/>
          </a:xfrm>
          <a:prstGeom prst="rect">
            <a:avLst/>
          </a:prstGeom>
        </p:spPr>
      </p:pic>
    </p:spTree>
    <p:extLst>
      <p:ext uri="{BB962C8B-B14F-4D97-AF65-F5344CB8AC3E}">
        <p14:creationId xmlns:p14="http://schemas.microsoft.com/office/powerpoint/2010/main" val="204483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6188829-6BB3-40B2-B8A9-222913C398E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0797" r="17053"/>
          <a:stretch/>
        </p:blipFill>
        <p:spPr>
          <a:xfrm>
            <a:off x="4874167" y="1386721"/>
            <a:ext cx="7201178" cy="5423580"/>
          </a:xfrm>
        </p:spPr>
      </p:pic>
      <p:sp>
        <p:nvSpPr>
          <p:cNvPr id="2" name="Title 1">
            <a:extLst>
              <a:ext uri="{FF2B5EF4-FFF2-40B4-BE49-F238E27FC236}">
                <a16:creationId xmlns:a16="http://schemas.microsoft.com/office/drawing/2014/main" id="{F11EA06C-9A2A-4C53-9078-8FA1C595A5A7}"/>
              </a:ext>
            </a:extLst>
          </p:cNvPr>
          <p:cNvSpPr>
            <a:spLocks noGrp="1"/>
          </p:cNvSpPr>
          <p:nvPr>
            <p:ph type="title"/>
          </p:nvPr>
        </p:nvSpPr>
        <p:spPr>
          <a:xfrm>
            <a:off x="2027342" y="228047"/>
            <a:ext cx="7807614" cy="1028336"/>
          </a:xfrm>
        </p:spPr>
        <p:txBody>
          <a:bodyPr>
            <a:normAutofit/>
          </a:bodyPr>
          <a:lstStyle/>
          <a:p>
            <a:r>
              <a:rPr lang="en-US" sz="6600" dirty="0"/>
              <a:t>Organizing Committee</a:t>
            </a:r>
          </a:p>
        </p:txBody>
      </p:sp>
      <p:sp>
        <p:nvSpPr>
          <p:cNvPr id="6" name="TextBox 5">
            <a:extLst>
              <a:ext uri="{FF2B5EF4-FFF2-40B4-BE49-F238E27FC236}">
                <a16:creationId xmlns:a16="http://schemas.microsoft.com/office/drawing/2014/main" id="{FF765063-7A8F-45A7-8D60-326141422594}"/>
              </a:ext>
            </a:extLst>
          </p:cNvPr>
          <p:cNvSpPr txBox="1"/>
          <p:nvPr/>
        </p:nvSpPr>
        <p:spPr>
          <a:xfrm>
            <a:off x="239485" y="1437900"/>
            <a:ext cx="4778829" cy="5355312"/>
          </a:xfrm>
          <a:prstGeom prst="rect">
            <a:avLst/>
          </a:prstGeom>
          <a:noFill/>
        </p:spPr>
        <p:txBody>
          <a:bodyPr wrap="square" rtlCol="0">
            <a:spAutoFit/>
          </a:bodyPr>
          <a:lstStyle/>
          <a:p>
            <a:r>
              <a:rPr lang="en-US" dirty="0"/>
              <a:t>President:</a:t>
            </a:r>
          </a:p>
          <a:p>
            <a:r>
              <a:rPr lang="en-US" dirty="0"/>
              <a:t>Michael Waring-Ragon Institute</a:t>
            </a:r>
          </a:p>
          <a:p>
            <a:endParaRPr lang="en-US" dirty="0"/>
          </a:p>
          <a:p>
            <a:r>
              <a:rPr lang="en-US" dirty="0"/>
              <a:t>Vice President:</a:t>
            </a:r>
          </a:p>
          <a:p>
            <a:r>
              <a:rPr lang="en-US" dirty="0"/>
              <a:t>Patricia Rogers- Broad Institute</a:t>
            </a:r>
          </a:p>
          <a:p>
            <a:endParaRPr lang="en-US" dirty="0"/>
          </a:p>
          <a:p>
            <a:r>
              <a:rPr lang="en-US" dirty="0"/>
              <a:t>Committee Members:</a:t>
            </a:r>
          </a:p>
          <a:p>
            <a:r>
              <a:rPr lang="en-US" dirty="0"/>
              <a:t>Anna </a:t>
            </a:r>
            <a:r>
              <a:rPr lang="en-US" dirty="0" err="1"/>
              <a:t>Belkina</a:t>
            </a:r>
            <a:r>
              <a:rPr lang="en-US" dirty="0"/>
              <a:t>- Boston University</a:t>
            </a:r>
          </a:p>
          <a:p>
            <a:r>
              <a:rPr lang="en-US" dirty="0"/>
              <a:t>Michelle DeLelys- Beam Tx</a:t>
            </a:r>
          </a:p>
          <a:p>
            <a:r>
              <a:rPr lang="en-US" dirty="0"/>
              <a:t>Kathleen Gallagher- MGH</a:t>
            </a:r>
          </a:p>
          <a:p>
            <a:r>
              <a:rPr lang="en-US" dirty="0"/>
              <a:t>Glenn Paradis- MIT</a:t>
            </a:r>
            <a:br>
              <a:rPr lang="en-US" dirty="0"/>
            </a:br>
            <a:r>
              <a:rPr lang="en-US" dirty="0"/>
              <a:t>Natan Pirete- Broad Institute</a:t>
            </a:r>
          </a:p>
          <a:p>
            <a:r>
              <a:rPr lang="en-US" dirty="0"/>
              <a:t>Fred Preffer- MGH</a:t>
            </a:r>
          </a:p>
          <a:p>
            <a:r>
              <a:rPr lang="en-US" dirty="0"/>
              <a:t>Laura Prickett-Astra </a:t>
            </a:r>
            <a:r>
              <a:rPr lang="en-US" dirty="0" err="1"/>
              <a:t>Zenica</a:t>
            </a:r>
            <a:endParaRPr lang="en-US" dirty="0"/>
          </a:p>
          <a:p>
            <a:endParaRPr lang="en-US" dirty="0"/>
          </a:p>
          <a:p>
            <a:r>
              <a:rPr lang="en-US" dirty="0"/>
              <a:t>Jenn Wineski— “Swag Queen”</a:t>
            </a:r>
          </a:p>
          <a:p>
            <a:endParaRPr lang="en-US" dirty="0"/>
          </a:p>
          <a:p>
            <a:r>
              <a:rPr lang="en-US" dirty="0"/>
              <a:t>Fabienne Lucas- </a:t>
            </a:r>
            <a:r>
              <a:rPr lang="en-US" strike="sngStrike" dirty="0"/>
              <a:t>BWH</a:t>
            </a:r>
            <a:r>
              <a:rPr lang="en-US" dirty="0"/>
              <a:t> University of Washington</a:t>
            </a:r>
          </a:p>
          <a:p>
            <a:endParaRPr lang="en-US" dirty="0"/>
          </a:p>
        </p:txBody>
      </p:sp>
    </p:spTree>
    <p:extLst>
      <p:ext uri="{BB962C8B-B14F-4D97-AF65-F5344CB8AC3E}">
        <p14:creationId xmlns:p14="http://schemas.microsoft.com/office/powerpoint/2010/main" val="3205933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53;p10">
            <a:extLst>
              <a:ext uri="{FF2B5EF4-FFF2-40B4-BE49-F238E27FC236}">
                <a16:creationId xmlns:a16="http://schemas.microsoft.com/office/drawing/2014/main" id="{E4EE6B5C-501A-F2EE-4165-11C53CD69D21}"/>
              </a:ext>
            </a:extLst>
          </p:cNvPr>
          <p:cNvPicPr preferRelativeResize="0"/>
          <p:nvPr/>
        </p:nvPicPr>
        <p:blipFill>
          <a:blip r:embed="rId2">
            <a:alphaModFix/>
          </a:blip>
          <a:stretch>
            <a:fillRect/>
          </a:stretch>
        </p:blipFill>
        <p:spPr>
          <a:xfrm>
            <a:off x="607953" y="2921889"/>
            <a:ext cx="1579313" cy="1579313"/>
          </a:xfrm>
          <a:prstGeom prst="rect">
            <a:avLst/>
          </a:prstGeom>
          <a:noFill/>
          <a:ln>
            <a:noFill/>
          </a:ln>
        </p:spPr>
      </p:pic>
      <p:pic>
        <p:nvPicPr>
          <p:cNvPr id="5" name="Google Shape;54;p10">
            <a:extLst>
              <a:ext uri="{FF2B5EF4-FFF2-40B4-BE49-F238E27FC236}">
                <a16:creationId xmlns:a16="http://schemas.microsoft.com/office/drawing/2014/main" id="{2D4908DF-E4DF-6FF3-EB6C-92E60E8068B8}"/>
              </a:ext>
            </a:extLst>
          </p:cNvPr>
          <p:cNvPicPr preferRelativeResize="0"/>
          <p:nvPr/>
        </p:nvPicPr>
        <p:blipFill rotWithShape="1">
          <a:blip r:embed="rId3">
            <a:alphaModFix/>
          </a:blip>
          <a:srcRect t="39350" b="39194"/>
          <a:stretch/>
        </p:blipFill>
        <p:spPr>
          <a:xfrm>
            <a:off x="293265" y="494515"/>
            <a:ext cx="2833570" cy="564563"/>
          </a:xfrm>
          <a:prstGeom prst="rect">
            <a:avLst/>
          </a:prstGeom>
          <a:noFill/>
          <a:ln>
            <a:noFill/>
          </a:ln>
        </p:spPr>
      </p:pic>
      <p:pic>
        <p:nvPicPr>
          <p:cNvPr id="6" name="Google Shape;55;p10">
            <a:extLst>
              <a:ext uri="{FF2B5EF4-FFF2-40B4-BE49-F238E27FC236}">
                <a16:creationId xmlns:a16="http://schemas.microsoft.com/office/drawing/2014/main" id="{ECEECB5B-39E7-1FF1-D7B0-6804516BE5E3}"/>
              </a:ext>
            </a:extLst>
          </p:cNvPr>
          <p:cNvPicPr preferRelativeResize="0"/>
          <p:nvPr/>
        </p:nvPicPr>
        <p:blipFill>
          <a:blip r:embed="rId4">
            <a:alphaModFix/>
          </a:blip>
          <a:stretch>
            <a:fillRect/>
          </a:stretch>
        </p:blipFill>
        <p:spPr>
          <a:xfrm>
            <a:off x="3364837" y="310422"/>
            <a:ext cx="3550317" cy="707282"/>
          </a:xfrm>
          <a:prstGeom prst="rect">
            <a:avLst/>
          </a:prstGeom>
          <a:noFill/>
          <a:ln>
            <a:noFill/>
          </a:ln>
        </p:spPr>
      </p:pic>
      <p:pic>
        <p:nvPicPr>
          <p:cNvPr id="7" name="Google Shape;56;p10">
            <a:extLst>
              <a:ext uri="{FF2B5EF4-FFF2-40B4-BE49-F238E27FC236}">
                <a16:creationId xmlns:a16="http://schemas.microsoft.com/office/drawing/2014/main" id="{583CB119-7EE5-6ED5-24D8-3D1CEA5FBD37}"/>
              </a:ext>
            </a:extLst>
          </p:cNvPr>
          <p:cNvPicPr preferRelativeResize="0"/>
          <p:nvPr/>
        </p:nvPicPr>
        <p:blipFill rotWithShape="1">
          <a:blip r:embed="rId5">
            <a:alphaModFix/>
          </a:blip>
          <a:srcRect t="17968" b="20242"/>
          <a:stretch/>
        </p:blipFill>
        <p:spPr>
          <a:xfrm>
            <a:off x="7125072" y="396466"/>
            <a:ext cx="2420158" cy="760662"/>
          </a:xfrm>
          <a:prstGeom prst="rect">
            <a:avLst/>
          </a:prstGeom>
          <a:noFill/>
          <a:ln>
            <a:noFill/>
          </a:ln>
        </p:spPr>
      </p:pic>
      <p:pic>
        <p:nvPicPr>
          <p:cNvPr id="8" name="Google Shape;57;p10">
            <a:extLst>
              <a:ext uri="{FF2B5EF4-FFF2-40B4-BE49-F238E27FC236}">
                <a16:creationId xmlns:a16="http://schemas.microsoft.com/office/drawing/2014/main" id="{704677C3-8F3B-595B-50C3-3375467B8539}"/>
              </a:ext>
            </a:extLst>
          </p:cNvPr>
          <p:cNvPicPr preferRelativeResize="0"/>
          <p:nvPr/>
        </p:nvPicPr>
        <p:blipFill>
          <a:blip r:embed="rId6">
            <a:alphaModFix/>
          </a:blip>
          <a:stretch>
            <a:fillRect/>
          </a:stretch>
        </p:blipFill>
        <p:spPr>
          <a:xfrm>
            <a:off x="9754862" y="330517"/>
            <a:ext cx="1961313" cy="892562"/>
          </a:xfrm>
          <a:prstGeom prst="rect">
            <a:avLst/>
          </a:prstGeom>
          <a:noFill/>
          <a:ln>
            <a:noFill/>
          </a:ln>
        </p:spPr>
      </p:pic>
      <p:pic>
        <p:nvPicPr>
          <p:cNvPr id="9" name="Google Shape;58;p10">
            <a:extLst>
              <a:ext uri="{FF2B5EF4-FFF2-40B4-BE49-F238E27FC236}">
                <a16:creationId xmlns:a16="http://schemas.microsoft.com/office/drawing/2014/main" id="{BC0BE618-C650-5540-4202-E10EDB7511DA}"/>
              </a:ext>
            </a:extLst>
          </p:cNvPr>
          <p:cNvPicPr preferRelativeResize="0"/>
          <p:nvPr/>
        </p:nvPicPr>
        <p:blipFill>
          <a:blip r:embed="rId7">
            <a:alphaModFix/>
          </a:blip>
          <a:stretch>
            <a:fillRect/>
          </a:stretch>
        </p:blipFill>
        <p:spPr>
          <a:xfrm>
            <a:off x="649610" y="1308067"/>
            <a:ext cx="2741159" cy="725875"/>
          </a:xfrm>
          <a:prstGeom prst="rect">
            <a:avLst/>
          </a:prstGeom>
          <a:noFill/>
          <a:ln>
            <a:noFill/>
          </a:ln>
        </p:spPr>
      </p:pic>
      <p:pic>
        <p:nvPicPr>
          <p:cNvPr id="10" name="Google Shape;59;p10">
            <a:extLst>
              <a:ext uri="{FF2B5EF4-FFF2-40B4-BE49-F238E27FC236}">
                <a16:creationId xmlns:a16="http://schemas.microsoft.com/office/drawing/2014/main" id="{4557FC89-CCEC-14C4-2E73-2FB3ED2F37E4}"/>
              </a:ext>
            </a:extLst>
          </p:cNvPr>
          <p:cNvPicPr preferRelativeResize="0"/>
          <p:nvPr/>
        </p:nvPicPr>
        <p:blipFill rotWithShape="1">
          <a:blip r:embed="rId8">
            <a:alphaModFix/>
          </a:blip>
          <a:srcRect l="12356" t="13081" r="16590"/>
          <a:stretch/>
        </p:blipFill>
        <p:spPr>
          <a:xfrm>
            <a:off x="6714262" y="1146964"/>
            <a:ext cx="1860870" cy="1048082"/>
          </a:xfrm>
          <a:prstGeom prst="rect">
            <a:avLst/>
          </a:prstGeom>
          <a:noFill/>
          <a:ln>
            <a:noFill/>
          </a:ln>
        </p:spPr>
      </p:pic>
      <p:pic>
        <p:nvPicPr>
          <p:cNvPr id="11" name="Google Shape;60;p10">
            <a:extLst>
              <a:ext uri="{FF2B5EF4-FFF2-40B4-BE49-F238E27FC236}">
                <a16:creationId xmlns:a16="http://schemas.microsoft.com/office/drawing/2014/main" id="{EBB7CA4B-8EEB-19A9-A54E-4F4E353D9D8A}"/>
              </a:ext>
            </a:extLst>
          </p:cNvPr>
          <p:cNvPicPr preferRelativeResize="0"/>
          <p:nvPr/>
        </p:nvPicPr>
        <p:blipFill>
          <a:blip r:embed="rId9">
            <a:alphaModFix/>
          </a:blip>
          <a:stretch>
            <a:fillRect/>
          </a:stretch>
        </p:blipFill>
        <p:spPr>
          <a:xfrm>
            <a:off x="9121585" y="1264862"/>
            <a:ext cx="2230599" cy="812289"/>
          </a:xfrm>
          <a:prstGeom prst="rect">
            <a:avLst/>
          </a:prstGeom>
          <a:noFill/>
          <a:ln>
            <a:noFill/>
          </a:ln>
        </p:spPr>
      </p:pic>
      <p:pic>
        <p:nvPicPr>
          <p:cNvPr id="12" name="Google Shape;61;p10">
            <a:extLst>
              <a:ext uri="{FF2B5EF4-FFF2-40B4-BE49-F238E27FC236}">
                <a16:creationId xmlns:a16="http://schemas.microsoft.com/office/drawing/2014/main" id="{25C97843-EFBE-627F-DCC9-29C3BBD83248}"/>
              </a:ext>
            </a:extLst>
          </p:cNvPr>
          <p:cNvPicPr preferRelativeResize="0"/>
          <p:nvPr/>
        </p:nvPicPr>
        <p:blipFill>
          <a:blip r:embed="rId10">
            <a:alphaModFix/>
          </a:blip>
          <a:stretch>
            <a:fillRect/>
          </a:stretch>
        </p:blipFill>
        <p:spPr>
          <a:xfrm>
            <a:off x="358022" y="2067586"/>
            <a:ext cx="2833915" cy="868847"/>
          </a:xfrm>
          <a:prstGeom prst="rect">
            <a:avLst/>
          </a:prstGeom>
          <a:noFill/>
          <a:ln>
            <a:noFill/>
          </a:ln>
        </p:spPr>
      </p:pic>
      <p:pic>
        <p:nvPicPr>
          <p:cNvPr id="13" name="Google Shape;62;p10">
            <a:extLst>
              <a:ext uri="{FF2B5EF4-FFF2-40B4-BE49-F238E27FC236}">
                <a16:creationId xmlns:a16="http://schemas.microsoft.com/office/drawing/2014/main" id="{CA1D3075-F670-987A-155A-7D630872D67C}"/>
              </a:ext>
            </a:extLst>
          </p:cNvPr>
          <p:cNvPicPr preferRelativeResize="0"/>
          <p:nvPr/>
        </p:nvPicPr>
        <p:blipFill rotWithShape="1">
          <a:blip r:embed="rId11">
            <a:alphaModFix/>
          </a:blip>
          <a:srcRect t="17409" b="30990"/>
          <a:stretch/>
        </p:blipFill>
        <p:spPr>
          <a:xfrm>
            <a:off x="6596426" y="2318285"/>
            <a:ext cx="2230594" cy="1068900"/>
          </a:xfrm>
          <a:prstGeom prst="rect">
            <a:avLst/>
          </a:prstGeom>
          <a:noFill/>
          <a:ln>
            <a:noFill/>
          </a:ln>
        </p:spPr>
      </p:pic>
      <p:pic>
        <p:nvPicPr>
          <p:cNvPr id="14" name="Google Shape;63;p10">
            <a:extLst>
              <a:ext uri="{FF2B5EF4-FFF2-40B4-BE49-F238E27FC236}">
                <a16:creationId xmlns:a16="http://schemas.microsoft.com/office/drawing/2014/main" id="{22C588D2-5103-C6D8-262E-B3D889E3AD0B}"/>
              </a:ext>
            </a:extLst>
          </p:cNvPr>
          <p:cNvPicPr preferRelativeResize="0"/>
          <p:nvPr/>
        </p:nvPicPr>
        <p:blipFill>
          <a:blip r:embed="rId12">
            <a:alphaModFix/>
          </a:blip>
          <a:stretch>
            <a:fillRect/>
          </a:stretch>
        </p:blipFill>
        <p:spPr>
          <a:xfrm>
            <a:off x="8954422" y="2154863"/>
            <a:ext cx="2678720" cy="1070072"/>
          </a:xfrm>
          <a:prstGeom prst="rect">
            <a:avLst/>
          </a:prstGeom>
          <a:noFill/>
          <a:ln>
            <a:noFill/>
          </a:ln>
        </p:spPr>
      </p:pic>
      <p:pic>
        <p:nvPicPr>
          <p:cNvPr id="15" name="Google Shape;64;p10">
            <a:extLst>
              <a:ext uri="{FF2B5EF4-FFF2-40B4-BE49-F238E27FC236}">
                <a16:creationId xmlns:a16="http://schemas.microsoft.com/office/drawing/2014/main" id="{05CF8D16-8340-3EFA-E8AC-984F81EFCD8E}"/>
              </a:ext>
            </a:extLst>
          </p:cNvPr>
          <p:cNvPicPr preferRelativeResize="0"/>
          <p:nvPr/>
        </p:nvPicPr>
        <p:blipFill>
          <a:blip r:embed="rId13">
            <a:alphaModFix/>
          </a:blip>
          <a:stretch>
            <a:fillRect/>
          </a:stretch>
        </p:blipFill>
        <p:spPr>
          <a:xfrm>
            <a:off x="2836534" y="3108632"/>
            <a:ext cx="1298512" cy="1205832"/>
          </a:xfrm>
          <a:prstGeom prst="rect">
            <a:avLst/>
          </a:prstGeom>
          <a:noFill/>
          <a:ln>
            <a:noFill/>
          </a:ln>
        </p:spPr>
      </p:pic>
      <p:pic>
        <p:nvPicPr>
          <p:cNvPr id="16" name="Google Shape;65;p10">
            <a:extLst>
              <a:ext uri="{FF2B5EF4-FFF2-40B4-BE49-F238E27FC236}">
                <a16:creationId xmlns:a16="http://schemas.microsoft.com/office/drawing/2014/main" id="{B97076ED-9A30-4C76-0FD4-916430CCF27D}"/>
              </a:ext>
            </a:extLst>
          </p:cNvPr>
          <p:cNvPicPr preferRelativeResize="0"/>
          <p:nvPr/>
        </p:nvPicPr>
        <p:blipFill>
          <a:blip r:embed="rId14">
            <a:alphaModFix/>
          </a:blip>
          <a:stretch>
            <a:fillRect/>
          </a:stretch>
        </p:blipFill>
        <p:spPr>
          <a:xfrm>
            <a:off x="4784330" y="3604624"/>
            <a:ext cx="3497463" cy="564574"/>
          </a:xfrm>
          <a:prstGeom prst="rect">
            <a:avLst/>
          </a:prstGeom>
          <a:noFill/>
          <a:ln>
            <a:noFill/>
          </a:ln>
        </p:spPr>
      </p:pic>
      <p:pic>
        <p:nvPicPr>
          <p:cNvPr id="18" name="Google Shape;67;p10">
            <a:extLst>
              <a:ext uri="{FF2B5EF4-FFF2-40B4-BE49-F238E27FC236}">
                <a16:creationId xmlns:a16="http://schemas.microsoft.com/office/drawing/2014/main" id="{697EB86E-4135-2957-939D-E0C76915652C}"/>
              </a:ext>
            </a:extLst>
          </p:cNvPr>
          <p:cNvPicPr preferRelativeResize="0"/>
          <p:nvPr/>
        </p:nvPicPr>
        <p:blipFill>
          <a:blip r:embed="rId15">
            <a:alphaModFix/>
          </a:blip>
          <a:stretch>
            <a:fillRect/>
          </a:stretch>
        </p:blipFill>
        <p:spPr>
          <a:xfrm>
            <a:off x="8931080" y="3229077"/>
            <a:ext cx="2482620" cy="964938"/>
          </a:xfrm>
          <a:prstGeom prst="rect">
            <a:avLst/>
          </a:prstGeom>
          <a:noFill/>
          <a:ln>
            <a:noFill/>
          </a:ln>
        </p:spPr>
      </p:pic>
      <p:pic>
        <p:nvPicPr>
          <p:cNvPr id="19" name="Google Shape;68;p10">
            <a:extLst>
              <a:ext uri="{FF2B5EF4-FFF2-40B4-BE49-F238E27FC236}">
                <a16:creationId xmlns:a16="http://schemas.microsoft.com/office/drawing/2014/main" id="{A49B76F7-9F64-CAD7-F94C-0AA5681FE358}"/>
              </a:ext>
            </a:extLst>
          </p:cNvPr>
          <p:cNvPicPr preferRelativeResize="0"/>
          <p:nvPr/>
        </p:nvPicPr>
        <p:blipFill>
          <a:blip r:embed="rId16">
            <a:alphaModFix/>
          </a:blip>
          <a:stretch>
            <a:fillRect/>
          </a:stretch>
        </p:blipFill>
        <p:spPr>
          <a:xfrm>
            <a:off x="3141448" y="4429984"/>
            <a:ext cx="1525695" cy="868844"/>
          </a:xfrm>
          <a:prstGeom prst="rect">
            <a:avLst/>
          </a:prstGeom>
          <a:noFill/>
          <a:ln>
            <a:noFill/>
          </a:ln>
        </p:spPr>
      </p:pic>
      <p:pic>
        <p:nvPicPr>
          <p:cNvPr id="20" name="Google Shape;69;p10">
            <a:extLst>
              <a:ext uri="{FF2B5EF4-FFF2-40B4-BE49-F238E27FC236}">
                <a16:creationId xmlns:a16="http://schemas.microsoft.com/office/drawing/2014/main" id="{1E48AE5B-BA50-EF42-B39A-3F0BC1B04BAC}"/>
              </a:ext>
            </a:extLst>
          </p:cNvPr>
          <p:cNvPicPr preferRelativeResize="0"/>
          <p:nvPr/>
        </p:nvPicPr>
        <p:blipFill>
          <a:blip r:embed="rId17">
            <a:alphaModFix/>
          </a:blip>
          <a:stretch>
            <a:fillRect/>
          </a:stretch>
        </p:blipFill>
        <p:spPr>
          <a:xfrm>
            <a:off x="4854424" y="4674212"/>
            <a:ext cx="2325745" cy="380383"/>
          </a:xfrm>
          <a:prstGeom prst="rect">
            <a:avLst/>
          </a:prstGeom>
          <a:noFill/>
          <a:ln>
            <a:noFill/>
          </a:ln>
        </p:spPr>
      </p:pic>
      <p:pic>
        <p:nvPicPr>
          <p:cNvPr id="21" name="Google Shape;70;p10">
            <a:extLst>
              <a:ext uri="{FF2B5EF4-FFF2-40B4-BE49-F238E27FC236}">
                <a16:creationId xmlns:a16="http://schemas.microsoft.com/office/drawing/2014/main" id="{C8B8944F-5B80-DF35-29A4-4B880CEFC4DB}"/>
              </a:ext>
            </a:extLst>
          </p:cNvPr>
          <p:cNvPicPr preferRelativeResize="0"/>
          <p:nvPr/>
        </p:nvPicPr>
        <p:blipFill>
          <a:blip r:embed="rId18">
            <a:alphaModFix/>
          </a:blip>
          <a:stretch>
            <a:fillRect/>
          </a:stretch>
        </p:blipFill>
        <p:spPr>
          <a:xfrm>
            <a:off x="7367450" y="4340364"/>
            <a:ext cx="1579315" cy="1048082"/>
          </a:xfrm>
          <a:prstGeom prst="rect">
            <a:avLst/>
          </a:prstGeom>
          <a:noFill/>
          <a:ln>
            <a:noFill/>
          </a:ln>
        </p:spPr>
      </p:pic>
      <p:pic>
        <p:nvPicPr>
          <p:cNvPr id="22" name="Google Shape;71;p10">
            <a:extLst>
              <a:ext uri="{FF2B5EF4-FFF2-40B4-BE49-F238E27FC236}">
                <a16:creationId xmlns:a16="http://schemas.microsoft.com/office/drawing/2014/main" id="{94A918F4-265D-00BB-A728-90F110AC9B1B}"/>
              </a:ext>
            </a:extLst>
          </p:cNvPr>
          <p:cNvPicPr preferRelativeResize="0"/>
          <p:nvPr/>
        </p:nvPicPr>
        <p:blipFill>
          <a:blip r:embed="rId19">
            <a:alphaModFix/>
          </a:blip>
          <a:stretch>
            <a:fillRect/>
          </a:stretch>
        </p:blipFill>
        <p:spPr>
          <a:xfrm>
            <a:off x="9134045" y="4484077"/>
            <a:ext cx="2581590" cy="760657"/>
          </a:xfrm>
          <a:prstGeom prst="rect">
            <a:avLst/>
          </a:prstGeom>
          <a:noFill/>
          <a:ln>
            <a:noFill/>
          </a:ln>
        </p:spPr>
      </p:pic>
      <p:pic>
        <p:nvPicPr>
          <p:cNvPr id="23" name="Google Shape;72;p10">
            <a:extLst>
              <a:ext uri="{FF2B5EF4-FFF2-40B4-BE49-F238E27FC236}">
                <a16:creationId xmlns:a16="http://schemas.microsoft.com/office/drawing/2014/main" id="{A234F827-C5AB-BE2B-3AF2-1392357B9A39}"/>
              </a:ext>
            </a:extLst>
          </p:cNvPr>
          <p:cNvPicPr preferRelativeResize="0"/>
          <p:nvPr/>
        </p:nvPicPr>
        <p:blipFill rotWithShape="1">
          <a:blip r:embed="rId20">
            <a:alphaModFix/>
          </a:blip>
          <a:srcRect l="13443" t="22069" r="13771" b="27441"/>
          <a:stretch/>
        </p:blipFill>
        <p:spPr>
          <a:xfrm>
            <a:off x="528717" y="5298813"/>
            <a:ext cx="2062748" cy="611812"/>
          </a:xfrm>
          <a:prstGeom prst="rect">
            <a:avLst/>
          </a:prstGeom>
          <a:noFill/>
          <a:ln>
            <a:noFill/>
          </a:ln>
        </p:spPr>
      </p:pic>
      <p:pic>
        <p:nvPicPr>
          <p:cNvPr id="24" name="Google Shape;73;p10">
            <a:extLst>
              <a:ext uri="{FF2B5EF4-FFF2-40B4-BE49-F238E27FC236}">
                <a16:creationId xmlns:a16="http://schemas.microsoft.com/office/drawing/2014/main" id="{9423D907-5D4E-892D-C8E0-0076C69C5646}"/>
              </a:ext>
            </a:extLst>
          </p:cNvPr>
          <p:cNvPicPr preferRelativeResize="0"/>
          <p:nvPr/>
        </p:nvPicPr>
        <p:blipFill>
          <a:blip r:embed="rId21">
            <a:alphaModFix/>
          </a:blip>
          <a:stretch>
            <a:fillRect/>
          </a:stretch>
        </p:blipFill>
        <p:spPr>
          <a:xfrm>
            <a:off x="10115204" y="5392892"/>
            <a:ext cx="1298500" cy="1008193"/>
          </a:xfrm>
          <a:prstGeom prst="rect">
            <a:avLst/>
          </a:prstGeom>
          <a:noFill/>
          <a:ln>
            <a:noFill/>
          </a:ln>
        </p:spPr>
      </p:pic>
      <p:pic>
        <p:nvPicPr>
          <p:cNvPr id="25" name="Google Shape;74;p10">
            <a:extLst>
              <a:ext uri="{FF2B5EF4-FFF2-40B4-BE49-F238E27FC236}">
                <a16:creationId xmlns:a16="http://schemas.microsoft.com/office/drawing/2014/main" id="{78BE8DB4-D3D7-8478-B2C0-097C4B6306FF}"/>
              </a:ext>
            </a:extLst>
          </p:cNvPr>
          <p:cNvPicPr preferRelativeResize="0"/>
          <p:nvPr/>
        </p:nvPicPr>
        <p:blipFill>
          <a:blip r:embed="rId22">
            <a:alphaModFix/>
          </a:blip>
          <a:stretch>
            <a:fillRect/>
          </a:stretch>
        </p:blipFill>
        <p:spPr>
          <a:xfrm>
            <a:off x="5656274" y="2272397"/>
            <a:ext cx="812749" cy="835002"/>
          </a:xfrm>
          <a:prstGeom prst="rect">
            <a:avLst/>
          </a:prstGeom>
          <a:noFill/>
          <a:ln>
            <a:noFill/>
          </a:ln>
        </p:spPr>
      </p:pic>
      <p:pic>
        <p:nvPicPr>
          <p:cNvPr id="26" name="Google Shape;75;p10">
            <a:extLst>
              <a:ext uri="{FF2B5EF4-FFF2-40B4-BE49-F238E27FC236}">
                <a16:creationId xmlns:a16="http://schemas.microsoft.com/office/drawing/2014/main" id="{3243DD32-B6B8-1C80-5FA2-0E0B0D67C771}"/>
              </a:ext>
            </a:extLst>
          </p:cNvPr>
          <p:cNvPicPr preferRelativeResize="0"/>
          <p:nvPr/>
        </p:nvPicPr>
        <p:blipFill rotWithShape="1">
          <a:blip r:embed="rId23">
            <a:alphaModFix/>
          </a:blip>
          <a:srcRect l="10278" t="34348" r="10167" b="33836"/>
          <a:stretch/>
        </p:blipFill>
        <p:spPr>
          <a:xfrm>
            <a:off x="3937220" y="1365625"/>
            <a:ext cx="2230594" cy="610764"/>
          </a:xfrm>
          <a:prstGeom prst="rect">
            <a:avLst/>
          </a:prstGeom>
          <a:noFill/>
          <a:ln>
            <a:noFill/>
          </a:ln>
        </p:spPr>
      </p:pic>
      <p:pic>
        <p:nvPicPr>
          <p:cNvPr id="27" name="Google Shape;76;p10">
            <a:extLst>
              <a:ext uri="{FF2B5EF4-FFF2-40B4-BE49-F238E27FC236}">
                <a16:creationId xmlns:a16="http://schemas.microsoft.com/office/drawing/2014/main" id="{C2ECC878-B87E-49D6-D85F-B5D294E4B612}"/>
              </a:ext>
            </a:extLst>
          </p:cNvPr>
          <p:cNvPicPr preferRelativeResize="0"/>
          <p:nvPr/>
        </p:nvPicPr>
        <p:blipFill>
          <a:blip r:embed="rId24">
            <a:alphaModFix/>
          </a:blip>
          <a:stretch>
            <a:fillRect/>
          </a:stretch>
        </p:blipFill>
        <p:spPr>
          <a:xfrm>
            <a:off x="468734" y="6054702"/>
            <a:ext cx="2482624" cy="492722"/>
          </a:xfrm>
          <a:prstGeom prst="rect">
            <a:avLst/>
          </a:prstGeom>
          <a:noFill/>
          <a:ln>
            <a:noFill/>
          </a:ln>
        </p:spPr>
      </p:pic>
      <p:pic>
        <p:nvPicPr>
          <p:cNvPr id="28" name="Google Shape;77;p10">
            <a:extLst>
              <a:ext uri="{FF2B5EF4-FFF2-40B4-BE49-F238E27FC236}">
                <a16:creationId xmlns:a16="http://schemas.microsoft.com/office/drawing/2014/main" id="{4239F36B-EAB6-EB6D-6A89-839BC91376EE}"/>
              </a:ext>
            </a:extLst>
          </p:cNvPr>
          <p:cNvPicPr preferRelativeResize="0"/>
          <p:nvPr/>
        </p:nvPicPr>
        <p:blipFill rotWithShape="1">
          <a:blip r:embed="rId25">
            <a:alphaModFix/>
          </a:blip>
          <a:srcRect t="16154" b="11533"/>
          <a:stretch/>
        </p:blipFill>
        <p:spPr>
          <a:xfrm>
            <a:off x="275453" y="4458259"/>
            <a:ext cx="2678715" cy="812294"/>
          </a:xfrm>
          <a:prstGeom prst="rect">
            <a:avLst/>
          </a:prstGeom>
          <a:noFill/>
          <a:ln>
            <a:noFill/>
          </a:ln>
        </p:spPr>
      </p:pic>
      <p:sp>
        <p:nvSpPr>
          <p:cNvPr id="29" name="Google Shape;78;p10">
            <a:extLst>
              <a:ext uri="{FF2B5EF4-FFF2-40B4-BE49-F238E27FC236}">
                <a16:creationId xmlns:a16="http://schemas.microsoft.com/office/drawing/2014/main" id="{B14D5577-6CD0-84F4-CDDB-FC2D1B3C688D}"/>
              </a:ext>
            </a:extLst>
          </p:cNvPr>
          <p:cNvSpPr txBox="1"/>
          <p:nvPr/>
        </p:nvSpPr>
        <p:spPr>
          <a:xfrm>
            <a:off x="2915515" y="5672014"/>
            <a:ext cx="6410625" cy="812250"/>
          </a:xfrm>
          <a:prstGeom prst="rect">
            <a:avLst/>
          </a:prstGeom>
          <a:noFill/>
          <a:ln>
            <a:noFill/>
          </a:ln>
        </p:spPr>
        <p:txBody>
          <a:bodyPr spcFirstLastPara="1" wrap="square" lIns="114282" tIns="114282" rIns="114282" bIns="114282" anchor="t" anchorCtr="0">
            <a:noAutofit/>
          </a:bodyPr>
          <a:lstStyle/>
          <a:p>
            <a:pPr algn="ctr"/>
            <a:r>
              <a:rPr lang="en" sz="1875" b="1"/>
              <a:t>Thanks to our vendors for their support!</a:t>
            </a:r>
            <a:br>
              <a:rPr lang="en" sz="1875" b="1"/>
            </a:br>
            <a:r>
              <a:rPr lang="en" sz="1875" b="1"/>
              <a:t>Please visit them in the 100/200 Tech Square Atrium</a:t>
            </a:r>
            <a:endParaRPr sz="1875" b="1"/>
          </a:p>
        </p:txBody>
      </p:sp>
      <p:pic>
        <p:nvPicPr>
          <p:cNvPr id="3" name="Picture 2" descr="A black background with letters and numbers&#10;&#10;Description automatically generated">
            <a:extLst>
              <a:ext uri="{FF2B5EF4-FFF2-40B4-BE49-F238E27FC236}">
                <a16:creationId xmlns:a16="http://schemas.microsoft.com/office/drawing/2014/main" id="{29FAC716-01A6-89C5-0407-B75FF415B19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148339" y="2400950"/>
            <a:ext cx="2387637" cy="518045"/>
          </a:xfrm>
          <a:prstGeom prst="rect">
            <a:avLst/>
          </a:prstGeom>
        </p:spPr>
      </p:pic>
    </p:spTree>
    <p:extLst>
      <p:ext uri="{BB962C8B-B14F-4D97-AF65-F5344CB8AC3E}">
        <p14:creationId xmlns:p14="http://schemas.microsoft.com/office/powerpoint/2010/main" val="246034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8A93-6CAA-4619-B7C5-9DDEF508453E}"/>
              </a:ext>
            </a:extLst>
          </p:cNvPr>
          <p:cNvSpPr>
            <a:spLocks noGrp="1"/>
          </p:cNvSpPr>
          <p:nvPr>
            <p:ph type="title"/>
          </p:nvPr>
        </p:nvSpPr>
        <p:spPr>
          <a:xfrm>
            <a:off x="1401948" y="210628"/>
            <a:ext cx="10515600" cy="782533"/>
          </a:xfrm>
        </p:spPr>
        <p:txBody>
          <a:bodyPr/>
          <a:lstStyle/>
          <a:p>
            <a:r>
              <a:rPr lang="en-US" dirty="0" err="1"/>
              <a:t>NECyto</a:t>
            </a:r>
            <a:r>
              <a:rPr lang="en-US" dirty="0"/>
              <a:t> USER GROUP: Community</a:t>
            </a:r>
          </a:p>
        </p:txBody>
      </p:sp>
      <p:sp>
        <p:nvSpPr>
          <p:cNvPr id="3" name="Content Placeholder 2">
            <a:extLst>
              <a:ext uri="{FF2B5EF4-FFF2-40B4-BE49-F238E27FC236}">
                <a16:creationId xmlns:a16="http://schemas.microsoft.com/office/drawing/2014/main" id="{2333AA3B-C249-40BD-8759-F1BAC44094AE}"/>
              </a:ext>
            </a:extLst>
          </p:cNvPr>
          <p:cNvSpPr>
            <a:spLocks noGrp="1"/>
          </p:cNvSpPr>
          <p:nvPr>
            <p:ph idx="1"/>
          </p:nvPr>
        </p:nvSpPr>
        <p:spPr>
          <a:xfrm>
            <a:off x="463530" y="993161"/>
            <a:ext cx="4874816" cy="5715752"/>
          </a:xfrm>
        </p:spPr>
        <p:txBody>
          <a:bodyPr>
            <a:normAutofit fontScale="77500" lnSpcReduction="20000"/>
          </a:bodyPr>
          <a:lstStyle/>
          <a:p>
            <a:r>
              <a:rPr lang="en-US" dirty="0"/>
              <a:t>newenglandcytometry.com</a:t>
            </a:r>
          </a:p>
          <a:p>
            <a:r>
              <a:rPr lang="en-US" dirty="0"/>
              <a:t>new.england.cytometry@gmail.com</a:t>
            </a:r>
          </a:p>
          <a:p>
            <a:r>
              <a:rPr lang="en-US" dirty="0"/>
              <a:t>Twitter-@</a:t>
            </a:r>
            <a:r>
              <a:rPr lang="en-US" dirty="0" err="1"/>
              <a:t>NECytometry</a:t>
            </a:r>
            <a:endParaRPr lang="en-US" dirty="0"/>
          </a:p>
          <a:p>
            <a:r>
              <a:rPr lang="en-US" dirty="0"/>
              <a:t>IG: </a:t>
            </a:r>
            <a:r>
              <a:rPr lang="en-US" dirty="0" err="1"/>
              <a:t>newenglandcytometry</a:t>
            </a:r>
            <a:endParaRPr lang="en-US" dirty="0"/>
          </a:p>
          <a:p>
            <a:r>
              <a:rPr lang="en-US" dirty="0"/>
              <a:t>FB</a:t>
            </a:r>
          </a:p>
          <a:p>
            <a:r>
              <a:rPr lang="en-US" dirty="0"/>
              <a:t>LinkedIn</a:t>
            </a:r>
          </a:p>
          <a:p>
            <a:endParaRPr lang="en-US" dirty="0"/>
          </a:p>
          <a:p>
            <a:r>
              <a:rPr lang="en-US" dirty="0"/>
              <a:t>Questions, suggestions, comments</a:t>
            </a:r>
          </a:p>
          <a:p>
            <a:endParaRPr lang="en-US" dirty="0"/>
          </a:p>
          <a:p>
            <a:r>
              <a:rPr lang="en-US" dirty="0"/>
              <a:t>Speakers you would like to see next year?</a:t>
            </a:r>
          </a:p>
          <a:p>
            <a:r>
              <a:rPr lang="en-US" dirty="0"/>
              <a:t>Poster session next year?</a:t>
            </a:r>
          </a:p>
          <a:p>
            <a:r>
              <a:rPr lang="en-US" dirty="0"/>
              <a:t>How would you like to help!?</a:t>
            </a:r>
          </a:p>
          <a:p>
            <a:endParaRPr lang="en-US" dirty="0"/>
          </a:p>
          <a:p>
            <a:r>
              <a:rPr lang="en-US" dirty="0"/>
              <a:t>Show of hands—how do you get your updates?</a:t>
            </a:r>
          </a:p>
        </p:txBody>
      </p:sp>
      <p:pic>
        <p:nvPicPr>
          <p:cNvPr id="4" name="Picture 3">
            <a:extLst>
              <a:ext uri="{FF2B5EF4-FFF2-40B4-BE49-F238E27FC236}">
                <a16:creationId xmlns:a16="http://schemas.microsoft.com/office/drawing/2014/main" id="{D94288A7-CBE0-435C-AA9F-71D77D9E966B}"/>
              </a:ext>
            </a:extLst>
          </p:cNvPr>
          <p:cNvPicPr>
            <a:picLocks noChangeAspect="1"/>
          </p:cNvPicPr>
          <p:nvPr/>
        </p:nvPicPr>
        <p:blipFill>
          <a:blip r:embed="rId3"/>
          <a:stretch>
            <a:fillRect/>
          </a:stretch>
        </p:blipFill>
        <p:spPr>
          <a:xfrm>
            <a:off x="9924237" y="1889361"/>
            <a:ext cx="2109787" cy="2443162"/>
          </a:xfrm>
          <a:prstGeom prst="rect">
            <a:avLst/>
          </a:prstGeom>
        </p:spPr>
      </p:pic>
      <p:pic>
        <p:nvPicPr>
          <p:cNvPr id="5" name="Picture 4">
            <a:extLst>
              <a:ext uri="{FF2B5EF4-FFF2-40B4-BE49-F238E27FC236}">
                <a16:creationId xmlns:a16="http://schemas.microsoft.com/office/drawing/2014/main" id="{60A16035-1680-47B2-8D66-87D3BA2954D6}"/>
              </a:ext>
            </a:extLst>
          </p:cNvPr>
          <p:cNvPicPr>
            <a:picLocks noChangeAspect="1"/>
          </p:cNvPicPr>
          <p:nvPr/>
        </p:nvPicPr>
        <p:blipFill>
          <a:blip r:embed="rId4"/>
          <a:stretch>
            <a:fillRect/>
          </a:stretch>
        </p:blipFill>
        <p:spPr>
          <a:xfrm>
            <a:off x="10443349" y="657635"/>
            <a:ext cx="1071562" cy="1109662"/>
          </a:xfrm>
          <a:prstGeom prst="rect">
            <a:avLst/>
          </a:prstGeom>
        </p:spPr>
      </p:pic>
      <p:pic>
        <p:nvPicPr>
          <p:cNvPr id="6" name="Picture 5">
            <a:extLst>
              <a:ext uri="{FF2B5EF4-FFF2-40B4-BE49-F238E27FC236}">
                <a16:creationId xmlns:a16="http://schemas.microsoft.com/office/drawing/2014/main" id="{FEA77261-F8B5-4071-83C8-C1165D9B6A9D}"/>
              </a:ext>
            </a:extLst>
          </p:cNvPr>
          <p:cNvPicPr>
            <a:picLocks noChangeAspect="1"/>
          </p:cNvPicPr>
          <p:nvPr/>
        </p:nvPicPr>
        <p:blipFill>
          <a:blip r:embed="rId5"/>
          <a:stretch>
            <a:fillRect/>
          </a:stretch>
        </p:blipFill>
        <p:spPr>
          <a:xfrm>
            <a:off x="9300349" y="4661018"/>
            <a:ext cx="2733675" cy="885825"/>
          </a:xfrm>
          <a:prstGeom prst="rect">
            <a:avLst/>
          </a:prstGeom>
        </p:spPr>
      </p:pic>
      <p:pic>
        <p:nvPicPr>
          <p:cNvPr id="7" name="Picture 6">
            <a:extLst>
              <a:ext uri="{FF2B5EF4-FFF2-40B4-BE49-F238E27FC236}">
                <a16:creationId xmlns:a16="http://schemas.microsoft.com/office/drawing/2014/main" id="{8C45A397-EC5B-45DD-9DB2-614F008924E3}"/>
              </a:ext>
            </a:extLst>
          </p:cNvPr>
          <p:cNvPicPr>
            <a:picLocks noChangeAspect="1"/>
          </p:cNvPicPr>
          <p:nvPr/>
        </p:nvPicPr>
        <p:blipFill>
          <a:blip r:embed="rId6"/>
          <a:stretch>
            <a:fillRect/>
          </a:stretch>
        </p:blipFill>
        <p:spPr>
          <a:xfrm>
            <a:off x="5676083" y="4237156"/>
            <a:ext cx="3248025" cy="847725"/>
          </a:xfrm>
          <a:prstGeom prst="rect">
            <a:avLst/>
          </a:prstGeom>
        </p:spPr>
      </p:pic>
      <p:pic>
        <p:nvPicPr>
          <p:cNvPr id="8" name="Picture 7">
            <a:extLst>
              <a:ext uri="{FF2B5EF4-FFF2-40B4-BE49-F238E27FC236}">
                <a16:creationId xmlns:a16="http://schemas.microsoft.com/office/drawing/2014/main" id="{8483005B-93C8-456C-B3DA-C519D8BB2101}"/>
              </a:ext>
            </a:extLst>
          </p:cNvPr>
          <p:cNvPicPr>
            <a:picLocks noChangeAspect="1"/>
          </p:cNvPicPr>
          <p:nvPr/>
        </p:nvPicPr>
        <p:blipFill>
          <a:blip r:embed="rId7"/>
          <a:stretch>
            <a:fillRect/>
          </a:stretch>
        </p:blipFill>
        <p:spPr>
          <a:xfrm>
            <a:off x="5614174" y="6046376"/>
            <a:ext cx="6419850" cy="533400"/>
          </a:xfrm>
          <a:prstGeom prst="rect">
            <a:avLst/>
          </a:prstGeom>
        </p:spPr>
      </p:pic>
      <p:pic>
        <p:nvPicPr>
          <p:cNvPr id="9" name="Picture 8">
            <a:extLst>
              <a:ext uri="{FF2B5EF4-FFF2-40B4-BE49-F238E27FC236}">
                <a16:creationId xmlns:a16="http://schemas.microsoft.com/office/drawing/2014/main" id="{BFF56B12-2009-4CC6-AE0F-C783ACE46EE6}"/>
              </a:ext>
            </a:extLst>
          </p:cNvPr>
          <p:cNvPicPr>
            <a:picLocks noChangeAspect="1"/>
          </p:cNvPicPr>
          <p:nvPr/>
        </p:nvPicPr>
        <p:blipFill rotWithShape="1">
          <a:blip r:embed="rId8"/>
          <a:srcRect t="31758" r="21175"/>
          <a:stretch/>
        </p:blipFill>
        <p:spPr>
          <a:xfrm>
            <a:off x="5532796" y="1453253"/>
            <a:ext cx="4196991" cy="2548041"/>
          </a:xfrm>
          <a:prstGeom prst="rect">
            <a:avLst/>
          </a:prstGeom>
        </p:spPr>
      </p:pic>
      <p:pic>
        <p:nvPicPr>
          <p:cNvPr id="10" name="Picture 9">
            <a:extLst>
              <a:ext uri="{FF2B5EF4-FFF2-40B4-BE49-F238E27FC236}">
                <a16:creationId xmlns:a16="http://schemas.microsoft.com/office/drawing/2014/main" id="{63742302-93E3-4FE5-8273-F7E63A575381}"/>
              </a:ext>
            </a:extLst>
          </p:cNvPr>
          <p:cNvPicPr>
            <a:picLocks noChangeAspect="1"/>
          </p:cNvPicPr>
          <p:nvPr/>
        </p:nvPicPr>
        <p:blipFill>
          <a:blip r:embed="rId9"/>
          <a:stretch>
            <a:fillRect/>
          </a:stretch>
        </p:blipFill>
        <p:spPr>
          <a:xfrm>
            <a:off x="6853656" y="5188734"/>
            <a:ext cx="800100" cy="771525"/>
          </a:xfrm>
          <a:prstGeom prst="rect">
            <a:avLst/>
          </a:prstGeom>
        </p:spPr>
      </p:pic>
    </p:spTree>
    <p:extLst>
      <p:ext uri="{BB962C8B-B14F-4D97-AF65-F5344CB8AC3E}">
        <p14:creationId xmlns:p14="http://schemas.microsoft.com/office/powerpoint/2010/main" val="435448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DAAA-C4E3-5935-A1C7-873EB9DEF557}"/>
              </a:ext>
            </a:extLst>
          </p:cNvPr>
          <p:cNvSpPr>
            <a:spLocks noGrp="1"/>
          </p:cNvSpPr>
          <p:nvPr>
            <p:ph type="title"/>
          </p:nvPr>
        </p:nvSpPr>
        <p:spPr>
          <a:xfrm>
            <a:off x="606188" y="0"/>
            <a:ext cx="10515600" cy="1325563"/>
          </a:xfrm>
        </p:spPr>
        <p:txBody>
          <a:bodyPr/>
          <a:lstStyle/>
          <a:p>
            <a:r>
              <a:rPr lang="en-US" dirty="0"/>
              <a:t>CYTO 2023</a:t>
            </a:r>
          </a:p>
        </p:txBody>
      </p:sp>
      <p:pic>
        <p:nvPicPr>
          <p:cNvPr id="5" name="Content Placeholder 4" descr="A group of people posing for a photo&#10;&#10;Description automatically generated">
            <a:extLst>
              <a:ext uri="{FF2B5EF4-FFF2-40B4-BE49-F238E27FC236}">
                <a16:creationId xmlns:a16="http://schemas.microsoft.com/office/drawing/2014/main" id="{21670221-96B8-B534-179D-FE2499B2737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3837" b="-2029"/>
          <a:stretch/>
        </p:blipFill>
        <p:spPr>
          <a:xfrm>
            <a:off x="3670859" y="436727"/>
            <a:ext cx="6514920" cy="3402431"/>
          </a:xfrm>
        </p:spPr>
      </p:pic>
      <p:pic>
        <p:nvPicPr>
          <p:cNvPr id="7" name="Picture 6">
            <a:extLst>
              <a:ext uri="{FF2B5EF4-FFF2-40B4-BE49-F238E27FC236}">
                <a16:creationId xmlns:a16="http://schemas.microsoft.com/office/drawing/2014/main" id="{D6538BF8-920D-C402-21FA-5DBE7E901155}"/>
              </a:ext>
            </a:extLst>
          </p:cNvPr>
          <p:cNvPicPr>
            <a:picLocks noChangeAspect="1"/>
          </p:cNvPicPr>
          <p:nvPr/>
        </p:nvPicPr>
        <p:blipFill>
          <a:blip r:embed="rId4"/>
          <a:stretch>
            <a:fillRect/>
          </a:stretch>
        </p:blipFill>
        <p:spPr>
          <a:xfrm>
            <a:off x="1842448" y="4275885"/>
            <a:ext cx="7838364" cy="2418339"/>
          </a:xfrm>
          <a:prstGeom prst="rect">
            <a:avLst/>
          </a:prstGeom>
        </p:spPr>
      </p:pic>
      <p:sp>
        <p:nvSpPr>
          <p:cNvPr id="8" name="TextBox 7">
            <a:extLst>
              <a:ext uri="{FF2B5EF4-FFF2-40B4-BE49-F238E27FC236}">
                <a16:creationId xmlns:a16="http://schemas.microsoft.com/office/drawing/2014/main" id="{7936FD09-0DF4-0A04-A0DE-11632EA8A5BA}"/>
              </a:ext>
            </a:extLst>
          </p:cNvPr>
          <p:cNvSpPr txBox="1"/>
          <p:nvPr/>
        </p:nvSpPr>
        <p:spPr>
          <a:xfrm>
            <a:off x="371139" y="1667812"/>
            <a:ext cx="2942618" cy="1200329"/>
          </a:xfrm>
          <a:prstGeom prst="rect">
            <a:avLst/>
          </a:prstGeom>
          <a:noFill/>
        </p:spPr>
        <p:txBody>
          <a:bodyPr wrap="square" rtlCol="0">
            <a:spAutoFit/>
          </a:bodyPr>
          <a:lstStyle/>
          <a:p>
            <a:r>
              <a:rPr lang="en-US" dirty="0"/>
              <a:t>Many members had already left, lets be sure to plan something earlier in the week for…</a:t>
            </a:r>
          </a:p>
        </p:txBody>
      </p:sp>
    </p:spTree>
    <p:extLst>
      <p:ext uri="{BB962C8B-B14F-4D97-AF65-F5344CB8AC3E}">
        <p14:creationId xmlns:p14="http://schemas.microsoft.com/office/powerpoint/2010/main" val="2730099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group of people posing for a photo&#10;&#10;Description automatically generated">
            <a:extLst>
              <a:ext uri="{FF2B5EF4-FFF2-40B4-BE49-F238E27FC236}">
                <a16:creationId xmlns:a16="http://schemas.microsoft.com/office/drawing/2014/main" id="{96C73206-20FF-009B-6B73-4167CF9E03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750"/>
          <a:stretch/>
        </p:blipFill>
        <p:spPr bwMode="auto">
          <a:xfrm>
            <a:off x="5627856" y="1210998"/>
            <a:ext cx="6254685" cy="44360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9C6219-8848-B685-9C87-CE5E8343C961}"/>
              </a:ext>
            </a:extLst>
          </p:cNvPr>
          <p:cNvSpPr>
            <a:spLocks noGrp="1"/>
          </p:cNvSpPr>
          <p:nvPr>
            <p:ph type="title"/>
          </p:nvPr>
        </p:nvSpPr>
        <p:spPr>
          <a:xfrm>
            <a:off x="838200" y="365125"/>
            <a:ext cx="3822189" cy="1899912"/>
          </a:xfrm>
        </p:spPr>
        <p:txBody>
          <a:bodyPr>
            <a:normAutofit/>
          </a:bodyPr>
          <a:lstStyle/>
          <a:p>
            <a:pPr algn="ctr"/>
            <a:r>
              <a:rPr lang="en-US" sz="4000" dirty="0"/>
              <a:t>Community:</a:t>
            </a:r>
            <a:br>
              <a:rPr lang="en-US" sz="4000" dirty="0"/>
            </a:br>
            <a:r>
              <a:rPr lang="en-US" sz="4000" dirty="0"/>
              <a:t>BBG Mondays!</a:t>
            </a:r>
          </a:p>
        </p:txBody>
      </p:sp>
      <p:sp>
        <p:nvSpPr>
          <p:cNvPr id="3" name="Content Placeholder 2">
            <a:extLst>
              <a:ext uri="{FF2B5EF4-FFF2-40B4-BE49-F238E27FC236}">
                <a16:creationId xmlns:a16="http://schemas.microsoft.com/office/drawing/2014/main" id="{91FE2FC1-F69C-F6B0-827D-DC3A356A3F23}"/>
              </a:ext>
            </a:extLst>
          </p:cNvPr>
          <p:cNvSpPr>
            <a:spLocks noGrp="1"/>
          </p:cNvSpPr>
          <p:nvPr>
            <p:ph idx="1"/>
          </p:nvPr>
        </p:nvSpPr>
        <p:spPr>
          <a:xfrm>
            <a:off x="838200" y="2434201"/>
            <a:ext cx="4279710" cy="3742762"/>
          </a:xfrm>
        </p:spPr>
        <p:txBody>
          <a:bodyPr>
            <a:normAutofit/>
          </a:bodyPr>
          <a:lstStyle/>
          <a:p>
            <a:r>
              <a:rPr lang="en-US" sz="2000" dirty="0"/>
              <a:t>Monday Nov 6—suggestions for venue? Otherwise, Tavern 730.</a:t>
            </a:r>
          </a:p>
          <a:p>
            <a:endParaRPr lang="en-US" sz="2000" dirty="0"/>
          </a:p>
          <a:p>
            <a:r>
              <a:rPr lang="en-US" sz="2000" dirty="0"/>
              <a:t>Saturday Dec 9—HOME BBG!</a:t>
            </a:r>
          </a:p>
          <a:p>
            <a:pPr lvl="1"/>
            <a:r>
              <a:rPr lang="en-US" sz="2000" dirty="0"/>
              <a:t>Select your Holiday Sweater!</a:t>
            </a:r>
            <a:br>
              <a:rPr lang="en-US" sz="2000" dirty="0"/>
            </a:br>
            <a:r>
              <a:rPr lang="en-US" sz="2000" dirty="0"/>
              <a:t>Cookie Swap?</a:t>
            </a:r>
          </a:p>
          <a:p>
            <a:pPr marL="457200" lvl="1" indent="0">
              <a:buNone/>
            </a:pPr>
            <a:endParaRPr lang="en-US" sz="2000" dirty="0"/>
          </a:p>
          <a:p>
            <a:pPr marL="457200" lvl="1" indent="0">
              <a:buNone/>
            </a:pPr>
            <a:r>
              <a:rPr lang="en-US" sz="2000" dirty="0"/>
              <a:t>Sign up for the HSFC distribution list through Tufts to get updates. Link found on </a:t>
            </a:r>
            <a:r>
              <a:rPr lang="en-US" sz="1600" dirty="0"/>
              <a:t>newenglandcytometry.com/contact-us</a:t>
            </a:r>
            <a:endParaRPr lang="en-US" sz="2000" dirty="0"/>
          </a:p>
        </p:txBody>
      </p:sp>
    </p:spTree>
    <p:extLst>
      <p:ext uri="{BB962C8B-B14F-4D97-AF65-F5344CB8AC3E}">
        <p14:creationId xmlns:p14="http://schemas.microsoft.com/office/powerpoint/2010/main" val="281252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8EF7-0F25-EA8F-896B-9DEF2A9E73C5}"/>
              </a:ext>
            </a:extLst>
          </p:cNvPr>
          <p:cNvSpPr>
            <a:spLocks noGrp="1"/>
          </p:cNvSpPr>
          <p:nvPr>
            <p:ph type="title"/>
          </p:nvPr>
        </p:nvSpPr>
        <p:spPr/>
        <p:txBody>
          <a:bodyPr/>
          <a:lstStyle/>
          <a:p>
            <a:r>
              <a:rPr lang="en-US" dirty="0"/>
              <a:t>7</a:t>
            </a:r>
            <a:r>
              <a:rPr lang="en-US" baseline="30000" dirty="0"/>
              <a:t>th</a:t>
            </a:r>
            <a:r>
              <a:rPr lang="en-US" dirty="0"/>
              <a:t> (and last?) meeting at 400 Tech Square</a:t>
            </a:r>
          </a:p>
        </p:txBody>
      </p:sp>
      <p:sp>
        <p:nvSpPr>
          <p:cNvPr id="3" name="Content Placeholder 2">
            <a:extLst>
              <a:ext uri="{FF2B5EF4-FFF2-40B4-BE49-F238E27FC236}">
                <a16:creationId xmlns:a16="http://schemas.microsoft.com/office/drawing/2014/main" id="{AFAFE173-E0B8-CEEC-8E7E-F3AD2C0CFC5D}"/>
              </a:ext>
            </a:extLst>
          </p:cNvPr>
          <p:cNvSpPr>
            <a:spLocks noGrp="1"/>
          </p:cNvSpPr>
          <p:nvPr>
            <p:ph idx="1"/>
          </p:nvPr>
        </p:nvSpPr>
        <p:spPr/>
        <p:txBody>
          <a:bodyPr>
            <a:normAutofit lnSpcReduction="10000"/>
          </a:bodyPr>
          <a:lstStyle/>
          <a:p>
            <a:r>
              <a:rPr lang="en-US" dirty="0"/>
              <a:t>First hosted here in 2015, and missed a few due to COVID.</a:t>
            </a:r>
          </a:p>
          <a:p>
            <a:r>
              <a:rPr lang="en-US" dirty="0"/>
              <a:t>Hopefully next year will be in new building! Check out the time lapse video in the atrium (its about 2 minutes long).</a:t>
            </a:r>
          </a:p>
          <a:p>
            <a:endParaRPr lang="en-US" dirty="0"/>
          </a:p>
          <a:p>
            <a:endParaRPr lang="en-US" dirty="0"/>
          </a:p>
          <a:p>
            <a:endParaRPr lang="en-US" dirty="0"/>
          </a:p>
          <a:p>
            <a:endParaRPr lang="en-US" dirty="0"/>
          </a:p>
          <a:p>
            <a:endParaRPr lang="en-US" dirty="0"/>
          </a:p>
          <a:p>
            <a:r>
              <a:rPr lang="en-US" dirty="0"/>
              <a:t>If you would like to learn more about the Ragon Institute:</a:t>
            </a:r>
          </a:p>
        </p:txBody>
      </p:sp>
      <p:pic>
        <p:nvPicPr>
          <p:cNvPr id="4" name="Picture 3">
            <a:extLst>
              <a:ext uri="{FF2B5EF4-FFF2-40B4-BE49-F238E27FC236}">
                <a16:creationId xmlns:a16="http://schemas.microsoft.com/office/drawing/2014/main" id="{8D4D38D9-09E0-E354-6C65-6A82C360D0C8}"/>
              </a:ext>
            </a:extLst>
          </p:cNvPr>
          <p:cNvPicPr>
            <a:picLocks noChangeAspect="1"/>
          </p:cNvPicPr>
          <p:nvPr/>
        </p:nvPicPr>
        <p:blipFill>
          <a:blip r:embed="rId3"/>
          <a:stretch>
            <a:fillRect/>
          </a:stretch>
        </p:blipFill>
        <p:spPr>
          <a:xfrm>
            <a:off x="2603503" y="3486615"/>
            <a:ext cx="2154881" cy="1225288"/>
          </a:xfrm>
          <a:prstGeom prst="rect">
            <a:avLst/>
          </a:prstGeom>
        </p:spPr>
      </p:pic>
      <p:pic>
        <p:nvPicPr>
          <p:cNvPr id="5" name="Picture 4">
            <a:extLst>
              <a:ext uri="{FF2B5EF4-FFF2-40B4-BE49-F238E27FC236}">
                <a16:creationId xmlns:a16="http://schemas.microsoft.com/office/drawing/2014/main" id="{87ECA275-39A2-56FA-518C-230E836F27F9}"/>
              </a:ext>
            </a:extLst>
          </p:cNvPr>
          <p:cNvPicPr>
            <a:picLocks noChangeAspect="1"/>
          </p:cNvPicPr>
          <p:nvPr/>
        </p:nvPicPr>
        <p:blipFill>
          <a:blip r:embed="rId4"/>
          <a:stretch>
            <a:fillRect/>
          </a:stretch>
        </p:blipFill>
        <p:spPr>
          <a:xfrm>
            <a:off x="5018559" y="3484251"/>
            <a:ext cx="2154881" cy="1227652"/>
          </a:xfrm>
          <a:prstGeom prst="rect">
            <a:avLst/>
          </a:prstGeom>
        </p:spPr>
      </p:pic>
      <p:pic>
        <p:nvPicPr>
          <p:cNvPr id="6" name="Picture 5">
            <a:extLst>
              <a:ext uri="{FF2B5EF4-FFF2-40B4-BE49-F238E27FC236}">
                <a16:creationId xmlns:a16="http://schemas.microsoft.com/office/drawing/2014/main" id="{8DC52D59-5836-0CCD-6AC4-6AAF8B06598D}"/>
              </a:ext>
            </a:extLst>
          </p:cNvPr>
          <p:cNvPicPr>
            <a:picLocks noChangeAspect="1"/>
          </p:cNvPicPr>
          <p:nvPr/>
        </p:nvPicPr>
        <p:blipFill>
          <a:blip r:embed="rId5"/>
          <a:stretch>
            <a:fillRect/>
          </a:stretch>
        </p:blipFill>
        <p:spPr>
          <a:xfrm>
            <a:off x="7351727" y="3515754"/>
            <a:ext cx="2154881" cy="1216939"/>
          </a:xfrm>
          <a:prstGeom prst="rect">
            <a:avLst/>
          </a:prstGeom>
        </p:spPr>
      </p:pic>
      <p:pic>
        <p:nvPicPr>
          <p:cNvPr id="7" name="Picture 6">
            <a:extLst>
              <a:ext uri="{FF2B5EF4-FFF2-40B4-BE49-F238E27FC236}">
                <a16:creationId xmlns:a16="http://schemas.microsoft.com/office/drawing/2014/main" id="{1DD2F709-9005-8816-EFFA-C7736E61D97A}"/>
              </a:ext>
            </a:extLst>
          </p:cNvPr>
          <p:cNvPicPr>
            <a:picLocks noChangeAspect="1"/>
          </p:cNvPicPr>
          <p:nvPr/>
        </p:nvPicPr>
        <p:blipFill>
          <a:blip r:embed="rId6"/>
          <a:stretch>
            <a:fillRect/>
          </a:stretch>
        </p:blipFill>
        <p:spPr>
          <a:xfrm>
            <a:off x="9643951" y="3487916"/>
            <a:ext cx="2154882" cy="1223987"/>
          </a:xfrm>
          <a:prstGeom prst="rect">
            <a:avLst/>
          </a:prstGeom>
        </p:spPr>
      </p:pic>
      <p:pic>
        <p:nvPicPr>
          <p:cNvPr id="8" name="Picture 7">
            <a:extLst>
              <a:ext uri="{FF2B5EF4-FFF2-40B4-BE49-F238E27FC236}">
                <a16:creationId xmlns:a16="http://schemas.microsoft.com/office/drawing/2014/main" id="{6CA5C687-0102-CA93-9029-B1A7BE1C0A24}"/>
              </a:ext>
            </a:extLst>
          </p:cNvPr>
          <p:cNvPicPr>
            <a:picLocks noChangeAspect="1"/>
          </p:cNvPicPr>
          <p:nvPr/>
        </p:nvPicPr>
        <p:blipFill>
          <a:blip r:embed="rId7"/>
          <a:stretch>
            <a:fillRect/>
          </a:stretch>
        </p:blipFill>
        <p:spPr>
          <a:xfrm>
            <a:off x="155210" y="3506895"/>
            <a:ext cx="2154881" cy="1225797"/>
          </a:xfrm>
          <a:prstGeom prst="rect">
            <a:avLst/>
          </a:prstGeom>
        </p:spPr>
      </p:pic>
    </p:spTree>
    <p:extLst>
      <p:ext uri="{BB962C8B-B14F-4D97-AF65-F5344CB8AC3E}">
        <p14:creationId xmlns:p14="http://schemas.microsoft.com/office/powerpoint/2010/main" val="2964451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6B1F-1F27-26B5-3418-15642A85590C}"/>
              </a:ext>
            </a:extLst>
          </p:cNvPr>
          <p:cNvSpPr>
            <a:spLocks noGrp="1"/>
          </p:cNvSpPr>
          <p:nvPr>
            <p:ph type="title"/>
          </p:nvPr>
        </p:nvSpPr>
        <p:spPr>
          <a:xfrm>
            <a:off x="4043082" y="196402"/>
            <a:ext cx="8148918" cy="1325563"/>
          </a:xfrm>
        </p:spPr>
        <p:txBody>
          <a:bodyPr>
            <a:normAutofit/>
          </a:bodyPr>
          <a:lstStyle/>
          <a:p>
            <a:r>
              <a:rPr lang="en-US" sz="5400" dirty="0"/>
              <a:t>Ragon videos in the Atrium</a:t>
            </a:r>
          </a:p>
        </p:txBody>
      </p:sp>
      <p:sp>
        <p:nvSpPr>
          <p:cNvPr id="3" name="Content Placeholder 2">
            <a:extLst>
              <a:ext uri="{FF2B5EF4-FFF2-40B4-BE49-F238E27FC236}">
                <a16:creationId xmlns:a16="http://schemas.microsoft.com/office/drawing/2014/main" id="{48277131-B274-2E0A-3409-2BA63B499F17}"/>
              </a:ext>
            </a:extLst>
          </p:cNvPr>
          <p:cNvSpPr>
            <a:spLocks noGrp="1"/>
          </p:cNvSpPr>
          <p:nvPr>
            <p:ph idx="1"/>
          </p:nvPr>
        </p:nvSpPr>
        <p:spPr>
          <a:xfrm>
            <a:off x="185057" y="1521965"/>
            <a:ext cx="10515600" cy="4351338"/>
          </a:xfrm>
        </p:spPr>
        <p:txBody>
          <a:bodyPr>
            <a:normAutofit/>
          </a:bodyPr>
          <a:lstStyle/>
          <a:p>
            <a:pPr marL="0" indent="0">
              <a:buNone/>
            </a:pPr>
            <a:br>
              <a:rPr lang="en-US" dirty="0"/>
            </a:br>
            <a:r>
              <a:rPr lang="en-US" dirty="0"/>
              <a:t>Rise Up-10 years of Ragon in South Africa (6 min)</a:t>
            </a:r>
            <a:br>
              <a:rPr lang="en-US" dirty="0"/>
            </a:br>
            <a:br>
              <a:rPr lang="en-US" dirty="0"/>
            </a:br>
            <a:r>
              <a:rPr lang="en-US" dirty="0"/>
              <a:t>Topping off ceremony (2 min)</a:t>
            </a:r>
            <a:br>
              <a:rPr lang="en-US" dirty="0"/>
            </a:br>
            <a:br>
              <a:rPr lang="en-US" dirty="0"/>
            </a:br>
            <a:r>
              <a:rPr lang="en-US" dirty="0"/>
              <a:t>FRESH cohort video (2017, 4min)</a:t>
            </a:r>
            <a:br>
              <a:rPr lang="en-US" dirty="0"/>
            </a:br>
            <a:br>
              <a:rPr lang="en-US" dirty="0"/>
            </a:br>
            <a:r>
              <a:rPr lang="en-US" dirty="0"/>
              <a:t>Ragon Institute 10 year video (3 min)</a:t>
            </a:r>
            <a:br>
              <a:rPr lang="en-US" dirty="0"/>
            </a:br>
            <a:endParaRPr lang="en-US" dirty="0"/>
          </a:p>
          <a:p>
            <a:pPr marL="0" indent="0">
              <a:buNone/>
            </a:pPr>
            <a:r>
              <a:rPr lang="en-US" dirty="0"/>
              <a:t>Power of Science trailer</a:t>
            </a:r>
          </a:p>
        </p:txBody>
      </p:sp>
      <p:pic>
        <p:nvPicPr>
          <p:cNvPr id="6" name="Picture 5">
            <a:extLst>
              <a:ext uri="{FF2B5EF4-FFF2-40B4-BE49-F238E27FC236}">
                <a16:creationId xmlns:a16="http://schemas.microsoft.com/office/drawing/2014/main" id="{B2728B55-5E15-630B-A3FE-B0FB396E1761}"/>
              </a:ext>
            </a:extLst>
          </p:cNvPr>
          <p:cNvPicPr>
            <a:picLocks noChangeAspect="1"/>
          </p:cNvPicPr>
          <p:nvPr/>
        </p:nvPicPr>
        <p:blipFill>
          <a:blip r:embed="rId3"/>
          <a:stretch>
            <a:fillRect/>
          </a:stretch>
        </p:blipFill>
        <p:spPr>
          <a:xfrm>
            <a:off x="0" y="0"/>
            <a:ext cx="3487783" cy="1686019"/>
          </a:xfrm>
          <a:prstGeom prst="rect">
            <a:avLst/>
          </a:prstGeom>
        </p:spPr>
      </p:pic>
      <p:pic>
        <p:nvPicPr>
          <p:cNvPr id="10" name="Picture 9">
            <a:extLst>
              <a:ext uri="{FF2B5EF4-FFF2-40B4-BE49-F238E27FC236}">
                <a16:creationId xmlns:a16="http://schemas.microsoft.com/office/drawing/2014/main" id="{913D3778-1FB0-03F4-6432-2D07883185C8}"/>
              </a:ext>
            </a:extLst>
          </p:cNvPr>
          <p:cNvPicPr>
            <a:picLocks noChangeAspect="1"/>
          </p:cNvPicPr>
          <p:nvPr/>
        </p:nvPicPr>
        <p:blipFill>
          <a:blip r:embed="rId4"/>
          <a:stretch>
            <a:fillRect/>
          </a:stretch>
        </p:blipFill>
        <p:spPr>
          <a:xfrm>
            <a:off x="5855817" y="3331029"/>
            <a:ext cx="6151126" cy="2834181"/>
          </a:xfrm>
          <a:prstGeom prst="rect">
            <a:avLst/>
          </a:prstGeom>
        </p:spPr>
      </p:pic>
    </p:spTree>
    <p:extLst>
      <p:ext uri="{BB962C8B-B14F-4D97-AF65-F5344CB8AC3E}">
        <p14:creationId xmlns:p14="http://schemas.microsoft.com/office/powerpoint/2010/main" val="2002207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F92A-B2A1-423B-98BB-DD7A8F23D1C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49FB543-795E-42F9-8A70-BDB87073E00C}"/>
              </a:ext>
            </a:extLst>
          </p:cNvPr>
          <p:cNvSpPr>
            <a:spLocks noGrp="1"/>
          </p:cNvSpPr>
          <p:nvPr>
            <p:ph idx="1"/>
          </p:nvPr>
        </p:nvSpPr>
        <p:spPr/>
        <p:txBody>
          <a:bodyPr/>
          <a:lstStyle/>
          <a:p>
            <a:r>
              <a:rPr lang="en-US" dirty="0"/>
              <a:t>During breaks, please visit our vendors!</a:t>
            </a:r>
          </a:p>
          <a:p>
            <a:endParaRPr lang="en-US" dirty="0"/>
          </a:p>
          <a:p>
            <a:r>
              <a:rPr lang="en-US" dirty="0"/>
              <a:t>Broadcasting the sessions to the atrium, so please be sure to use microphones when asking questions!</a:t>
            </a:r>
          </a:p>
          <a:p>
            <a:endParaRPr lang="en-US" dirty="0"/>
          </a:p>
          <a:p>
            <a:r>
              <a:rPr lang="en-US" dirty="0"/>
              <a:t>If you are parked it the 800 Tech Square Garage, use the left lane to exit and tell the cashier you were at the meeting, and it will only be $10 for the day.</a:t>
            </a:r>
          </a:p>
        </p:txBody>
      </p:sp>
    </p:spTree>
    <p:extLst>
      <p:ext uri="{BB962C8B-B14F-4D97-AF65-F5344CB8AC3E}">
        <p14:creationId xmlns:p14="http://schemas.microsoft.com/office/powerpoint/2010/main" val="233621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70BB0C2-FF22-C9C4-6C2D-C42964455D36}"/>
              </a:ext>
            </a:extLst>
          </p:cNvPr>
          <p:cNvPicPr>
            <a:picLocks noChangeAspect="1"/>
          </p:cNvPicPr>
          <p:nvPr/>
        </p:nvPicPr>
        <p:blipFill>
          <a:blip r:embed="rId2"/>
          <a:stretch>
            <a:fillRect/>
          </a:stretch>
        </p:blipFill>
        <p:spPr>
          <a:xfrm>
            <a:off x="5057293" y="0"/>
            <a:ext cx="7105983" cy="6858000"/>
          </a:xfrm>
          <a:prstGeom prst="rect">
            <a:avLst/>
          </a:prstGeom>
        </p:spPr>
      </p:pic>
      <p:sp>
        <p:nvSpPr>
          <p:cNvPr id="2" name="Title 1">
            <a:extLst>
              <a:ext uri="{FF2B5EF4-FFF2-40B4-BE49-F238E27FC236}">
                <a16:creationId xmlns:a16="http://schemas.microsoft.com/office/drawing/2014/main" id="{14AF7A9F-D47B-42F0-96AB-10D4008B83A8}"/>
              </a:ext>
            </a:extLst>
          </p:cNvPr>
          <p:cNvSpPr>
            <a:spLocks noGrp="1"/>
          </p:cNvSpPr>
          <p:nvPr>
            <p:ph type="title"/>
          </p:nvPr>
        </p:nvSpPr>
        <p:spPr>
          <a:xfrm>
            <a:off x="325388" y="384052"/>
            <a:ext cx="4285217" cy="1553128"/>
          </a:xfrm>
        </p:spPr>
        <p:txBody>
          <a:bodyPr/>
          <a:lstStyle/>
          <a:p>
            <a:r>
              <a:rPr lang="en-US" dirty="0"/>
              <a:t>Impromptu BBG at MEX</a:t>
            </a:r>
          </a:p>
        </p:txBody>
      </p:sp>
      <p:sp>
        <p:nvSpPr>
          <p:cNvPr id="3" name="Content Placeholder 2">
            <a:extLst>
              <a:ext uri="{FF2B5EF4-FFF2-40B4-BE49-F238E27FC236}">
                <a16:creationId xmlns:a16="http://schemas.microsoft.com/office/drawing/2014/main" id="{49022534-5ECD-428C-92C2-AD21D99B09A6}"/>
              </a:ext>
            </a:extLst>
          </p:cNvPr>
          <p:cNvSpPr>
            <a:spLocks noGrp="1"/>
          </p:cNvSpPr>
          <p:nvPr>
            <p:ph idx="1"/>
          </p:nvPr>
        </p:nvSpPr>
        <p:spPr>
          <a:xfrm>
            <a:off x="179066" y="2386717"/>
            <a:ext cx="4577862" cy="4351338"/>
          </a:xfrm>
        </p:spPr>
        <p:txBody>
          <a:bodyPr/>
          <a:lstStyle/>
          <a:p>
            <a:r>
              <a:rPr lang="en-US" dirty="0"/>
              <a:t>Tickets at the registration table so we can get a head count.</a:t>
            </a:r>
          </a:p>
        </p:txBody>
      </p:sp>
      <p:pic>
        <p:nvPicPr>
          <p:cNvPr id="5" name="Picture 4">
            <a:extLst>
              <a:ext uri="{FF2B5EF4-FFF2-40B4-BE49-F238E27FC236}">
                <a16:creationId xmlns:a16="http://schemas.microsoft.com/office/drawing/2014/main" id="{DE041F2F-B84E-4831-BF11-E3E294E7B37D}"/>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3066480" flipH="1">
            <a:off x="7714923" y="4848263"/>
            <a:ext cx="202187" cy="919162"/>
          </a:xfrm>
          <a:prstGeom prst="rect">
            <a:avLst/>
          </a:prstGeom>
        </p:spPr>
      </p:pic>
      <p:pic>
        <p:nvPicPr>
          <p:cNvPr id="6" name="Picture 5">
            <a:extLst>
              <a:ext uri="{FF2B5EF4-FFF2-40B4-BE49-F238E27FC236}">
                <a16:creationId xmlns:a16="http://schemas.microsoft.com/office/drawing/2014/main" id="{70B0B153-9661-454A-A3A9-BCB300822C6B}"/>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1858384" flipH="1">
            <a:off x="8004286" y="4102805"/>
            <a:ext cx="202187" cy="919162"/>
          </a:xfrm>
          <a:prstGeom prst="rect">
            <a:avLst/>
          </a:prstGeom>
        </p:spPr>
      </p:pic>
      <p:pic>
        <p:nvPicPr>
          <p:cNvPr id="7" name="Picture 6">
            <a:extLst>
              <a:ext uri="{FF2B5EF4-FFF2-40B4-BE49-F238E27FC236}">
                <a16:creationId xmlns:a16="http://schemas.microsoft.com/office/drawing/2014/main" id="{4E869820-4536-4B8B-B830-4BB712C2D95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5723625" flipH="1">
            <a:off x="9382377" y="3778045"/>
            <a:ext cx="202187" cy="919162"/>
          </a:xfrm>
          <a:prstGeom prst="rect">
            <a:avLst/>
          </a:prstGeom>
        </p:spPr>
      </p:pic>
      <p:pic>
        <p:nvPicPr>
          <p:cNvPr id="8" name="Picture 7">
            <a:extLst>
              <a:ext uri="{FF2B5EF4-FFF2-40B4-BE49-F238E27FC236}">
                <a16:creationId xmlns:a16="http://schemas.microsoft.com/office/drawing/2014/main" id="{95D393F6-ADA8-436B-B9B3-A4AE49142129}"/>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6384448" flipH="1">
            <a:off x="8704235" y="3759792"/>
            <a:ext cx="202187" cy="919162"/>
          </a:xfrm>
          <a:prstGeom prst="rect">
            <a:avLst/>
          </a:prstGeom>
        </p:spPr>
      </p:pic>
      <p:pic>
        <p:nvPicPr>
          <p:cNvPr id="9" name="Picture 4" descr="C:\Users\mtw12\Documents\work files\NECyto\NEcyto logo.jpg">
            <a:extLst>
              <a:ext uri="{FF2B5EF4-FFF2-40B4-BE49-F238E27FC236}">
                <a16:creationId xmlns:a16="http://schemas.microsoft.com/office/drawing/2014/main" id="{BB6942DA-6A8F-416D-96C0-DC08D922AB7A}"/>
              </a:ext>
            </a:extLst>
          </p:cNvPr>
          <p:cNvPicPr>
            <a:picLocks noChangeAspect="1" noChangeArrowheads="1"/>
          </p:cNvPicPr>
          <p:nvPr/>
        </p:nvPicPr>
        <p:blipFill>
          <a:blip r:embed="rId4" cstate="print"/>
          <a:srcRect l="14323" t="32161" r="13802" b="36589"/>
          <a:stretch>
            <a:fillRect/>
          </a:stretch>
        </p:blipFill>
        <p:spPr bwMode="auto">
          <a:xfrm>
            <a:off x="179066" y="5815050"/>
            <a:ext cx="3672841" cy="798444"/>
          </a:xfrm>
          <a:prstGeom prst="rect">
            <a:avLst/>
          </a:prstGeom>
          <a:noFill/>
        </p:spPr>
      </p:pic>
      <p:pic>
        <p:nvPicPr>
          <p:cNvPr id="11" name="Picture 10" descr="A black and blue text&#10;&#10;Description automatically generated">
            <a:extLst>
              <a:ext uri="{FF2B5EF4-FFF2-40B4-BE49-F238E27FC236}">
                <a16:creationId xmlns:a16="http://schemas.microsoft.com/office/drawing/2014/main" id="{1F386727-1B4A-1453-6C53-38EA11E7E1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792" y="4649468"/>
            <a:ext cx="2700130" cy="954359"/>
          </a:xfrm>
          <a:prstGeom prst="rect">
            <a:avLst/>
          </a:prstGeom>
        </p:spPr>
      </p:pic>
    </p:spTree>
    <p:extLst>
      <p:ext uri="{BB962C8B-B14F-4D97-AF65-F5344CB8AC3E}">
        <p14:creationId xmlns:p14="http://schemas.microsoft.com/office/powerpoint/2010/main" val="2253448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8488-48BE-874D-9476-0172B7506181}"/>
              </a:ext>
            </a:extLst>
          </p:cNvPr>
          <p:cNvSpPr>
            <a:spLocks noGrp="1"/>
          </p:cNvSpPr>
          <p:nvPr>
            <p:ph type="title"/>
          </p:nvPr>
        </p:nvSpPr>
        <p:spPr>
          <a:xfrm>
            <a:off x="719745" y="5109605"/>
            <a:ext cx="10515600" cy="1325563"/>
          </a:xfrm>
        </p:spPr>
        <p:txBody>
          <a:bodyPr/>
          <a:lstStyle/>
          <a:p>
            <a:r>
              <a:rPr lang="en-US" dirty="0"/>
              <a:t>Special thank you to our vendors that have contributed to the happy hour!</a:t>
            </a:r>
          </a:p>
        </p:txBody>
      </p:sp>
      <p:pic>
        <p:nvPicPr>
          <p:cNvPr id="4" name="Google Shape;56;p10">
            <a:extLst>
              <a:ext uri="{FF2B5EF4-FFF2-40B4-BE49-F238E27FC236}">
                <a16:creationId xmlns:a16="http://schemas.microsoft.com/office/drawing/2014/main" id="{F129E9FD-030C-184E-995A-6FF5E407F543}"/>
              </a:ext>
            </a:extLst>
          </p:cNvPr>
          <p:cNvPicPr preferRelativeResize="0">
            <a:picLocks noChangeAspect="1"/>
          </p:cNvPicPr>
          <p:nvPr/>
        </p:nvPicPr>
        <p:blipFill rotWithShape="1">
          <a:blip r:embed="rId2">
            <a:alphaModFix/>
          </a:blip>
          <a:srcRect t="17968" b="20242"/>
          <a:stretch/>
        </p:blipFill>
        <p:spPr>
          <a:xfrm>
            <a:off x="6328418" y="277650"/>
            <a:ext cx="4906927" cy="1542260"/>
          </a:xfrm>
          <a:prstGeom prst="rect">
            <a:avLst/>
          </a:prstGeom>
          <a:noFill/>
          <a:ln>
            <a:noFill/>
          </a:ln>
        </p:spPr>
      </p:pic>
      <p:pic>
        <p:nvPicPr>
          <p:cNvPr id="5" name="Google Shape;76;p10">
            <a:extLst>
              <a:ext uri="{FF2B5EF4-FFF2-40B4-BE49-F238E27FC236}">
                <a16:creationId xmlns:a16="http://schemas.microsoft.com/office/drawing/2014/main" id="{A9387635-58EA-5FFD-09A2-872250DF89ED}"/>
              </a:ext>
            </a:extLst>
          </p:cNvPr>
          <p:cNvPicPr preferRelativeResize="0">
            <a:picLocks noChangeAspect="1"/>
          </p:cNvPicPr>
          <p:nvPr/>
        </p:nvPicPr>
        <p:blipFill>
          <a:blip r:embed="rId3">
            <a:alphaModFix/>
          </a:blip>
          <a:stretch>
            <a:fillRect/>
          </a:stretch>
        </p:blipFill>
        <p:spPr>
          <a:xfrm>
            <a:off x="343228" y="3428999"/>
            <a:ext cx="5280850" cy="1048081"/>
          </a:xfrm>
          <a:prstGeom prst="rect">
            <a:avLst/>
          </a:prstGeom>
          <a:noFill/>
          <a:ln>
            <a:noFill/>
          </a:ln>
        </p:spPr>
      </p:pic>
      <p:pic>
        <p:nvPicPr>
          <p:cNvPr id="6" name="Google Shape;70;p10">
            <a:extLst>
              <a:ext uri="{FF2B5EF4-FFF2-40B4-BE49-F238E27FC236}">
                <a16:creationId xmlns:a16="http://schemas.microsoft.com/office/drawing/2014/main" id="{68D35CB5-EDFD-7CE4-CF1C-82563785612C}"/>
              </a:ext>
            </a:extLst>
          </p:cNvPr>
          <p:cNvPicPr preferRelativeResize="0">
            <a:picLocks noChangeAspect="1"/>
          </p:cNvPicPr>
          <p:nvPr/>
        </p:nvPicPr>
        <p:blipFill>
          <a:blip r:embed="rId4">
            <a:alphaModFix/>
          </a:blip>
          <a:stretch>
            <a:fillRect/>
          </a:stretch>
        </p:blipFill>
        <p:spPr>
          <a:xfrm>
            <a:off x="8122203" y="2822553"/>
            <a:ext cx="2969707" cy="1970789"/>
          </a:xfrm>
          <a:prstGeom prst="rect">
            <a:avLst/>
          </a:prstGeom>
          <a:noFill/>
          <a:ln>
            <a:noFill/>
          </a:ln>
        </p:spPr>
      </p:pic>
      <p:pic>
        <p:nvPicPr>
          <p:cNvPr id="7" name="Google Shape;58;p10">
            <a:extLst>
              <a:ext uri="{FF2B5EF4-FFF2-40B4-BE49-F238E27FC236}">
                <a16:creationId xmlns:a16="http://schemas.microsoft.com/office/drawing/2014/main" id="{49517D91-5D4F-2260-FA86-EB55C37FDACC}"/>
              </a:ext>
            </a:extLst>
          </p:cNvPr>
          <p:cNvPicPr preferRelativeResize="0">
            <a:picLocks noChangeAspect="1"/>
          </p:cNvPicPr>
          <p:nvPr/>
        </p:nvPicPr>
        <p:blipFill>
          <a:blip r:embed="rId5">
            <a:alphaModFix/>
          </a:blip>
          <a:stretch>
            <a:fillRect/>
          </a:stretch>
        </p:blipFill>
        <p:spPr>
          <a:xfrm>
            <a:off x="3641577" y="2001884"/>
            <a:ext cx="3957926" cy="1048082"/>
          </a:xfrm>
          <a:prstGeom prst="rect">
            <a:avLst/>
          </a:prstGeom>
          <a:noFill/>
          <a:ln>
            <a:noFill/>
          </a:ln>
        </p:spPr>
      </p:pic>
      <p:pic>
        <p:nvPicPr>
          <p:cNvPr id="8" name="Google Shape;61;p10">
            <a:extLst>
              <a:ext uri="{FF2B5EF4-FFF2-40B4-BE49-F238E27FC236}">
                <a16:creationId xmlns:a16="http://schemas.microsoft.com/office/drawing/2014/main" id="{8526E90C-507F-3173-33F0-A9CD485744A3}"/>
              </a:ext>
            </a:extLst>
          </p:cNvPr>
          <p:cNvPicPr preferRelativeResize="0">
            <a:picLocks noChangeAspect="1"/>
          </p:cNvPicPr>
          <p:nvPr/>
        </p:nvPicPr>
        <p:blipFill>
          <a:blip r:embed="rId6">
            <a:alphaModFix/>
          </a:blip>
          <a:stretch>
            <a:fillRect/>
          </a:stretch>
        </p:blipFill>
        <p:spPr>
          <a:xfrm>
            <a:off x="0" y="396466"/>
            <a:ext cx="5186143" cy="1590014"/>
          </a:xfrm>
          <a:prstGeom prst="rect">
            <a:avLst/>
          </a:prstGeom>
          <a:noFill/>
          <a:ln>
            <a:noFill/>
          </a:ln>
        </p:spPr>
      </p:pic>
    </p:spTree>
    <p:extLst>
      <p:ext uri="{BB962C8B-B14F-4D97-AF65-F5344CB8AC3E}">
        <p14:creationId xmlns:p14="http://schemas.microsoft.com/office/powerpoint/2010/main" val="2516926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92206CA-DFF3-48DF-D01D-82A1713BF88C}"/>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073239" y="12059"/>
            <a:ext cx="6045522" cy="1176278"/>
          </a:xfrm>
        </p:spPr>
      </p:pic>
      <p:pic>
        <p:nvPicPr>
          <p:cNvPr id="3" name="flowomen23">
            <a:hlinkClick r:id="" action="ppaction://media"/>
            <a:extLst>
              <a:ext uri="{FF2B5EF4-FFF2-40B4-BE49-F238E27FC236}">
                <a16:creationId xmlns:a16="http://schemas.microsoft.com/office/drawing/2014/main" id="{239D7FA4-52BF-8451-945D-8A7FB04BA46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86491" y="1395868"/>
            <a:ext cx="9073367" cy="5103769"/>
          </a:xfrm>
          <a:prstGeom prst="rect">
            <a:avLst/>
          </a:prstGeom>
        </p:spPr>
      </p:pic>
    </p:spTree>
    <p:extLst>
      <p:ext uri="{BB962C8B-B14F-4D97-AF65-F5344CB8AC3E}">
        <p14:creationId xmlns:p14="http://schemas.microsoft.com/office/powerpoint/2010/main" val="66971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1558</TotalTime>
  <Words>839</Words>
  <Application>Microsoft Office PowerPoint</Application>
  <PresentationFormat>Widescreen</PresentationFormat>
  <Paragraphs>86</Paragraphs>
  <Slides>12</Slides>
  <Notes>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Annual Fall User Group Meeting</vt:lpstr>
      <vt:lpstr>Organizing Committee</vt:lpstr>
      <vt:lpstr>PowerPoint Presentation</vt:lpstr>
      <vt:lpstr>NECyto USER GROUP: Community</vt:lpstr>
      <vt:lpstr>CYTO 2023</vt:lpstr>
      <vt:lpstr>Community: BBG Mondays!</vt:lpstr>
      <vt:lpstr>7th (and last?) meeting at 400 Tech Square</vt:lpstr>
      <vt:lpstr>Ragon videos in the Atrium</vt:lpstr>
      <vt:lpstr>Agenda</vt:lpstr>
      <vt:lpstr>Impromptu BBG at MEX</vt:lpstr>
      <vt:lpstr>Special thank you to our vendors that have contributed to the happy hour!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England Cytometry User Group Meeting</dc:title>
  <dc:creator>Waring, Michael</dc:creator>
  <cp:lastModifiedBy>Waring, Michael</cp:lastModifiedBy>
  <cp:revision>24</cp:revision>
  <dcterms:created xsi:type="dcterms:W3CDTF">2019-10-11T14:17:48Z</dcterms:created>
  <dcterms:modified xsi:type="dcterms:W3CDTF">2023-10-12T03:35:42Z</dcterms:modified>
</cp:coreProperties>
</file>