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416" r:id="rId3"/>
    <p:sldId id="330" r:id="rId4"/>
    <p:sldId id="409" r:id="rId5"/>
    <p:sldId id="270" r:id="rId6"/>
    <p:sldId id="260" r:id="rId7"/>
    <p:sldId id="400" r:id="rId8"/>
    <p:sldId id="263" r:id="rId9"/>
    <p:sldId id="408" r:id="rId10"/>
    <p:sldId id="269" r:id="rId11"/>
    <p:sldId id="398" r:id="rId12"/>
    <p:sldId id="397" r:id="rId13"/>
    <p:sldId id="273" r:id="rId14"/>
    <p:sldId id="426" r:id="rId15"/>
    <p:sldId id="418" r:id="rId16"/>
    <p:sldId id="266" r:id="rId17"/>
    <p:sldId id="419" r:id="rId18"/>
    <p:sldId id="401" r:id="rId19"/>
    <p:sldId id="331" r:id="rId20"/>
    <p:sldId id="402" r:id="rId21"/>
    <p:sldId id="399" r:id="rId22"/>
    <p:sldId id="329" r:id="rId23"/>
    <p:sldId id="420" r:id="rId24"/>
    <p:sldId id="440" r:id="rId25"/>
    <p:sldId id="441" r:id="rId26"/>
    <p:sldId id="461" r:id="rId27"/>
    <p:sldId id="431" r:id="rId28"/>
    <p:sldId id="433" r:id="rId29"/>
    <p:sldId id="464" r:id="rId30"/>
    <p:sldId id="366" r:id="rId31"/>
    <p:sldId id="465" r:id="rId32"/>
    <p:sldId id="435" r:id="rId33"/>
    <p:sldId id="262" r:id="rId34"/>
    <p:sldId id="451" r:id="rId35"/>
    <p:sldId id="467" r:id="rId36"/>
    <p:sldId id="468" r:id="rId37"/>
    <p:sldId id="469" r:id="rId38"/>
    <p:sldId id="449" r:id="rId39"/>
    <p:sldId id="438" r:id="rId40"/>
    <p:sldId id="32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008F00"/>
    <a:srgbClr val="0432FF"/>
    <a:srgbClr val="0090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15"/>
    <p:restoredTop sz="94870"/>
  </p:normalViewPr>
  <p:slideViewPr>
    <p:cSldViewPr snapToGrid="0" snapToObjects="1">
      <p:cViewPr>
        <p:scale>
          <a:sx n="67" d="100"/>
          <a:sy n="67" d="100"/>
        </p:scale>
        <p:origin x="1152" y="1032"/>
      </p:cViewPr>
      <p:guideLst/>
    </p:cSldViewPr>
  </p:slideViewPr>
  <p:notesTextViewPr>
    <p:cViewPr>
      <p:scale>
        <a:sx n="85" d="100"/>
        <a:sy n="8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8F977-CA18-CF49-861A-62046BD1DFBF}" type="datetimeFigureOut">
              <a:rPr lang="en-US" smtClean="0"/>
              <a:t>10/25/22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E3A104-683C-C741-8314-AFD726D9AE27}" type="slidenum">
              <a:rPr lang="en-US" smtClean="0"/>
              <a:t>‹#›</a:t>
            </a:fld>
            <a:endParaRPr lang="en-US"/>
          </a:p>
        </p:txBody>
      </p:sp>
    </p:spTree>
    <p:extLst>
      <p:ext uri="{BB962C8B-B14F-4D97-AF65-F5344CB8AC3E}">
        <p14:creationId xmlns:p14="http://schemas.microsoft.com/office/powerpoint/2010/main" val="2989761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ncbi.nlm.nih.gov/pmc/articles/PMC4427092/#B28"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ncbi.nlm.nih.gov/pmc/articles/PMC4427092/#B30" TargetMode="External"/><Relationship Id="rId5" Type="http://schemas.openxmlformats.org/officeDocument/2006/relationships/hyperlink" Target="https://www.ncbi.nlm.nih.gov/pmc/articles/PMC4427092/#B16" TargetMode="External"/><Relationship Id="rId4" Type="http://schemas.openxmlformats.org/officeDocument/2006/relationships/hyperlink" Target="https://www.ncbi.nlm.nih.gov/pmc/articles/PMC4427092/#B29"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t>
            </a:r>
            <a:r>
              <a:rPr lang="en-US" dirty="0"/>
              <a:t> going to be describing my work today related to understanding….</a:t>
            </a:r>
          </a:p>
        </p:txBody>
      </p:sp>
      <p:sp>
        <p:nvSpPr>
          <p:cNvPr id="4" name="Slide Number Placeholder 3"/>
          <p:cNvSpPr>
            <a:spLocks noGrp="1"/>
          </p:cNvSpPr>
          <p:nvPr>
            <p:ph type="sldNum" sz="quarter" idx="5"/>
          </p:nvPr>
        </p:nvSpPr>
        <p:spPr/>
        <p:txBody>
          <a:bodyPr/>
          <a:lstStyle/>
          <a:p>
            <a:fld id="{CCE3A104-683C-C741-8314-AFD726D9AE27}" type="slidenum">
              <a:rPr lang="en-US" smtClean="0"/>
              <a:t>1</a:t>
            </a:fld>
            <a:endParaRPr lang="en-US"/>
          </a:p>
        </p:txBody>
      </p:sp>
    </p:spTree>
    <p:extLst>
      <p:ext uri="{BB962C8B-B14F-4D97-AF65-F5344CB8AC3E}">
        <p14:creationId xmlns:p14="http://schemas.microsoft.com/office/powerpoint/2010/main" val="181711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Clonal expansion of mutant HSC is an emergent feature associated with  on chronic inflammation/ immune dysregulation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Evaluating the relationship between different CHIP-associated mutations, immune dysregulation and how this alters fitness dynamics ( of cells carrying somatic mutations) and clonal selection.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 How does leukemic remodeling affect different components of the immune system?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Restoring immune function  reverse or limit clonal hematopoiesis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 there is no clear understanding of which changes are primary, arising as a consequence of aging, and which might be secondary, adaptive or compensatory to the primary changes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Gaining knowledge of these mechanisms is critical for delaying immune dysfunction /preventing its consequences.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7A9212-92C9-874F-A943-836E4AD56B28}" type="slidenum">
              <a:rPr lang="en-US" smtClean="0"/>
              <a:t>2</a:t>
            </a:fld>
            <a:endParaRPr lang="en-US"/>
          </a:p>
        </p:txBody>
      </p:sp>
    </p:spTree>
    <p:extLst>
      <p:ext uri="{BB962C8B-B14F-4D97-AF65-F5344CB8AC3E}">
        <p14:creationId xmlns:p14="http://schemas.microsoft.com/office/powerpoint/2010/main" val="4281054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(Treg) are a specialized lineage of suppressive CD4 T cells that act as critical negative regulators of immune in various biological contexts.</a:t>
            </a:r>
          </a:p>
          <a:p>
            <a:endParaRPr lang="en-US" dirty="0"/>
          </a:p>
          <a:p>
            <a:r>
              <a:rPr lang="en-US" sz="1200" kern="1200" dirty="0">
                <a:solidFill>
                  <a:schemeClr val="tx1"/>
                </a:solidFill>
                <a:effectLst/>
                <a:latin typeface="+mn-lt"/>
                <a:ea typeface="+mn-ea"/>
                <a:cs typeface="+mn-cs"/>
              </a:rPr>
              <a:t>Recent work has shown that Tregs also reside within specific tissues and contribute to non-immune regulation of their local microenvironments </a:t>
            </a:r>
          </a:p>
          <a:p>
            <a:r>
              <a:rPr lang="en-US" sz="1200" kern="1200" dirty="0">
                <a:solidFill>
                  <a:schemeClr val="tx1"/>
                </a:solidFill>
                <a:effectLst/>
                <a:latin typeface="+mn-lt"/>
                <a:ea typeface="+mn-ea"/>
                <a:cs typeface="+mn-cs"/>
              </a:rPr>
              <a:t>- tissue regeneration</a:t>
            </a:r>
          </a:p>
          <a:p>
            <a:r>
              <a:rPr lang="en-US" sz="1200" kern="1200" dirty="0">
                <a:solidFill>
                  <a:schemeClr val="tx1"/>
                </a:solidFill>
                <a:effectLst/>
                <a:latin typeface="+mn-lt"/>
                <a:ea typeface="+mn-ea"/>
                <a:cs typeface="+mn-cs"/>
              </a:rPr>
              <a:t>-metabolic processes </a:t>
            </a:r>
          </a:p>
          <a:p>
            <a:r>
              <a:rPr lang="en-US" sz="1200" kern="1200" dirty="0">
                <a:solidFill>
                  <a:schemeClr val="tx1"/>
                </a:solidFill>
                <a:effectLst/>
                <a:latin typeface="+mn-lt"/>
                <a:ea typeface="+mn-ea"/>
                <a:cs typeface="+mn-cs"/>
              </a:rPr>
              <a:t>- regeneration</a:t>
            </a:r>
            <a:endParaRPr lang="en-US" dirty="0"/>
          </a:p>
          <a:p>
            <a:endParaRPr lang="en-US" dirty="0"/>
          </a:p>
          <a:p>
            <a:r>
              <a:rPr lang="en-US" sz="1200" kern="1200" dirty="0">
                <a:solidFill>
                  <a:schemeClr val="tx1"/>
                </a:solidFill>
                <a:effectLst/>
                <a:latin typeface="+mn-lt"/>
                <a:ea typeface="+mn-ea"/>
                <a:cs typeface="+mn-cs"/>
              </a:rPr>
              <a:t>In this talk, we will go over characterization of marrow Tregs, focus on their key features and tissue specific functions.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44077D6-E0DD-734B-8E97-B1793D73EF7E}" type="slidenum">
              <a:rPr lang="en-US" smtClean="0"/>
              <a:t>3</a:t>
            </a:fld>
            <a:endParaRPr lang="en-US"/>
          </a:p>
        </p:txBody>
      </p:sp>
    </p:spTree>
    <p:extLst>
      <p:ext uri="{BB962C8B-B14F-4D97-AF65-F5344CB8AC3E}">
        <p14:creationId xmlns:p14="http://schemas.microsoft.com/office/powerpoint/2010/main" val="1419806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First let me give some background on some of the the initial observations that motivated this work</a:t>
            </a:r>
          </a:p>
          <a:p>
            <a:pPr lvl="1"/>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In vivo</a:t>
            </a:r>
            <a:r>
              <a:rPr lang="en-US" sz="1200" kern="1200" dirty="0">
                <a:solidFill>
                  <a:schemeClr val="tx1"/>
                </a:solidFill>
                <a:effectLst/>
                <a:latin typeface="+mn-lt"/>
                <a:ea typeface="+mn-ea"/>
                <a:cs typeface="+mn-cs"/>
              </a:rPr>
              <a:t> imaging of bone marrow has demonstrated that Tregs cluster proximal to hematopoietic stem cells (HSCs) and that adenosine generated by Tregs maintains HSC quiescence and can promote </a:t>
            </a:r>
            <a:r>
              <a:rPr lang="en-US" sz="1200" kern="1200" dirty="0" err="1">
                <a:solidFill>
                  <a:schemeClr val="tx1"/>
                </a:solidFill>
                <a:effectLst/>
                <a:latin typeface="+mn-lt"/>
                <a:ea typeface="+mn-ea"/>
                <a:cs typeface="+mn-cs"/>
              </a:rPr>
              <a:t>allo</a:t>
            </a:r>
            <a:r>
              <a:rPr lang="en-US" sz="1200" kern="1200" dirty="0">
                <a:solidFill>
                  <a:schemeClr val="tx1"/>
                </a:solidFill>
                <a:effectLst/>
                <a:latin typeface="+mn-lt"/>
                <a:ea typeface="+mn-ea"/>
                <a:cs typeface="+mn-cs"/>
              </a:rPr>
              <a:t>-HSC engraftment </a:t>
            </a:r>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4</a:t>
            </a:fld>
            <a:endParaRPr lang="en-US"/>
          </a:p>
        </p:txBody>
      </p:sp>
    </p:spTree>
    <p:extLst>
      <p:ext uri="{BB962C8B-B14F-4D97-AF65-F5344CB8AC3E}">
        <p14:creationId xmlns:p14="http://schemas.microsoft.com/office/powerpoint/2010/main" val="2866367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Consistent with the published literature, we found that the marrow was enriched in Foxp3</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cells. Notably, the frequency of Tregs is approximately three times greater in the marrow than other lymphoid organs</a:t>
            </a:r>
            <a:r>
              <a:rPr lang="en-US" dirty="0">
                <a:effectLst/>
              </a:rPr>
              <a:t> </a:t>
            </a:r>
          </a:p>
          <a:p>
            <a:endParaRPr lang="en-US" dirty="0">
              <a:effectLst/>
            </a:endParaRPr>
          </a:p>
          <a:p>
            <a:r>
              <a:rPr lang="en-US" dirty="0">
                <a:effectLst/>
              </a:rPr>
              <a:t>- Foxp3-GFP reporter</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4077D6-E0DD-734B-8E97-B1793D73EF7E}" type="slidenum">
              <a:rPr lang="en-US" smtClean="0"/>
              <a:t>5</a:t>
            </a:fld>
            <a:endParaRPr lang="en-US"/>
          </a:p>
        </p:txBody>
      </p:sp>
    </p:spTree>
    <p:extLst>
      <p:ext uri="{BB962C8B-B14F-4D97-AF65-F5344CB8AC3E}">
        <p14:creationId xmlns:p14="http://schemas.microsoft.com/office/powerpoint/2010/main" val="2548566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To characterize Tregs -&gt; Performed RNA seq to assess their transcriptional signature: 1st compared them to conventional Tregs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observed a number of differentially expressed targets --&gt; indicating unique BM signature --&gt;enriched for genes associated with chemotaxis, effector function, cytokine secretion</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To compare marrow Tregs to other specialized tissue Tregs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overlaid our transcriptomic data with recently published single-cell RNA-seq datasets </a:t>
            </a:r>
          </a:p>
          <a:p>
            <a:r>
              <a:rPr lang="en-US" sz="1200" kern="1200" dirty="0">
                <a:solidFill>
                  <a:schemeClr val="tx1"/>
                </a:solidFill>
                <a:effectLst/>
                <a:latin typeface="+mn-lt"/>
                <a:ea typeface="+mn-ea"/>
                <a:cs typeface="+mn-cs"/>
              </a:rPr>
              <a:t>	unsupervised transcript clustering and t-SNE visualization revealed marrow Tregs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DEG signatures neatly distinguished marrow Tregs from other subsets according to their tissue-specific gene expression</a:t>
            </a:r>
          </a:p>
          <a:p>
            <a:endParaRPr lang="en-US" dirty="0"/>
          </a:p>
        </p:txBody>
      </p:sp>
      <p:sp>
        <p:nvSpPr>
          <p:cNvPr id="4" name="Slide Number Placeholder 3"/>
          <p:cNvSpPr>
            <a:spLocks noGrp="1"/>
          </p:cNvSpPr>
          <p:nvPr>
            <p:ph type="sldNum" sz="quarter" idx="10"/>
          </p:nvPr>
        </p:nvSpPr>
        <p:spPr/>
        <p:txBody>
          <a:bodyPr/>
          <a:lstStyle/>
          <a:p>
            <a:fld id="{644077D6-E0DD-734B-8E97-B1793D73EF7E}" type="slidenum">
              <a:rPr lang="en-US" smtClean="0"/>
              <a:t>6</a:t>
            </a:fld>
            <a:endParaRPr lang="en-US"/>
          </a:p>
        </p:txBody>
      </p:sp>
    </p:spTree>
    <p:extLst>
      <p:ext uri="{BB962C8B-B14F-4D97-AF65-F5344CB8AC3E}">
        <p14:creationId xmlns:p14="http://schemas.microsoft.com/office/powerpoint/2010/main" val="3343498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a:t>
            </a:r>
            <a:r>
              <a:rPr lang="en-US" sz="1200" kern="1200" dirty="0" err="1">
                <a:solidFill>
                  <a:schemeClr val="tx1"/>
                </a:solidFill>
                <a:effectLst/>
                <a:latin typeface="+mn-lt"/>
                <a:ea typeface="+mn-ea"/>
                <a:cs typeface="+mn-cs"/>
              </a:rPr>
              <a:t>sc</a:t>
            </a:r>
            <a:r>
              <a:rPr lang="en-US" sz="1200" kern="1200" dirty="0">
                <a:solidFill>
                  <a:schemeClr val="tx1"/>
                </a:solidFill>
                <a:effectLst/>
                <a:latin typeface="+mn-lt"/>
                <a:ea typeface="+mn-ea"/>
                <a:cs typeface="+mn-cs"/>
              </a:rPr>
              <a:t> and RNA seq data sets we saw that marrow Tregs possessed a distinct transcriptional profile</a:t>
            </a:r>
            <a:r>
              <a:rPr lang="en-US" dirty="0">
                <a:effectLst/>
              </a:rPr>
              <a:t> --&gt;</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upper majority of DEG were those encoding chemokine and cytokine receptors</a:t>
            </a:r>
          </a:p>
          <a:p>
            <a:pPr lvl="1"/>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Pathway analysis of marrow Tregs --&gt; all which pointed to enhanced  tissue migration and homing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Across multiple tissues, the division of labor among Treg populations is maintained through synchronized homing patterns which position Tregs at sites where they are is required</a:t>
            </a:r>
          </a:p>
          <a:p>
            <a:r>
              <a:rPr lang="en-US" sz="1200" kern="1200" dirty="0">
                <a:solidFill>
                  <a:schemeClr val="tx1"/>
                </a:solidFill>
                <a:effectLst/>
                <a:latin typeface="+mn-lt"/>
                <a:ea typeface="+mn-ea"/>
                <a:cs typeface="+mn-cs"/>
              </a:rPr>
              <a:t> </a:t>
            </a:r>
          </a:p>
          <a:p>
            <a:pPr marL="171450" indent="-171450">
              <a:buFontTx/>
              <a:buChar char="-"/>
            </a:pPr>
            <a:r>
              <a:rPr lang="en-US" sz="1200" kern="1200" dirty="0">
                <a:solidFill>
                  <a:schemeClr val="tx1"/>
                </a:solidFill>
                <a:effectLst/>
                <a:latin typeface="+mn-lt"/>
                <a:ea typeface="+mn-ea"/>
                <a:cs typeface="+mn-cs"/>
              </a:rPr>
              <a:t>tested if there was selective homing or recruitment of Tregs to the bone marrow ‘</a:t>
            </a:r>
          </a:p>
          <a:p>
            <a:pPr marL="171450" indent="-171450">
              <a:buFontTx/>
              <a:buChar char="-"/>
            </a:pPr>
            <a:r>
              <a:rPr lang="en-US" sz="1200" kern="1200" dirty="0">
                <a:solidFill>
                  <a:schemeClr val="tx1"/>
                </a:solidFill>
                <a:effectLst/>
                <a:latin typeface="+mn-lt"/>
                <a:ea typeface="+mn-ea"/>
                <a:cs typeface="+mn-cs"/>
              </a:rPr>
              <a:t>Using Tregs from different sources, we compared Treg migration to different tissues </a:t>
            </a:r>
          </a:p>
          <a:p>
            <a:pPr marL="171450" indent="-171450">
              <a:buFontTx/>
              <a:buChar char="-"/>
            </a:pPr>
            <a:r>
              <a:rPr lang="en-US" sz="1200" kern="1200" dirty="0">
                <a:solidFill>
                  <a:schemeClr val="tx1"/>
                </a:solidFill>
                <a:effectLst/>
                <a:latin typeface="+mn-lt"/>
                <a:ea typeface="+mn-ea"/>
                <a:cs typeface="+mn-cs"/>
              </a:rPr>
              <a:t>Foxp3</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GFP cells were injected into congenic non-irradiated mice and homing was assessed 24 hours post-transplant</a:t>
            </a:r>
            <a:r>
              <a:rPr lang="en-US" dirty="0">
                <a:effectLst/>
              </a:rPr>
              <a:t> </a:t>
            </a: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Remarkably, marrow Tregs had an enhanced ability to return to the bone marrow, a characteristic resonant with stem cell function. </a:t>
            </a:r>
          </a:p>
          <a:p>
            <a:pPr lvl="1"/>
            <a:r>
              <a:rPr lang="en-US" sz="1200" kern="1200" dirty="0">
                <a:solidFill>
                  <a:schemeClr val="tx1"/>
                </a:solidFill>
                <a:effectLst/>
                <a:latin typeface="+mn-lt"/>
                <a:ea typeface="+mn-ea"/>
                <a:cs typeface="+mn-cs"/>
              </a:rPr>
              <a:t>We also assessed homing at extended timepoints and found that Tregs persisted in the marrow 8 weeks after transplant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4077D6-E0DD-734B-8E97-B1793D73EF7E}" type="slidenum">
              <a:rPr lang="en-US" smtClean="0"/>
              <a:t>7</a:t>
            </a:fld>
            <a:endParaRPr lang="en-US"/>
          </a:p>
        </p:txBody>
      </p:sp>
    </p:spTree>
    <p:extLst>
      <p:ext uri="{BB962C8B-B14F-4D97-AF65-F5344CB8AC3E}">
        <p14:creationId xmlns:p14="http://schemas.microsoft.com/office/powerpoint/2010/main" val="315022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To test the migratory capacity of BM-Tregs, we generated pairs of parabiotic mice in which one partner expressed Foxp3-GFP  and congenic markers were used to differentiate cells.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Parabiosis generates animals that share a common blood circulation, good model for testing physiological levels of circulating cells or factors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Circulation and T cell exchange in the BM is lower than the spleen or lymph node, BM had the highest level of Treg chimerism across the examined tissues and peripheral blood. </a:t>
            </a:r>
          </a:p>
          <a:p>
            <a:endParaRPr lang="en-US" dirty="0"/>
          </a:p>
          <a:p>
            <a:r>
              <a:rPr lang="en-US" sz="900" kern="1200" dirty="0">
                <a:solidFill>
                  <a:schemeClr val="tx1"/>
                </a:solidFill>
                <a:effectLst/>
                <a:latin typeface="+mn-lt"/>
                <a:ea typeface="+mn-ea"/>
                <a:cs typeface="+mn-cs"/>
              </a:rPr>
              <a:t>This profile suggests that these cells are a migratory population equipped for circulation and immuno-surveillance</a:t>
            </a:r>
            <a:r>
              <a:rPr lang="en-US" dirty="0">
                <a:effectLst/>
              </a:rPr>
              <a:t> </a:t>
            </a:r>
            <a:endParaRPr lang="en-US" dirty="0"/>
          </a:p>
        </p:txBody>
      </p:sp>
      <p:sp>
        <p:nvSpPr>
          <p:cNvPr id="4" name="Slide Number Placeholder 3"/>
          <p:cNvSpPr>
            <a:spLocks noGrp="1"/>
          </p:cNvSpPr>
          <p:nvPr>
            <p:ph type="sldNum" sz="quarter" idx="5"/>
          </p:nvPr>
        </p:nvSpPr>
        <p:spPr/>
        <p:txBody>
          <a:bodyPr/>
          <a:lstStyle/>
          <a:p>
            <a:fld id="{644077D6-E0DD-734B-8E97-B1793D73EF7E}" type="slidenum">
              <a:rPr lang="en-US" smtClean="0"/>
              <a:t>8</a:t>
            </a:fld>
            <a:endParaRPr lang="en-US"/>
          </a:p>
        </p:txBody>
      </p:sp>
    </p:spTree>
    <p:extLst>
      <p:ext uri="{BB962C8B-B14F-4D97-AF65-F5344CB8AC3E}">
        <p14:creationId xmlns:p14="http://schemas.microsoft.com/office/powerpoint/2010/main" val="1742148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observations are in line with studies showing co-localization of bone marrow memory CD8 cells T cells in the proximity of IL-7 producing stromal cells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explored whether marrow Tregs were influenced by microbiota-dependent interactions and found that foreign antigens are not necessary to drive marrow Treg production. Instead, Treg numbers were increased in germ-free mice </a:t>
            </a:r>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9</a:t>
            </a:fld>
            <a:endParaRPr lang="en-US"/>
          </a:p>
        </p:txBody>
      </p:sp>
    </p:spTree>
    <p:extLst>
      <p:ext uri="{BB962C8B-B14F-4D97-AF65-F5344CB8AC3E}">
        <p14:creationId xmlns:p14="http://schemas.microsoft.com/office/powerpoint/2010/main" val="4272709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n-lt"/>
                <a:ea typeface="+mn-ea"/>
                <a:cs typeface="+mn-cs"/>
              </a:rPr>
              <a:t>CD25 as a useful marker to distinguishing endogenous Tregs from other T cells in normal homeostatic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n-lt"/>
                <a:ea typeface="+mn-ea"/>
                <a:cs typeface="+mn-cs"/>
              </a:rPr>
              <a:t> CD25 not a mere marker for natural T</a:t>
            </a:r>
            <a:r>
              <a:rPr lang="en-US" sz="900" b="0" i="0" kern="1200" baseline="-25000" dirty="0">
                <a:solidFill>
                  <a:schemeClr val="tx1"/>
                </a:solidFill>
                <a:effectLst/>
                <a:latin typeface="+mn-lt"/>
                <a:ea typeface="+mn-ea"/>
                <a:cs typeface="+mn-cs"/>
              </a:rPr>
              <a:t>R</a:t>
            </a:r>
            <a:r>
              <a:rPr lang="en-US" sz="900" b="0" i="0" kern="1200" dirty="0">
                <a:solidFill>
                  <a:schemeClr val="tx1"/>
                </a:solidFill>
                <a:effectLst/>
                <a:latin typeface="+mn-lt"/>
                <a:ea typeface="+mn-ea"/>
                <a:cs typeface="+mn-cs"/>
              </a:rPr>
              <a:t> cells but essential for their function</a:t>
            </a:r>
            <a:endParaRPr lang="en-US" sz="9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lvl="1"/>
            <a:r>
              <a:rPr lang="en-US" sz="1200" b="0" i="0" u="none" strike="noStrike" kern="1200" dirty="0">
                <a:solidFill>
                  <a:schemeClr val="tx1"/>
                </a:solidFill>
                <a:effectLst/>
                <a:latin typeface="+mn-lt"/>
                <a:ea typeface="+mn-ea"/>
                <a:cs typeface="+mn-cs"/>
              </a:rPr>
              <a:t>CD25= alpha chain of IL-2 receptor. </a:t>
            </a:r>
          </a:p>
          <a:p>
            <a:pPr lvl="1"/>
            <a:endParaRPr lang="en-US" sz="1200" b="0" i="0" u="none" strike="noStrike" kern="1200" dirty="0">
              <a:solidFill>
                <a:schemeClr val="tx1"/>
              </a:solidFill>
              <a:effectLst/>
              <a:latin typeface="+mn-lt"/>
              <a:ea typeface="+mn-ea"/>
              <a:cs typeface="+mn-cs"/>
            </a:endParaRPr>
          </a:p>
          <a:p>
            <a:pPr lvl="1"/>
            <a:r>
              <a:rPr lang="en-US" sz="1200" b="0" i="0" u="none" strike="noStrike" kern="1200" dirty="0">
                <a:solidFill>
                  <a:schemeClr val="tx1"/>
                </a:solidFill>
                <a:effectLst/>
                <a:latin typeface="+mn-lt"/>
                <a:ea typeface="+mn-ea"/>
                <a:cs typeface="+mn-cs"/>
              </a:rPr>
              <a:t>In Tregs it dimerizes to form high affinity receptor and it allows them to scavenge for IL-2 which is necessary for their survival </a:t>
            </a:r>
          </a:p>
          <a:p>
            <a:endParaRPr lang="en-US" sz="1200" b="0" i="0" u="none" strike="noStrike"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CD25 expression plays many roles in Treg identity and function (but the reason it worked so well as marker is that is is constitutively expressed)</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Foxp3‐expressing Treg cells make up roughly 80% of CD25</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lymphocytes</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A406B9-9B34-DF40-A8A2-EADFE15F5C69}" type="slidenum">
              <a:rPr lang="en-US" smtClean="0"/>
              <a:t>10</a:t>
            </a:fld>
            <a:endParaRPr lang="en-US"/>
          </a:p>
        </p:txBody>
      </p:sp>
    </p:spTree>
    <p:extLst>
      <p:ext uri="{BB962C8B-B14F-4D97-AF65-F5344CB8AC3E}">
        <p14:creationId xmlns:p14="http://schemas.microsoft.com/office/powerpoint/2010/main" val="394320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necessary to utilize model of Treg manipulation that circumvented the confounds of aggressive autoimmunity and inflammation.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n-lt"/>
                <a:ea typeface="+mn-ea"/>
                <a:cs typeface="+mn-cs"/>
              </a:rPr>
              <a:t>Anti‐mCD25 clone PC61 blocks IL‐2 binding to CD25 and inhibits high affinity IL‐2R signaling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aCD25 reduces Treg numbers without an overt autoimmune phenotype.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Another significant advantage of this depletion model is that, the humanized anti‐hCD25 antibody (daclizumab) has been clinically validated and has demonstrated efficacy and therapeutic benefits.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(0.5mg/ mouse) </a:t>
            </a: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A406B9-9B34-DF40-A8A2-EADFE15F5C69}" type="slidenum">
              <a:rPr lang="en-US" smtClean="0"/>
              <a:t>11</a:t>
            </a:fld>
            <a:endParaRPr lang="en-US"/>
          </a:p>
        </p:txBody>
      </p:sp>
    </p:spTree>
    <p:extLst>
      <p:ext uri="{BB962C8B-B14F-4D97-AF65-F5344CB8AC3E}">
        <p14:creationId xmlns:p14="http://schemas.microsoft.com/office/powerpoint/2010/main" val="1663434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 significant expansion or increased proliferation of Foxp3</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CD4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CD8</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or NK cells in the marrow demonstrating that the primary function of marrow Tregs is not immune-suppression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Altogether, this suggests that inhibiting T cell activation is not the principal function of Tregs in the bone marrow</a:t>
            </a:r>
            <a:r>
              <a:rPr lang="en-US" sz="900" dirty="0">
                <a:effectLst/>
              </a:rPr>
              <a:t> </a:t>
            </a:r>
            <a:endParaRPr lang="en-US" sz="90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100ng/kg</a:t>
            </a:r>
          </a:p>
        </p:txBody>
      </p:sp>
      <p:sp>
        <p:nvSpPr>
          <p:cNvPr id="4" name="Slide Number Placeholder 3"/>
          <p:cNvSpPr>
            <a:spLocks noGrp="1"/>
          </p:cNvSpPr>
          <p:nvPr>
            <p:ph type="sldNum" sz="quarter" idx="10"/>
          </p:nvPr>
        </p:nvSpPr>
        <p:spPr/>
        <p:txBody>
          <a:bodyPr/>
          <a:lstStyle/>
          <a:p>
            <a:fld id="{48A406B9-9B34-DF40-A8A2-EADFE15F5C69}" type="slidenum">
              <a:rPr lang="en-US" smtClean="0"/>
              <a:t>12</a:t>
            </a:fld>
            <a:endParaRPr lang="en-US"/>
          </a:p>
        </p:txBody>
      </p:sp>
    </p:spTree>
    <p:extLst>
      <p:ext uri="{BB962C8B-B14F-4D97-AF65-F5344CB8AC3E}">
        <p14:creationId xmlns:p14="http://schemas.microsoft.com/office/powerpoint/2010/main" val="745230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b="0" i="0" kern="1200" dirty="0">
                <a:solidFill>
                  <a:schemeClr val="tx1"/>
                </a:solidFill>
                <a:effectLst/>
                <a:latin typeface="+mn-lt"/>
                <a:ea typeface="+mn-ea"/>
                <a:cs typeface="+mn-cs"/>
              </a:rPr>
              <a:t>Within this system …(HSCs) sit at the top of the hierarchy. In the adult they are primarily found in the BM… characterized by their ability to </a:t>
            </a:r>
          </a:p>
          <a:p>
            <a:pPr marL="628650" lvl="1" indent="-171450">
              <a:buFontTx/>
              <a:buChar char="-"/>
            </a:pPr>
            <a:r>
              <a:rPr lang="en-US" sz="1200" b="0" i="0" kern="1200" dirty="0">
                <a:solidFill>
                  <a:schemeClr val="tx1"/>
                </a:solidFill>
                <a:effectLst/>
                <a:latin typeface="+mn-lt"/>
                <a:ea typeface="+mn-ea"/>
                <a:cs typeface="+mn-cs"/>
              </a:rPr>
              <a:t>Self renew</a:t>
            </a:r>
          </a:p>
          <a:p>
            <a:pPr marL="628650" lvl="1" indent="-171450">
              <a:buFontTx/>
              <a:buChar char="-"/>
            </a:pPr>
            <a:r>
              <a:rPr lang="en-US" sz="1200" b="0" i="0" kern="1200" dirty="0">
                <a:solidFill>
                  <a:schemeClr val="tx1"/>
                </a:solidFill>
                <a:effectLst/>
                <a:latin typeface="+mn-lt"/>
                <a:ea typeface="+mn-ea"/>
                <a:cs typeface="+mn-cs"/>
              </a:rPr>
              <a:t>Produce progenitors which differentiate into mature blood cells </a:t>
            </a:r>
          </a:p>
          <a:p>
            <a:pPr lvl="1"/>
            <a:endParaRPr lang="en-US"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 At steady state, most HSCs are quiescent, which protects them from genotoxic insults... the bulk of hematopoiesis is ensured by downstream progenitors</a:t>
            </a: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Given the crosstalk between HSCs and Tregs, we felt an </a:t>
            </a:r>
            <a:r>
              <a:rPr lang="en-US" sz="1200" i="1" kern="1200" dirty="0">
                <a:solidFill>
                  <a:schemeClr val="tx1"/>
                </a:solidFill>
                <a:effectLst/>
                <a:latin typeface="+mn-lt"/>
                <a:ea typeface="+mn-ea"/>
                <a:cs typeface="+mn-cs"/>
              </a:rPr>
              <a:t>in-vivo</a:t>
            </a:r>
            <a:r>
              <a:rPr lang="en-US" sz="1200" kern="1200" dirty="0">
                <a:solidFill>
                  <a:schemeClr val="tx1"/>
                </a:solidFill>
                <a:effectLst/>
                <a:latin typeface="+mn-lt"/>
                <a:ea typeface="+mn-ea"/>
                <a:cs typeface="+mn-cs"/>
              </a:rPr>
              <a:t> analysis of the HSPC response following Treg manipulations was necessary</a:t>
            </a:r>
            <a:r>
              <a:rPr lang="en-US" dirty="0">
                <a:effectLst/>
              </a:rPr>
              <a:t> </a:t>
            </a: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F7BB8D8-C4F6-F041-92E3-C2576DD268C0}" type="slidenum">
              <a:rPr lang="en-US" smtClean="0"/>
              <a:t>13</a:t>
            </a:fld>
            <a:endParaRPr lang="en-US"/>
          </a:p>
        </p:txBody>
      </p:sp>
    </p:spTree>
    <p:extLst>
      <p:ext uri="{BB962C8B-B14F-4D97-AF65-F5344CB8AC3E}">
        <p14:creationId xmlns:p14="http://schemas.microsoft.com/office/powerpoint/2010/main" val="225743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transcriptionally dissect HSC phenotype, we performed RNA seq</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indicated a decreased ability to maintain ‘classical stem cell signatures’ and increased proliferation</a:t>
            </a:r>
            <a:r>
              <a:rPr lang="en-US" dirty="0">
                <a:effectLst/>
              </a:rPr>
              <a:t> </a:t>
            </a:r>
          </a:p>
          <a:p>
            <a:r>
              <a:rPr lang="en-US" sz="1200" kern="1200" dirty="0">
                <a:solidFill>
                  <a:schemeClr val="tx1"/>
                </a:solidFill>
                <a:effectLst/>
                <a:latin typeface="+mn-lt"/>
                <a:ea typeface="+mn-ea"/>
                <a:cs typeface="+mn-cs"/>
              </a:rPr>
              <a:t>Together, these results indicate that HSCs from a Treg depleted environment, have impaired functions even when placed in a control stromal cell microenvironment.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644077D6-E0DD-734B-8E97-B1793D73EF7E}" type="slidenum">
              <a:rPr lang="en-US" smtClean="0"/>
              <a:t>14</a:t>
            </a:fld>
            <a:endParaRPr lang="en-US"/>
          </a:p>
        </p:txBody>
      </p:sp>
    </p:spTree>
    <p:extLst>
      <p:ext uri="{BB962C8B-B14F-4D97-AF65-F5344CB8AC3E}">
        <p14:creationId xmlns:p14="http://schemas.microsoft.com/office/powerpoint/2010/main" val="3584584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Tregs regulate HSC activity functionally and phenotypically (in line with other studies)</a:t>
            </a:r>
          </a:p>
          <a:p>
            <a:endParaRPr lang="en-US" dirty="0"/>
          </a:p>
          <a:p>
            <a:r>
              <a:rPr lang="en-US" dirty="0"/>
              <a:t>we wanted to determine if there were extrinsic mechanism involved</a:t>
            </a:r>
          </a:p>
        </p:txBody>
      </p:sp>
      <p:sp>
        <p:nvSpPr>
          <p:cNvPr id="4" name="Slide Number Placeholder 3"/>
          <p:cNvSpPr>
            <a:spLocks noGrp="1"/>
          </p:cNvSpPr>
          <p:nvPr>
            <p:ph type="sldNum" sz="quarter" idx="5"/>
          </p:nvPr>
        </p:nvSpPr>
        <p:spPr/>
        <p:txBody>
          <a:bodyPr/>
          <a:lstStyle/>
          <a:p>
            <a:fld id="{CCE3A104-683C-C741-8314-AFD726D9AE27}" type="slidenum">
              <a:rPr lang="en-US" smtClean="0"/>
              <a:t>15</a:t>
            </a:fld>
            <a:endParaRPr lang="en-US"/>
          </a:p>
        </p:txBody>
      </p:sp>
    </p:spTree>
    <p:extLst>
      <p:ext uri="{BB962C8B-B14F-4D97-AF65-F5344CB8AC3E}">
        <p14:creationId xmlns:p14="http://schemas.microsoft.com/office/powerpoint/2010/main" val="3561885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Given the crosstalk that exists between Tregs and their local tissue environments, we hypothesized that Tregs may regulate the function of non-hematopoietic cells within the marrow.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(HSCs) are maintained by a dynamic interactions within a specialized microenvironment known as the BM niche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BM niche is made up by a complex network of non-hematopoietic stromal cells </a:t>
            </a:r>
            <a:r>
              <a:rPr lang="en-US" sz="1200" i="1" kern="1200" dirty="0">
                <a:solidFill>
                  <a:schemeClr val="tx1"/>
                </a:solidFill>
                <a:effectLst/>
                <a:latin typeface="+mn-lt"/>
                <a:ea typeface="+mn-ea"/>
                <a:cs typeface="+mn-cs"/>
              </a:rPr>
              <a:t>stroma</a:t>
            </a:r>
            <a:r>
              <a:rPr lang="en-US" sz="1200" kern="1200" dirty="0">
                <a:solidFill>
                  <a:schemeClr val="tx1"/>
                </a:solidFill>
                <a:effectLst/>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(MSCs), a stromal cell with multi-lineage differentiation capacity to bone, fat , and cartilage</a:t>
            </a:r>
            <a:r>
              <a:rPr lang="en-US" dirty="0">
                <a:effectLst/>
              </a:rPr>
              <a:t> </a:t>
            </a: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Stromal cells are known to regulate important stem cell properties including self-renewal, differentiation, and quiescence via release of soluble factors as well as cell-cell interactions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***within context of hematopoiesis there has been elegant work on how stromal cells regulate HSC health and but there is far less info on how stromal cells themselves are regulated and so the second half of this talk will focus on this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out depletion model we also saw alterations to the stromal populations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44077D6-E0DD-734B-8E97-B1793D73EF7E}" type="slidenum">
              <a:rPr lang="en-US" smtClean="0"/>
              <a:t>16</a:t>
            </a:fld>
            <a:endParaRPr lang="en-US"/>
          </a:p>
        </p:txBody>
      </p:sp>
    </p:spTree>
    <p:extLst>
      <p:ext uri="{BB962C8B-B14F-4D97-AF65-F5344CB8AC3E}">
        <p14:creationId xmlns:p14="http://schemas.microsoft.com/office/powerpoint/2010/main" val="3399959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changes to the stromal compartments led us to we hypothesize that Tregs may regulate important stromal cell functions including HSC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Also tested how the in-vivo </a:t>
            </a:r>
            <a:r>
              <a:rPr lang="en-US" sz="1200" kern="1200" dirty="0" err="1">
                <a:solidFill>
                  <a:schemeClr val="tx1"/>
                </a:solidFill>
                <a:effectLst/>
                <a:latin typeface="+mn-lt"/>
                <a:ea typeface="+mn-ea"/>
                <a:cs typeface="+mn-cs"/>
              </a:rPr>
              <a:t>fxn</a:t>
            </a:r>
            <a:r>
              <a:rPr lang="en-US" sz="1200" kern="1200" dirty="0">
                <a:solidFill>
                  <a:schemeClr val="tx1"/>
                </a:solidFill>
                <a:effectLst/>
                <a:latin typeface="+mn-lt"/>
                <a:ea typeface="+mn-ea"/>
                <a:cs typeface="+mn-cs"/>
              </a:rPr>
              <a:t> of these cells might be altered. To do this we evaluated the capacity of the Treg depleted niche to support hematopoiesis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ACK2, an antibody blocking cKit function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 anti–c-Kit monoclonal antibodies deplete HSCs from bone marrow niches, allowing donor HSC engraftment </a:t>
            </a: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We observed appreciably reduced peripheral blood engraftment at 16-weeks post-transplant in the Treg depleted mice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Importantly, it demonstrates that Tregs influence extrinsic, niche-dependent stem cell regulation. </a:t>
            </a:r>
            <a:endParaRPr lang="en-US" dirty="0"/>
          </a:p>
        </p:txBody>
      </p:sp>
      <p:sp>
        <p:nvSpPr>
          <p:cNvPr id="4" name="Slide Number Placeholder 3"/>
          <p:cNvSpPr>
            <a:spLocks noGrp="1"/>
          </p:cNvSpPr>
          <p:nvPr>
            <p:ph type="sldNum" sz="quarter" idx="10"/>
          </p:nvPr>
        </p:nvSpPr>
        <p:spPr/>
        <p:txBody>
          <a:bodyPr/>
          <a:lstStyle/>
          <a:p>
            <a:fld id="{644077D6-E0DD-734B-8E97-B1793D73EF7E}" type="slidenum">
              <a:rPr lang="en-US" smtClean="0"/>
              <a:t>17</a:t>
            </a:fld>
            <a:endParaRPr lang="en-US"/>
          </a:p>
        </p:txBody>
      </p:sp>
    </p:spTree>
    <p:extLst>
      <p:ext uri="{BB962C8B-B14F-4D97-AF65-F5344CB8AC3E}">
        <p14:creationId xmlns:p14="http://schemas.microsoft.com/office/powerpoint/2010/main" val="3930488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18</a:t>
            </a:fld>
            <a:endParaRPr lang="en-US"/>
          </a:p>
        </p:txBody>
      </p:sp>
    </p:spTree>
    <p:extLst>
      <p:ext uri="{BB962C8B-B14F-4D97-AF65-F5344CB8AC3E}">
        <p14:creationId xmlns:p14="http://schemas.microsoft.com/office/powerpoint/2010/main" val="894309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To assess IL –production we used IL-10 BAC-In transgenic (10BiT) mice in which induction of Il10 results in surface expression of Thy-1.1 </a:t>
            </a:r>
          </a:p>
          <a:p>
            <a:endParaRPr lang="en-US" dirty="0"/>
          </a:p>
        </p:txBody>
      </p:sp>
      <p:sp>
        <p:nvSpPr>
          <p:cNvPr id="4" name="Slide Number Placeholder 3"/>
          <p:cNvSpPr>
            <a:spLocks noGrp="1"/>
          </p:cNvSpPr>
          <p:nvPr>
            <p:ph type="sldNum" sz="quarter" idx="5"/>
          </p:nvPr>
        </p:nvSpPr>
        <p:spPr/>
        <p:txBody>
          <a:bodyPr/>
          <a:lstStyle/>
          <a:p>
            <a:fld id="{644077D6-E0DD-734B-8E97-B1793D73EF7E}" type="slidenum">
              <a:rPr lang="en-US" smtClean="0"/>
              <a:t>19</a:t>
            </a:fld>
            <a:endParaRPr lang="en-US"/>
          </a:p>
        </p:txBody>
      </p:sp>
    </p:spTree>
    <p:extLst>
      <p:ext uri="{BB962C8B-B14F-4D97-AF65-F5344CB8AC3E}">
        <p14:creationId xmlns:p14="http://schemas.microsoft.com/office/powerpoint/2010/main" val="4168112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Marrow Tregs are principal source of IL-10 in marrow</a:t>
            </a: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confirmed that these cells are the primary source of this cytokine in the bone marrow. </a:t>
            </a:r>
          </a:p>
          <a:p>
            <a:endParaRPr lang="en-US" dirty="0"/>
          </a:p>
        </p:txBody>
      </p:sp>
      <p:sp>
        <p:nvSpPr>
          <p:cNvPr id="4" name="Slide Number Placeholder 3"/>
          <p:cNvSpPr>
            <a:spLocks noGrp="1"/>
          </p:cNvSpPr>
          <p:nvPr>
            <p:ph type="sldNum" sz="quarter" idx="5"/>
          </p:nvPr>
        </p:nvSpPr>
        <p:spPr/>
        <p:txBody>
          <a:bodyPr/>
          <a:lstStyle/>
          <a:p>
            <a:fld id="{644077D6-E0DD-734B-8E97-B1793D73EF7E}" type="slidenum">
              <a:rPr lang="en-US" smtClean="0"/>
              <a:t>20</a:t>
            </a:fld>
            <a:endParaRPr lang="en-US"/>
          </a:p>
        </p:txBody>
      </p:sp>
    </p:spTree>
    <p:extLst>
      <p:ext uri="{BB962C8B-B14F-4D97-AF65-F5344CB8AC3E}">
        <p14:creationId xmlns:p14="http://schemas.microsoft.com/office/powerpoint/2010/main" val="1867700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SPRING plots of single-cell transcriptomes of stromal cells --&gt;IL10R+ cells in the bone marrow are monocytes and grans and MSCs</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To probe this mechanism, we stimulated stromal cells with IL-10 and evaluated downstream signaling targets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Indeed, IL-10 stimulation triggered robust STAT3 phosphorylation (40-fold increase in pSTAT3) indicating that stromal cells actively respond to IL-10 signaling. </a:t>
            </a:r>
          </a:p>
          <a:p>
            <a:pPr lvl="1"/>
            <a:r>
              <a:rPr lang="en-US" sz="1200" kern="1200" dirty="0">
                <a:solidFill>
                  <a:schemeClr val="tx1"/>
                </a:solidFill>
                <a:effectLst/>
                <a:latin typeface="+mn-lt"/>
                <a:ea typeface="+mn-ea"/>
                <a:cs typeface="+mn-cs"/>
              </a:rPr>
              <a:t>role of IL-10 on stromal differentiation and lineage commitment,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Our work demonstrates that IL-10 is an important mediator of mesenchymal secreted factors and may serve checkpoint for stromal precursors to advance cell lineage decisions.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44077D6-E0DD-734B-8E97-B1793D73EF7E}" type="slidenum">
              <a:rPr lang="en-US" smtClean="0"/>
              <a:t>21</a:t>
            </a:fld>
            <a:endParaRPr lang="en-US"/>
          </a:p>
        </p:txBody>
      </p:sp>
    </p:spTree>
    <p:extLst>
      <p:ext uri="{BB962C8B-B14F-4D97-AF65-F5344CB8AC3E}">
        <p14:creationId xmlns:p14="http://schemas.microsoft.com/office/powerpoint/2010/main" val="3175571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we evaluated the capacity of stromal cells to support HSC’s under the presence of Tregs but introduced a neutralizing antibody to IL-10 in the cultures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Neutralization of Treg secreted IL-10 significantly abrogated the capacity of stromal cells to maintain HSC’s as well as progenitors indicating that IL-10 signaling enhances this stromal cell function </a:t>
            </a:r>
          </a:p>
          <a:p>
            <a:endParaRPr lang="en-US" dirty="0"/>
          </a:p>
        </p:txBody>
      </p:sp>
      <p:sp>
        <p:nvSpPr>
          <p:cNvPr id="4" name="Slide Number Placeholder 3"/>
          <p:cNvSpPr>
            <a:spLocks noGrp="1"/>
          </p:cNvSpPr>
          <p:nvPr>
            <p:ph type="sldNum" sz="quarter" idx="5"/>
          </p:nvPr>
        </p:nvSpPr>
        <p:spPr/>
        <p:txBody>
          <a:bodyPr/>
          <a:lstStyle/>
          <a:p>
            <a:fld id="{644077D6-E0DD-734B-8E97-B1793D73EF7E}" type="slidenum">
              <a:rPr lang="en-US" smtClean="0"/>
              <a:t>22</a:t>
            </a:fld>
            <a:endParaRPr lang="en-US"/>
          </a:p>
        </p:txBody>
      </p:sp>
    </p:spTree>
    <p:extLst>
      <p:ext uri="{BB962C8B-B14F-4D97-AF65-F5344CB8AC3E}">
        <p14:creationId xmlns:p14="http://schemas.microsoft.com/office/powerpoint/2010/main" val="1849082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surrounding tissue environment affects the natural selection of these mutation-driven characteristics</a:t>
            </a:r>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23</a:t>
            </a:fld>
            <a:endParaRPr lang="en-US"/>
          </a:p>
        </p:txBody>
      </p:sp>
    </p:spTree>
    <p:extLst>
      <p:ext uri="{BB962C8B-B14F-4D97-AF65-F5344CB8AC3E}">
        <p14:creationId xmlns:p14="http://schemas.microsoft.com/office/powerpoint/2010/main" val="3458592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many types of leukemias, this talk will focus on a specific myeloproliferative neoplasm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MPNs are clonal blood disorders that arise from transformed hematopoietic stem or progenitor cells which outcompete the healthy counterparts </a:t>
            </a: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Mutations induce block in differentiation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dirty="0">
                <a:solidFill>
                  <a:schemeClr val="tx1"/>
                </a:solidFill>
                <a:effectLst/>
                <a:latin typeface="+mn-lt"/>
                <a:ea typeface="+mn-ea"/>
                <a:cs typeface="+mn-cs"/>
              </a:rPr>
              <a:t> a vast expansion of malignant myeloid cells that displace normal hematopoiesis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Complex immune interactions, both immunosuppressive and activating, have been demonstrated in the context of MPNs and in response to TKI therapy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Altered Treg/TH17 ratios in multiple myeloma [</a:t>
            </a:r>
            <a:r>
              <a:rPr lang="en-US" sz="1200" b="0" i="0" kern="1200" dirty="0">
                <a:solidFill>
                  <a:schemeClr val="tx1"/>
                </a:solidFill>
                <a:effectLst/>
                <a:latin typeface="+mn-lt"/>
                <a:ea typeface="+mn-ea"/>
                <a:cs typeface="+mn-cs"/>
                <a:hlinkClick r:id="rId3"/>
              </a:rPr>
              <a:t>28</a:t>
            </a:r>
            <a:r>
              <a:rPr lang="en-US" sz="1200" b="0" i="0" kern="1200" dirty="0">
                <a:solidFill>
                  <a:schemeClr val="tx1"/>
                </a:solidFill>
                <a:effectLst/>
                <a:latin typeface="+mn-lt"/>
                <a:ea typeface="+mn-ea"/>
                <a:cs typeface="+mn-cs"/>
              </a:rPr>
              <a:t>] and CLL [</a:t>
            </a:r>
            <a:r>
              <a:rPr lang="en-US" sz="1200" b="0" i="0" kern="1200" dirty="0">
                <a:solidFill>
                  <a:schemeClr val="tx1"/>
                </a:solidFill>
                <a:effectLst/>
                <a:latin typeface="+mn-lt"/>
                <a:ea typeface="+mn-ea"/>
                <a:cs typeface="+mn-cs"/>
                <a:hlinkClick r:id="rId4"/>
              </a:rPr>
              <a:t>29</a:t>
            </a:r>
            <a:r>
              <a:rPr lang="en-US" sz="1200" b="0" i="0" kern="1200" dirty="0">
                <a:solidFill>
                  <a:schemeClr val="tx1"/>
                </a:solidFill>
                <a:effectLst/>
                <a:latin typeface="+mn-lt"/>
                <a:ea typeface="+mn-ea"/>
                <a:cs typeface="+mn-cs"/>
              </a:rPr>
              <a:t>], AML [</a:t>
            </a:r>
            <a:r>
              <a:rPr lang="en-US" sz="1200" b="0" i="0" kern="1200" dirty="0">
                <a:solidFill>
                  <a:schemeClr val="tx1"/>
                </a:solidFill>
                <a:effectLst/>
                <a:latin typeface="+mn-lt"/>
                <a:ea typeface="+mn-ea"/>
                <a:cs typeface="+mn-cs"/>
                <a:hlinkClick r:id="rId5"/>
              </a:rPr>
              <a:t>16</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6"/>
              </a:rPr>
              <a:t>30</a:t>
            </a:r>
            <a:r>
              <a:rPr lang="en-US" sz="1200" b="0" i="0" kern="1200" dirty="0">
                <a:solidFill>
                  <a:schemeClr val="tx1"/>
                </a:solidFill>
                <a:effectLst/>
                <a:latin typeface="+mn-lt"/>
                <a:ea typeface="+mn-ea"/>
                <a:cs typeface="+mn-cs"/>
              </a:rPr>
              <a:t>], and non-Hodgkin lymphoma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Increased frequencies of T helper type 17 cells in the peripheral blood of patients with acute myeloid leukemia</a:t>
            </a:r>
            <a:endParaRPr lang="en-US" dirty="0"/>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CE3A104-683C-C741-8314-AFD726D9AE27}" type="slidenum">
              <a:rPr lang="en-US" smtClean="0"/>
              <a:t>24</a:t>
            </a:fld>
            <a:endParaRPr lang="en-US"/>
          </a:p>
        </p:txBody>
      </p:sp>
    </p:spTree>
    <p:extLst>
      <p:ext uri="{BB962C8B-B14F-4D97-AF65-F5344CB8AC3E}">
        <p14:creationId xmlns:p14="http://schemas.microsoft.com/office/powerpoint/2010/main" val="2680658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kern="1200" dirty="0">
                <a:solidFill>
                  <a:schemeClr val="tx1"/>
                </a:solidFill>
                <a:effectLst/>
                <a:latin typeface="+mn-lt"/>
                <a:ea typeface="+mn-ea"/>
                <a:cs typeface="+mn-cs"/>
              </a:rPr>
              <a:t>chromosomal translocation t(9;22) </a:t>
            </a:r>
            <a:r>
              <a:rPr lang="en-US" sz="1200" b="0" i="0" kern="1200" dirty="0">
                <a:solidFill>
                  <a:schemeClr val="tx1"/>
                </a:solidFill>
                <a:effectLst/>
                <a:latin typeface="+mn-lt"/>
                <a:ea typeface="+mn-ea"/>
                <a:cs typeface="+mn-cs"/>
                <a:sym typeface="Wingdings" pitchFamily="2" charset="2"/>
              </a:rPr>
              <a:t> </a:t>
            </a:r>
            <a:r>
              <a:rPr lang="en-US" sz="1200" b="0" i="0" kern="1200" dirty="0">
                <a:solidFill>
                  <a:schemeClr val="tx1"/>
                </a:solidFill>
                <a:effectLst/>
                <a:latin typeface="+mn-lt"/>
                <a:ea typeface="+mn-ea"/>
                <a:cs typeface="+mn-cs"/>
              </a:rPr>
              <a:t> fuses parts of the breakpoint cluster region (BCR) with the gene encoding the tyrosine kinase </a:t>
            </a:r>
            <a:r>
              <a:rPr lang="en-US" sz="1200" b="0" i="1" kern="1200" dirty="0">
                <a:solidFill>
                  <a:schemeClr val="tx1"/>
                </a:solidFill>
                <a:effectLst/>
                <a:latin typeface="+mn-lt"/>
                <a:ea typeface="+mn-ea"/>
                <a:cs typeface="+mn-cs"/>
              </a:rPr>
              <a:t>(ABL).</a:t>
            </a:r>
          </a:p>
          <a:p>
            <a:r>
              <a:rPr lang="en-US" sz="1200" b="0" i="0" kern="1200" dirty="0">
                <a:solidFill>
                  <a:schemeClr val="tx1"/>
                </a:solidFill>
                <a:effectLst/>
                <a:latin typeface="+mn-lt"/>
                <a:ea typeface="+mn-ea"/>
                <a:cs typeface="+mn-cs"/>
              </a:rPr>
              <a:t>BCR-ABL protein is a constitutively active tyrosine kinase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Tet-off inducible CML murine model</a:t>
            </a:r>
            <a:endParaRPr lang="en-US" dirty="0"/>
          </a:p>
          <a:p>
            <a:r>
              <a:rPr lang="en-US" sz="1200" b="0" i="0" kern="1200" dirty="0">
                <a:solidFill>
                  <a:schemeClr val="tx1"/>
                </a:solidFill>
                <a:effectLst/>
                <a:latin typeface="+mn-lt"/>
                <a:ea typeface="+mn-ea"/>
                <a:cs typeface="+mn-cs"/>
              </a:rPr>
              <a:t>A transgenic mice in which expression of the BCR-ABL fusion protein is adjustable by the administration of tetracycline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Oncogenic fusion protein is under the control of a tetracycline (Tet)-regulated 3’ enhancer of the murine stem cell leukemia (SCL) gene</a:t>
            </a:r>
            <a:endParaRPr lang="en-US" dirty="0"/>
          </a:p>
          <a:p>
            <a:endParaRPr lang="en-US" dirty="0"/>
          </a:p>
          <a:p>
            <a:pPr marL="171450" indent="-171450">
              <a:buFontTx/>
              <a:buChar char="-"/>
            </a:pPr>
            <a:r>
              <a:rPr lang="en-US" sz="1200" b="0" i="0" kern="1200" dirty="0">
                <a:solidFill>
                  <a:schemeClr val="tx1"/>
                </a:solidFill>
                <a:effectLst/>
                <a:latin typeface="+mn-lt"/>
                <a:ea typeface="+mn-ea"/>
                <a:cs typeface="+mn-cs"/>
              </a:rPr>
              <a:t>Neutrophilia</a:t>
            </a:r>
          </a:p>
          <a:p>
            <a:pPr marL="171450" indent="-171450">
              <a:buFontTx/>
              <a:buChar char="-"/>
            </a:pPr>
            <a:r>
              <a:rPr lang="en-US" sz="1200" b="0" i="0" kern="1200" dirty="0">
                <a:solidFill>
                  <a:schemeClr val="tx1"/>
                </a:solidFill>
                <a:effectLst/>
                <a:latin typeface="+mn-lt"/>
                <a:ea typeface="+mn-ea"/>
                <a:cs typeface="+mn-cs"/>
              </a:rPr>
              <a:t>Splenomegaly</a:t>
            </a:r>
          </a:p>
          <a:p>
            <a:pPr marL="171450" indent="-171450">
              <a:buFontTx/>
              <a:buChar char="-"/>
            </a:pPr>
            <a:r>
              <a:rPr lang="en-US" sz="1200" b="0" i="0" kern="1200" dirty="0">
                <a:solidFill>
                  <a:schemeClr val="tx1"/>
                </a:solidFill>
                <a:effectLst/>
                <a:latin typeface="+mn-lt"/>
                <a:ea typeface="+mn-ea"/>
                <a:cs typeface="+mn-cs"/>
              </a:rPr>
              <a:t>Progressive myeloid expansion, </a:t>
            </a:r>
          </a:p>
          <a:p>
            <a:pPr marL="171450" indent="-171450">
              <a:buFontTx/>
              <a:buChar char="-"/>
            </a:pPr>
            <a:r>
              <a:rPr lang="en-US" sz="1200" b="0" i="0" kern="1200" dirty="0">
                <a:solidFill>
                  <a:schemeClr val="tx1"/>
                </a:solidFill>
                <a:effectLst/>
                <a:latin typeface="+mn-lt"/>
                <a:ea typeface="+mn-ea"/>
                <a:cs typeface="+mn-cs"/>
              </a:rPr>
              <a:t>Accumulation of myeloid progenitors and granulocytes</a:t>
            </a:r>
          </a:p>
          <a:p>
            <a:pPr marL="171450" indent="-171450">
              <a:buFontTx/>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CML </a:t>
            </a:r>
            <a:r>
              <a:rPr lang="en-US" sz="1200" kern="1200" dirty="0">
                <a:solidFill>
                  <a:schemeClr val="tx1"/>
                </a:solidFill>
                <a:effectLst/>
                <a:latin typeface="+mn-lt"/>
                <a:ea typeface="+mn-ea"/>
                <a:cs typeface="+mn-cs"/>
              </a:rPr>
              <a:t>inflammatory cytokines contribute to the maintenance of oncogenic blasts </a:t>
            </a:r>
          </a:p>
          <a:p>
            <a:r>
              <a:rPr lang="en-US" sz="1200" kern="1200" dirty="0">
                <a:solidFill>
                  <a:schemeClr val="tx1"/>
                </a:solidFill>
                <a:effectLst/>
                <a:latin typeface="+mn-lt"/>
                <a:ea typeface="+mn-ea"/>
                <a:cs typeface="+mn-cs"/>
              </a:rPr>
              <a:t>- IL-6 is critical to disease maintenance and propagation </a:t>
            </a:r>
          </a:p>
          <a:p>
            <a:r>
              <a:rPr lang="en-US" sz="120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BCR/ABL activity controls </a:t>
            </a:r>
            <a:r>
              <a:rPr lang="en-US" sz="1200" b="0" i="1" kern="1200" dirty="0">
                <a:solidFill>
                  <a:schemeClr val="tx1"/>
                </a:solidFill>
                <a:effectLst/>
                <a:latin typeface="+mn-lt"/>
                <a:ea typeface="+mn-ea"/>
                <a:cs typeface="+mn-cs"/>
              </a:rPr>
              <a:t>Il-6</a:t>
            </a:r>
            <a:r>
              <a:rPr lang="en-US" sz="1200" b="0" i="0" kern="1200" dirty="0">
                <a:solidFill>
                  <a:schemeClr val="tx1"/>
                </a:solidFill>
                <a:effectLst/>
                <a:latin typeface="+mn-lt"/>
                <a:ea typeface="+mn-ea"/>
                <a:cs typeface="+mn-cs"/>
              </a:rPr>
              <a:t> expression thereby establishing a paracrine feedback loop that sustains CML development</a:t>
            </a:r>
          </a:p>
          <a:p>
            <a:r>
              <a:rPr lang="en-US" sz="1200" b="0" i="0" kern="1200" dirty="0">
                <a:solidFill>
                  <a:schemeClr val="tx1"/>
                </a:solidFill>
                <a:effectLst/>
                <a:latin typeface="+mn-lt"/>
                <a:ea typeface="+mn-ea"/>
                <a:cs typeface="+mn-cs"/>
              </a:rPr>
              <a:t>-IL-6 secretion increases with CML development in patients</a:t>
            </a:r>
            <a:endParaRPr lang="en-US" dirty="0">
              <a:effectLst/>
            </a:endParaRPr>
          </a:p>
          <a:p>
            <a:endParaRPr lang="en-US" dirty="0"/>
          </a:p>
          <a:p>
            <a:r>
              <a:rPr lang="en-US" sz="1200" kern="1200" dirty="0">
                <a:solidFill>
                  <a:schemeClr val="tx1"/>
                </a:solidFill>
                <a:effectLst/>
                <a:latin typeface="+mn-lt"/>
                <a:ea typeface="+mn-ea"/>
                <a:cs typeface="+mn-cs"/>
              </a:rPr>
              <a:t>Treg profiling has done in the context of immediate diagnosis, residual leukemia following a prolonged TKI, or at advanced stages of disease </a:t>
            </a:r>
            <a:endParaRPr lang="en-US" dirty="0"/>
          </a:p>
          <a:p>
            <a:endParaRPr lang="en-US" dirty="0"/>
          </a:p>
        </p:txBody>
      </p:sp>
      <p:sp>
        <p:nvSpPr>
          <p:cNvPr id="4" name="Slide Number Placeholder 3"/>
          <p:cNvSpPr>
            <a:spLocks noGrp="1"/>
          </p:cNvSpPr>
          <p:nvPr>
            <p:ph type="sldNum" sz="quarter" idx="10"/>
          </p:nvPr>
        </p:nvSpPr>
        <p:spPr/>
        <p:txBody>
          <a:bodyPr/>
          <a:lstStyle/>
          <a:p>
            <a:fld id="{5FA3AB47-C39E-A048-A170-1F85BA77F683}" type="slidenum">
              <a:rPr lang="en-US" smtClean="0"/>
              <a:t>25</a:t>
            </a:fld>
            <a:endParaRPr lang="en-US"/>
          </a:p>
        </p:txBody>
      </p:sp>
    </p:spTree>
    <p:extLst>
      <p:ext uri="{BB962C8B-B14F-4D97-AF65-F5344CB8AC3E}">
        <p14:creationId xmlns:p14="http://schemas.microsoft.com/office/powerpoint/2010/main" val="3462988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kern="1200" dirty="0">
                <a:solidFill>
                  <a:schemeClr val="tx1"/>
                </a:solidFill>
                <a:effectLst/>
                <a:latin typeface="+mn-lt"/>
                <a:ea typeface="+mn-ea"/>
                <a:cs typeface="+mn-cs"/>
              </a:rPr>
              <a:t>Treg profiling has done in the context of immediate diagnosis, residual leukemia following a prolonged TKI, or at advanced stages of disease </a:t>
            </a:r>
            <a:endParaRPr lang="en-US" dirty="0"/>
          </a:p>
          <a:p>
            <a:endParaRPr lang="en-US" dirty="0"/>
          </a:p>
        </p:txBody>
      </p:sp>
      <p:sp>
        <p:nvSpPr>
          <p:cNvPr id="4" name="Slide Number Placeholder 3"/>
          <p:cNvSpPr>
            <a:spLocks noGrp="1"/>
          </p:cNvSpPr>
          <p:nvPr>
            <p:ph type="sldNum" sz="quarter" idx="10"/>
          </p:nvPr>
        </p:nvSpPr>
        <p:spPr/>
        <p:txBody>
          <a:bodyPr/>
          <a:lstStyle/>
          <a:p>
            <a:fld id="{5FA3AB47-C39E-A048-A170-1F85BA77F683}" type="slidenum">
              <a:rPr lang="en-US" smtClean="0"/>
              <a:t>26</a:t>
            </a:fld>
            <a:endParaRPr lang="en-US"/>
          </a:p>
        </p:txBody>
      </p:sp>
    </p:spTree>
    <p:extLst>
      <p:ext uri="{BB962C8B-B14F-4D97-AF65-F5344CB8AC3E}">
        <p14:creationId xmlns:p14="http://schemas.microsoft.com/office/powerpoint/2010/main" val="789416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Chimeric mice were generated by transplanting transformed cells (expressing the BCR/ABL fusion protein) into wild-type Foxp3-GFP mice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Through the use of congenic markers, we were able to monitor the effects of leukemic exposure on Treg populations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upregulation of various activation receptors (ICOS, GITR, KLRG1, CD44, CD103)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downregulation of markers associated with Treg stability including PD-1 and CD25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context of T cell biology, IL-6 acts as a potent pro-inflammatory cytokine that promotes of Th17 differentiation and inhibits Treg differentiation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understand the function of leukemic cytokines in the context of Treg differentiation, we isolated </a:t>
            </a:r>
            <a:r>
              <a:rPr lang="en-US" sz="1200" kern="1200" dirty="0" err="1">
                <a:solidFill>
                  <a:schemeClr val="tx1"/>
                </a:solidFill>
                <a:effectLst/>
                <a:latin typeface="+mn-lt"/>
                <a:ea typeface="+mn-ea"/>
                <a:cs typeface="+mn-cs"/>
              </a:rPr>
              <a:t>naïve</a:t>
            </a:r>
            <a:r>
              <a:rPr lang="en-US" sz="1200" kern="1200" dirty="0">
                <a:solidFill>
                  <a:schemeClr val="tx1"/>
                </a:solidFill>
                <a:effectLst/>
                <a:latin typeface="+mn-lt"/>
                <a:ea typeface="+mn-ea"/>
                <a:cs typeface="+mn-cs"/>
              </a:rPr>
              <a:t> CD4+ T cells from CML mice at the peak of disease and tested the ability of these cells to generate Tregs when removed from a hostile inflammatory setting.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observed a gross defect in the generation of Foxp3+ cells when utilizing </a:t>
            </a:r>
            <a:r>
              <a:rPr lang="en-US" sz="1200" kern="1200" dirty="0" err="1">
                <a:solidFill>
                  <a:schemeClr val="tx1"/>
                </a:solidFill>
                <a:effectLst/>
                <a:latin typeface="+mn-lt"/>
                <a:ea typeface="+mn-ea"/>
                <a:cs typeface="+mn-cs"/>
              </a:rPr>
              <a:t>naïve</a:t>
            </a:r>
            <a:r>
              <a:rPr lang="en-US" sz="1200" kern="1200" dirty="0">
                <a:solidFill>
                  <a:schemeClr val="tx1"/>
                </a:solidFill>
                <a:effectLst/>
                <a:latin typeface="+mn-lt"/>
                <a:ea typeface="+mn-ea"/>
                <a:cs typeface="+mn-cs"/>
              </a:rPr>
              <a:t> CD4 cells from CML mice at the peak of disease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suggest that environmental cues from the CML environment impose significant pressure to critical Treg pathways.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A3AB47-C39E-A048-A170-1F85BA77F683}" type="slidenum">
              <a:rPr lang="en-US" smtClean="0"/>
              <a:t>27</a:t>
            </a:fld>
            <a:endParaRPr lang="en-US"/>
          </a:p>
        </p:txBody>
      </p:sp>
    </p:spTree>
    <p:extLst>
      <p:ext uri="{BB962C8B-B14F-4D97-AF65-F5344CB8AC3E}">
        <p14:creationId xmlns:p14="http://schemas.microsoft.com/office/powerpoint/2010/main" val="456341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uncovered that CML) environment effectively deteriorates Treg function and stability.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emergent phenotype is likely mediated by increased inflammatory signals, specifically IL-6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High levels of IL-6 are hallmarks of CML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IL-6 is critical to disease maintenance and propagation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context of T cell biology, IL-6 acts as a potent pro-inflammatory cytokine that promotes of Th17 differentiation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differentiation trajectory Tregs is closely tied with the differentiation of T-helper 17 (Th17) cells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Th17 are defined by expression of </a:t>
            </a:r>
            <a:r>
              <a:rPr lang="en-US" sz="1200" kern="1200" dirty="0" err="1">
                <a:solidFill>
                  <a:schemeClr val="tx1"/>
                </a:solidFill>
                <a:effectLst/>
                <a:latin typeface="+mn-lt"/>
                <a:ea typeface="+mn-ea"/>
                <a:cs typeface="+mn-cs"/>
              </a:rPr>
              <a:t>Roryt</a:t>
            </a:r>
            <a:r>
              <a:rPr lang="en-US" sz="1200" kern="1200" dirty="0">
                <a:solidFill>
                  <a:schemeClr val="tx1"/>
                </a:solidFill>
                <a:effectLst/>
                <a:latin typeface="+mn-lt"/>
                <a:ea typeface="+mn-ea"/>
                <a:cs typeface="+mn-cs"/>
              </a:rPr>
              <a:t> and IL17A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Th17 cells have well defined roles in the recruitment and activation of myeloid cells and have been shown to promote granulopoiesis, neutrophil recruitment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maintenance and differentiation of Th17 cells requires the presence of IL-1, IL-6, and </a:t>
            </a:r>
            <a:endParaRPr lang="en-US" dirty="0"/>
          </a:p>
          <a:p>
            <a:r>
              <a:rPr lang="en-US" sz="1200" kern="1200" dirty="0">
                <a:solidFill>
                  <a:schemeClr val="tx1"/>
                </a:solidFill>
                <a:effectLst/>
                <a:latin typeface="+mn-lt"/>
                <a:ea typeface="+mn-ea"/>
                <a:cs typeface="+mn-cs"/>
              </a:rPr>
              <a:t>transforming-growth factor beta 1 (TGF-</a:t>
            </a:r>
            <a:r>
              <a:rPr lang="el-GR" sz="1200" kern="1200" dirty="0">
                <a:solidFill>
                  <a:schemeClr val="tx1"/>
                </a:solidFill>
                <a:effectLst/>
                <a:latin typeface="+mn-lt"/>
                <a:ea typeface="+mn-ea"/>
                <a:cs typeface="+mn-cs"/>
              </a:rPr>
              <a:t>β1) </a:t>
            </a:r>
            <a:r>
              <a:rPr lang="en-US" sz="1200" kern="1200" dirty="0">
                <a:solidFill>
                  <a:schemeClr val="tx1"/>
                </a:solidFill>
                <a:effectLst/>
                <a:latin typeface="+mn-lt"/>
                <a:ea typeface="+mn-ea"/>
                <a:cs typeface="+mn-cs"/>
              </a:rPr>
              <a:t>and the STAT3 pathway Interestingly these signals are </a:t>
            </a:r>
            <a:endParaRPr lang="en-US" dirty="0"/>
          </a:p>
          <a:p>
            <a:r>
              <a:rPr lang="en-US" sz="1200" kern="1200" dirty="0">
                <a:solidFill>
                  <a:schemeClr val="tx1"/>
                </a:solidFill>
                <a:effectLst/>
                <a:latin typeface="+mn-lt"/>
                <a:ea typeface="+mn-ea"/>
                <a:cs typeface="+mn-cs"/>
              </a:rPr>
              <a:t>detrimental to Treg stability and antagonize Foxp3 mediated differentiation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A3AB47-C39E-A048-A170-1F85BA77F683}" type="slidenum">
              <a:rPr lang="en-US" smtClean="0"/>
              <a:t>28</a:t>
            </a:fld>
            <a:endParaRPr lang="en-US"/>
          </a:p>
        </p:txBody>
      </p:sp>
    </p:spTree>
    <p:extLst>
      <p:ext uri="{BB962C8B-B14F-4D97-AF65-F5344CB8AC3E}">
        <p14:creationId xmlns:p14="http://schemas.microsoft.com/office/powerpoint/2010/main" val="526661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uncovered that CML) environment effectively deteriorates Treg function and stability.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emergent phenotype is likely mediated by increased inflammatory signals, specifically IL-6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High levels of IL-6 are hallmarks of CML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IL-6 is critical to disease maintenance and propagation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context of T cell biology, IL-6 acts as a potent pro-inflammatory cytokine that promotes of Th17 differentiation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differentiation trajectory Tregs is closely tied with the differentiation of T-helper 17 (Th17) cells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Th17 are defined by expression of </a:t>
            </a:r>
            <a:r>
              <a:rPr lang="en-US" sz="1200" kern="1200" dirty="0" err="1">
                <a:solidFill>
                  <a:schemeClr val="tx1"/>
                </a:solidFill>
                <a:effectLst/>
                <a:latin typeface="+mn-lt"/>
                <a:ea typeface="+mn-ea"/>
                <a:cs typeface="+mn-cs"/>
              </a:rPr>
              <a:t>Roryt</a:t>
            </a:r>
            <a:r>
              <a:rPr lang="en-US" sz="1200" kern="1200" dirty="0">
                <a:solidFill>
                  <a:schemeClr val="tx1"/>
                </a:solidFill>
                <a:effectLst/>
                <a:latin typeface="+mn-lt"/>
                <a:ea typeface="+mn-ea"/>
                <a:cs typeface="+mn-cs"/>
              </a:rPr>
              <a:t> and IL17A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Th17 cells have well defined roles in the recruitment and activation of myeloid cells and have been shown to promote granulopoiesis, neutrophil recruitment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maintenance and differentiation of Th17 cells requires the presence of IL-1, IL-6, and </a:t>
            </a:r>
            <a:endParaRPr lang="en-US" dirty="0"/>
          </a:p>
          <a:p>
            <a:r>
              <a:rPr lang="en-US" sz="1200" kern="1200" dirty="0">
                <a:solidFill>
                  <a:schemeClr val="tx1"/>
                </a:solidFill>
                <a:effectLst/>
                <a:latin typeface="+mn-lt"/>
                <a:ea typeface="+mn-ea"/>
                <a:cs typeface="+mn-cs"/>
              </a:rPr>
              <a:t>transforming-growth factor beta 1 (TGF-</a:t>
            </a:r>
            <a:r>
              <a:rPr lang="el-GR" sz="1200" kern="1200" dirty="0">
                <a:solidFill>
                  <a:schemeClr val="tx1"/>
                </a:solidFill>
                <a:effectLst/>
                <a:latin typeface="+mn-lt"/>
                <a:ea typeface="+mn-ea"/>
                <a:cs typeface="+mn-cs"/>
              </a:rPr>
              <a:t>β1) </a:t>
            </a:r>
            <a:r>
              <a:rPr lang="en-US" sz="1200" kern="1200" dirty="0">
                <a:solidFill>
                  <a:schemeClr val="tx1"/>
                </a:solidFill>
                <a:effectLst/>
                <a:latin typeface="+mn-lt"/>
                <a:ea typeface="+mn-ea"/>
                <a:cs typeface="+mn-cs"/>
              </a:rPr>
              <a:t>and the STAT3 pathway Interestingly these signals are </a:t>
            </a:r>
            <a:endParaRPr lang="en-US" dirty="0"/>
          </a:p>
          <a:p>
            <a:r>
              <a:rPr lang="en-US" sz="1200" kern="1200" dirty="0">
                <a:solidFill>
                  <a:schemeClr val="tx1"/>
                </a:solidFill>
                <a:effectLst/>
                <a:latin typeface="+mn-lt"/>
                <a:ea typeface="+mn-ea"/>
                <a:cs typeface="+mn-cs"/>
              </a:rPr>
              <a:t>detrimental to Treg stability and antagonize Foxp3 mediated differentiation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A3AB47-C39E-A048-A170-1F85BA77F683}" type="slidenum">
              <a:rPr lang="en-US" smtClean="0"/>
              <a:t>29</a:t>
            </a:fld>
            <a:endParaRPr lang="en-US"/>
          </a:p>
        </p:txBody>
      </p:sp>
    </p:spTree>
    <p:extLst>
      <p:ext uri="{BB962C8B-B14F-4D97-AF65-F5344CB8AC3E}">
        <p14:creationId xmlns:p14="http://schemas.microsoft.com/office/powerpoint/2010/main" val="370274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validate the culture conditions and determine if Th17 cells were present in vivo  we made use of an IL17 GFP reporter mouse which labels IL17 producing cells. </a:t>
            </a:r>
          </a:p>
          <a:p>
            <a:endParaRPr lang="en-US" dirty="0"/>
          </a:p>
          <a:p>
            <a:r>
              <a:rPr lang="en-US" sz="1200" kern="1200" dirty="0">
                <a:solidFill>
                  <a:schemeClr val="tx1"/>
                </a:solidFill>
                <a:effectLst/>
                <a:latin typeface="+mn-lt"/>
                <a:ea typeface="+mn-ea"/>
                <a:cs typeface="+mn-cs"/>
              </a:rPr>
              <a:t>Generated chimeric mice using (CD45.2) IL17-GFP+ cells, (CD45.1/2) BCR+SCL+ leukemic cells and examined GFP-reporter expression following disease onset.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Expansion of total CD4+ IL17+ cells in the bone marrow of CML mice </a:t>
            </a:r>
            <a:endParaRPr lang="en-US" dirty="0"/>
          </a:p>
          <a:p>
            <a:endParaRPr lang="en-US" dirty="0"/>
          </a:p>
          <a:p>
            <a:r>
              <a:rPr lang="en-US" sz="1200" kern="1200" dirty="0">
                <a:solidFill>
                  <a:schemeClr val="tx1"/>
                </a:solidFill>
                <a:effectLst/>
                <a:latin typeface="+mn-lt"/>
                <a:ea typeface="+mn-ea"/>
                <a:cs typeface="+mn-cs"/>
              </a:rPr>
              <a:t>This provides evidence that that CML  cytokines play a role in inducing IL-17A production and that these leukemic conditions drive the generation of Th17 cells. </a:t>
            </a:r>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30</a:t>
            </a:fld>
            <a:endParaRPr lang="en-US"/>
          </a:p>
        </p:txBody>
      </p:sp>
    </p:spTree>
    <p:extLst>
      <p:ext uri="{BB962C8B-B14F-4D97-AF65-F5344CB8AC3E}">
        <p14:creationId xmlns:p14="http://schemas.microsoft.com/office/powerpoint/2010/main" val="2951722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validate the culture conditions and determine if Th17 cells were present in vivo  we made use of an IL17 GFP reporter mouse which labels IL17 producing cells. </a:t>
            </a:r>
          </a:p>
          <a:p>
            <a:endParaRPr lang="en-US" dirty="0"/>
          </a:p>
          <a:p>
            <a:r>
              <a:rPr lang="en-US" sz="1200" kern="1200" dirty="0">
                <a:solidFill>
                  <a:schemeClr val="tx1"/>
                </a:solidFill>
                <a:effectLst/>
                <a:latin typeface="+mn-lt"/>
                <a:ea typeface="+mn-ea"/>
                <a:cs typeface="+mn-cs"/>
              </a:rPr>
              <a:t>Generated chimeric mice using (CD45.2) IL17-GFP+ cells, (CD45.1/2) BCR+SCL+ leukemic cells and examined GFP-reporter expression following disease onset.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Expansion of total CD4+ IL17+ cells in the bone marrow of CML mice </a:t>
            </a:r>
            <a:endParaRPr lang="en-US" dirty="0"/>
          </a:p>
          <a:p>
            <a:endParaRPr lang="en-US" dirty="0"/>
          </a:p>
          <a:p>
            <a:r>
              <a:rPr lang="en-US" sz="1200" kern="1200" dirty="0">
                <a:solidFill>
                  <a:schemeClr val="tx1"/>
                </a:solidFill>
                <a:effectLst/>
                <a:latin typeface="+mn-lt"/>
                <a:ea typeface="+mn-ea"/>
                <a:cs typeface="+mn-cs"/>
              </a:rPr>
              <a:t>This provides evidence that that CML  cytokines play a role in inducing IL-17A production and that these leukemic conditions drive the generation of Th17 cells. </a:t>
            </a:r>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31</a:t>
            </a:fld>
            <a:endParaRPr lang="en-US"/>
          </a:p>
        </p:txBody>
      </p:sp>
    </p:spTree>
    <p:extLst>
      <p:ext uri="{BB962C8B-B14F-4D97-AF65-F5344CB8AC3E}">
        <p14:creationId xmlns:p14="http://schemas.microsoft.com/office/powerpoint/2010/main" val="2191341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Inflammatory cytokines direct development of Th17 cells in CML </a:t>
            </a:r>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32</a:t>
            </a:fld>
            <a:endParaRPr lang="en-US"/>
          </a:p>
        </p:txBody>
      </p:sp>
    </p:spTree>
    <p:extLst>
      <p:ext uri="{BB962C8B-B14F-4D97-AF65-F5344CB8AC3E}">
        <p14:creationId xmlns:p14="http://schemas.microsoft.com/office/powerpoint/2010/main" val="1065104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the importance of Treg-secreted IL-10 in the maintenance of hematopoiesis, we aimed to select a method of Treg expansion that also enhanced IL-10 secretion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TNFRSF25 (DR3) is a type I transmembrane protein that can be induced on activated T cells and is expressed constitutively at high levels on Tregs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33</a:t>
            </a:fld>
            <a:endParaRPr lang="en-US"/>
          </a:p>
        </p:txBody>
      </p:sp>
    </p:spTree>
    <p:extLst>
      <p:ext uri="{BB962C8B-B14F-4D97-AF65-F5344CB8AC3E}">
        <p14:creationId xmlns:p14="http://schemas.microsoft.com/office/powerpoint/2010/main" val="3410507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Activation of Tregs via DR3 significantly suppressed the frequency of cells and we observed a dramatic reduction in leukemic granulocyte-monocyte progenitors ( myeloid cells, and neutrophils)</a:t>
            </a:r>
            <a:endParaRPr lang="en-US" dirty="0"/>
          </a:p>
          <a:p>
            <a:endParaRPr lang="en-US" dirty="0"/>
          </a:p>
          <a:p>
            <a:pPr marL="171450" indent="-171450">
              <a:buFontTx/>
              <a:buChar char="-"/>
            </a:pPr>
            <a:r>
              <a:rPr lang="en-US" dirty="0"/>
              <a:t>To rule out direct effects</a:t>
            </a:r>
          </a:p>
          <a:p>
            <a:pPr marL="171450" indent="-171450">
              <a:buFontTx/>
              <a:buChar char="-"/>
            </a:pPr>
            <a:r>
              <a:rPr lang="en-US" dirty="0"/>
              <a:t>Treated K562 cells with increasing doses of DR3 </a:t>
            </a:r>
            <a:r>
              <a:rPr lang="en-US" dirty="0">
                <a:sym typeface="Wingdings" pitchFamily="2" charset="2"/>
              </a:rPr>
              <a:t> no change in cell death or toxicity</a:t>
            </a:r>
          </a:p>
          <a:p>
            <a:pPr marL="171450" indent="-171450">
              <a:buFontTx/>
              <a:buChar char="-"/>
            </a:pPr>
            <a:r>
              <a:rPr lang="en-US" dirty="0">
                <a:sym typeface="Wingdings" pitchFamily="2" charset="2"/>
              </a:rPr>
              <a:t>Observed no effect of DR3 stimulation on colony forming potential </a:t>
            </a:r>
          </a:p>
          <a:p>
            <a:pPr marL="171450" indent="-171450">
              <a:buFontTx/>
              <a:buChar char="-"/>
            </a:pPr>
            <a:endParaRPr lang="en-US" dirty="0">
              <a:sym typeface="Wingdings" pitchFamily="2" charset="2"/>
            </a:endParaRPr>
          </a:p>
          <a:p>
            <a:pPr marL="0" indent="0">
              <a:buFontTx/>
              <a:buNone/>
            </a:pPr>
            <a:r>
              <a:rPr lang="en-US" dirty="0">
                <a:sym typeface="Wingdings" pitchFamily="2" charset="2"/>
              </a:rPr>
              <a:t>This indicates DR3 is mediating anti-leukemic effect via indirect mechanisms </a:t>
            </a:r>
          </a:p>
        </p:txBody>
      </p:sp>
      <p:sp>
        <p:nvSpPr>
          <p:cNvPr id="4" name="Slide Number Placeholder 3"/>
          <p:cNvSpPr>
            <a:spLocks noGrp="1"/>
          </p:cNvSpPr>
          <p:nvPr>
            <p:ph type="sldNum" sz="quarter" idx="5"/>
          </p:nvPr>
        </p:nvSpPr>
        <p:spPr/>
        <p:txBody>
          <a:bodyPr/>
          <a:lstStyle/>
          <a:p>
            <a:fld id="{CCE3A104-683C-C741-8314-AFD726D9AE27}" type="slidenum">
              <a:rPr lang="en-US" smtClean="0"/>
              <a:t>34</a:t>
            </a:fld>
            <a:endParaRPr lang="en-US"/>
          </a:p>
        </p:txBody>
      </p:sp>
    </p:spTree>
    <p:extLst>
      <p:ext uri="{BB962C8B-B14F-4D97-AF65-F5344CB8AC3E}">
        <p14:creationId xmlns:p14="http://schemas.microsoft.com/office/powerpoint/2010/main" val="39984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Activation of Tregs via DR3 significantly suppressed the frequency of cells and we observed a dramatic reduction in leukemic granulocyte-monocyte progenitors ( myeloid cells, and neutrophils)</a:t>
            </a:r>
            <a:endParaRPr lang="en-US" dirty="0"/>
          </a:p>
          <a:p>
            <a:endParaRPr lang="en-US" dirty="0"/>
          </a:p>
          <a:p>
            <a:endParaRPr lang="en-US" dirty="0"/>
          </a:p>
          <a:p>
            <a:pPr marL="171450" indent="-171450">
              <a:buFontTx/>
              <a:buChar char="-"/>
            </a:pPr>
            <a:r>
              <a:rPr lang="en-US" dirty="0"/>
              <a:t>To rule out direct effects</a:t>
            </a:r>
          </a:p>
          <a:p>
            <a:pPr marL="171450" indent="-171450">
              <a:buFontTx/>
              <a:buChar char="-"/>
            </a:pPr>
            <a:r>
              <a:rPr lang="en-US" dirty="0"/>
              <a:t>Treated K562 cells with increasing doses of DR3 </a:t>
            </a:r>
            <a:r>
              <a:rPr lang="en-US" dirty="0">
                <a:sym typeface="Wingdings" pitchFamily="2" charset="2"/>
              </a:rPr>
              <a:t> no change in cell death or toxicity</a:t>
            </a:r>
          </a:p>
          <a:p>
            <a:pPr marL="171450" indent="-171450">
              <a:buFontTx/>
              <a:buChar char="-"/>
            </a:pPr>
            <a:r>
              <a:rPr lang="en-US" dirty="0">
                <a:sym typeface="Wingdings" pitchFamily="2" charset="2"/>
              </a:rPr>
              <a:t>Observed no effect of DR3 stimulation on colony forming potential </a:t>
            </a:r>
          </a:p>
          <a:p>
            <a:pPr marL="171450" indent="-171450">
              <a:buFontTx/>
              <a:buChar char="-"/>
            </a:pPr>
            <a:endParaRPr lang="en-US" dirty="0">
              <a:sym typeface="Wingdings" pitchFamily="2" charset="2"/>
            </a:endParaRPr>
          </a:p>
          <a:p>
            <a:pPr marL="0" indent="0">
              <a:buFontTx/>
              <a:buNone/>
            </a:pPr>
            <a:r>
              <a:rPr lang="en-US" dirty="0">
                <a:sym typeface="Wingdings" pitchFamily="2" charset="2"/>
              </a:rPr>
              <a:t>This indicates DR3 is mediating anti-leukemic effect via indirect mechanisms </a:t>
            </a:r>
          </a:p>
        </p:txBody>
      </p:sp>
      <p:sp>
        <p:nvSpPr>
          <p:cNvPr id="4" name="Slide Number Placeholder 3"/>
          <p:cNvSpPr>
            <a:spLocks noGrp="1"/>
          </p:cNvSpPr>
          <p:nvPr>
            <p:ph type="sldNum" sz="quarter" idx="5"/>
          </p:nvPr>
        </p:nvSpPr>
        <p:spPr/>
        <p:txBody>
          <a:bodyPr/>
          <a:lstStyle/>
          <a:p>
            <a:fld id="{CCE3A104-683C-C741-8314-AFD726D9AE27}" type="slidenum">
              <a:rPr lang="en-US" smtClean="0"/>
              <a:t>35</a:t>
            </a:fld>
            <a:endParaRPr lang="en-US"/>
          </a:p>
        </p:txBody>
      </p:sp>
    </p:spTree>
    <p:extLst>
      <p:ext uri="{BB962C8B-B14F-4D97-AF65-F5344CB8AC3E}">
        <p14:creationId xmlns:p14="http://schemas.microsoft.com/office/powerpoint/2010/main" val="1280005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Activation of Tregs via DR3 significantly suppressed the frequency of cells and we observed a dramatic reduction in leukemic granulocyte-monocyte progenitors ( myeloid cells, and neutrophils)</a:t>
            </a:r>
            <a:endParaRPr lang="en-US" dirty="0"/>
          </a:p>
          <a:p>
            <a:pPr marL="171450" indent="-171450">
              <a:buFontTx/>
              <a:buChar char="-"/>
            </a:pPr>
            <a:endParaRPr lang="en-US" dirty="0">
              <a:sym typeface="Wingdings" pitchFamily="2" charset="2"/>
            </a:endParaRPr>
          </a:p>
          <a:p>
            <a:pPr marL="0" indent="0">
              <a:buFontTx/>
              <a:buNone/>
            </a:pPr>
            <a:r>
              <a:rPr lang="en-US" dirty="0">
                <a:sym typeface="Wingdings" pitchFamily="2" charset="2"/>
              </a:rPr>
              <a:t>This indicates DR3 is mediating anti-leukemic effect via indirect mechanisms </a:t>
            </a:r>
          </a:p>
        </p:txBody>
      </p:sp>
      <p:sp>
        <p:nvSpPr>
          <p:cNvPr id="4" name="Slide Number Placeholder 3"/>
          <p:cNvSpPr>
            <a:spLocks noGrp="1"/>
          </p:cNvSpPr>
          <p:nvPr>
            <p:ph type="sldNum" sz="quarter" idx="5"/>
          </p:nvPr>
        </p:nvSpPr>
        <p:spPr/>
        <p:txBody>
          <a:bodyPr/>
          <a:lstStyle/>
          <a:p>
            <a:fld id="{CCE3A104-683C-C741-8314-AFD726D9AE27}" type="slidenum">
              <a:rPr lang="en-US" smtClean="0"/>
              <a:t>36</a:t>
            </a:fld>
            <a:endParaRPr lang="en-US"/>
          </a:p>
        </p:txBody>
      </p:sp>
    </p:spTree>
    <p:extLst>
      <p:ext uri="{BB962C8B-B14F-4D97-AF65-F5344CB8AC3E}">
        <p14:creationId xmlns:p14="http://schemas.microsoft.com/office/powerpoint/2010/main" val="841881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Activation of Tregs via DR3 significantly suppressed the frequency of cells and we observed a dramatic reduction in leukemic granulocyte-monocyte progenitors ( myeloid cells, and neutrophils)</a:t>
            </a:r>
            <a:endParaRPr lang="en-US" dirty="0"/>
          </a:p>
          <a:p>
            <a:endParaRPr lang="en-US" dirty="0"/>
          </a:p>
          <a:p>
            <a:endParaRPr lang="en-US" dirty="0"/>
          </a:p>
          <a:p>
            <a:pPr marL="171450" indent="-171450">
              <a:buFontTx/>
              <a:buChar char="-"/>
            </a:pPr>
            <a:r>
              <a:rPr lang="en-US" dirty="0"/>
              <a:t>To rule out direct effects</a:t>
            </a:r>
          </a:p>
          <a:p>
            <a:pPr marL="171450" indent="-171450">
              <a:buFontTx/>
              <a:buChar char="-"/>
            </a:pPr>
            <a:r>
              <a:rPr lang="en-US" dirty="0"/>
              <a:t>Treated K562 cells with increasing doses of DR3 </a:t>
            </a:r>
            <a:r>
              <a:rPr lang="en-US" dirty="0">
                <a:sym typeface="Wingdings" pitchFamily="2" charset="2"/>
              </a:rPr>
              <a:t> no change in cell death or toxicity</a:t>
            </a:r>
          </a:p>
          <a:p>
            <a:pPr marL="171450" indent="-171450">
              <a:buFontTx/>
              <a:buChar char="-"/>
            </a:pPr>
            <a:r>
              <a:rPr lang="en-US" dirty="0">
                <a:sym typeface="Wingdings" pitchFamily="2" charset="2"/>
              </a:rPr>
              <a:t>Observed no effect of DR3 stimulation on colony forming potential </a:t>
            </a:r>
          </a:p>
          <a:p>
            <a:pPr marL="171450" indent="-171450">
              <a:buFontTx/>
              <a:buChar char="-"/>
            </a:pPr>
            <a:endParaRPr lang="en-US" dirty="0">
              <a:sym typeface="Wingdings" pitchFamily="2" charset="2"/>
            </a:endParaRPr>
          </a:p>
          <a:p>
            <a:pPr marL="0" indent="0">
              <a:buFontTx/>
              <a:buNone/>
            </a:pPr>
            <a:r>
              <a:rPr lang="en-US" dirty="0">
                <a:sym typeface="Wingdings" pitchFamily="2" charset="2"/>
              </a:rPr>
              <a:t>This indicates DR3 is mediating anti-leukemic effect via indirect mechanisms </a:t>
            </a:r>
          </a:p>
        </p:txBody>
      </p:sp>
      <p:sp>
        <p:nvSpPr>
          <p:cNvPr id="4" name="Slide Number Placeholder 3"/>
          <p:cNvSpPr>
            <a:spLocks noGrp="1"/>
          </p:cNvSpPr>
          <p:nvPr>
            <p:ph type="sldNum" sz="quarter" idx="5"/>
          </p:nvPr>
        </p:nvSpPr>
        <p:spPr/>
        <p:txBody>
          <a:bodyPr/>
          <a:lstStyle/>
          <a:p>
            <a:fld id="{CCE3A104-683C-C741-8314-AFD726D9AE27}" type="slidenum">
              <a:rPr lang="en-US" smtClean="0"/>
              <a:t>37</a:t>
            </a:fld>
            <a:endParaRPr lang="en-US"/>
          </a:p>
        </p:txBody>
      </p:sp>
    </p:spTree>
    <p:extLst>
      <p:ext uri="{BB962C8B-B14F-4D97-AF65-F5344CB8AC3E}">
        <p14:creationId xmlns:p14="http://schemas.microsoft.com/office/powerpoint/2010/main" val="22247773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understand the mechanisms by which increased IL-10 production altered leukemic progression, we evaluated potential cellular targets of IL-10. </a:t>
            </a:r>
          </a:p>
          <a:p>
            <a:r>
              <a:rPr lang="en-US" sz="1200" kern="1200" dirty="0">
                <a:solidFill>
                  <a:schemeClr val="tx1"/>
                </a:solidFill>
                <a:effectLst/>
                <a:latin typeface="+mn-lt"/>
                <a:ea typeface="+mn-ea"/>
                <a:cs typeface="+mn-cs"/>
              </a:rPr>
              <a:t>We confirmed that IL-10Ra was expressed on GMP populations </a:t>
            </a:r>
            <a:endParaRPr lang="en-US" dirty="0"/>
          </a:p>
          <a:p>
            <a:endParaRPr lang="en-US" dirty="0"/>
          </a:p>
          <a:p>
            <a:r>
              <a:rPr lang="en-US" sz="1200" kern="1200" dirty="0">
                <a:solidFill>
                  <a:schemeClr val="tx1"/>
                </a:solidFill>
                <a:effectLst/>
                <a:latin typeface="+mn-lt"/>
                <a:ea typeface="+mn-ea"/>
                <a:cs typeface="+mn-cs"/>
              </a:rPr>
              <a:t>IL-10 significantly decreased myeloid cell output and this effect was selective for cells carrying the BCR-ABL oncogene.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observed a dose-dependent response in response to IL-10 noting the decrease in the neutrophil</a:t>
            </a:r>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38</a:t>
            </a:fld>
            <a:endParaRPr lang="en-US"/>
          </a:p>
        </p:txBody>
      </p:sp>
    </p:spTree>
    <p:extLst>
      <p:ext uri="{BB962C8B-B14F-4D97-AF65-F5344CB8AC3E}">
        <p14:creationId xmlns:p14="http://schemas.microsoft.com/office/powerpoint/2010/main" val="35279687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CML we observed altered Treg numbers </a:t>
            </a:r>
            <a:r>
              <a:rPr lang="en-US" sz="1200" kern="1200" dirty="0">
                <a:solidFill>
                  <a:schemeClr val="tx1"/>
                </a:solidFill>
                <a:effectLst/>
                <a:latin typeface="+mn-lt"/>
                <a:ea typeface="+mn-ea"/>
                <a:cs typeface="+mn-cs"/>
                <a:sym typeface="Wingdings" pitchFamily="2" charset="2"/>
              </a:rPr>
              <a:t> speculate that chronic exposure to leukemic environment is detrimental to Treg stability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IL-6 is a known inducer of and the activation of this transcription factor via STAT3 has been shown to support acquisition of Th17 fate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CML </a:t>
            </a:r>
            <a:r>
              <a:rPr lang="en-US" sz="1200" kern="1200" dirty="0">
                <a:solidFill>
                  <a:schemeClr val="tx1"/>
                </a:solidFill>
                <a:effectLst/>
                <a:latin typeface="+mn-lt"/>
                <a:ea typeface="+mn-ea"/>
                <a:cs typeface="+mn-cs"/>
              </a:rPr>
              <a:t>promotes the development and differentiation of Th17 cells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direct pathway for induction of Th17 cell fate in leukemia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Likely due to greater availability of IL-6 and other inflammatory cytokines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describe a therapeutic function for Tregs and IL-10 in the context of chronic myeloid leukemia </a:t>
            </a:r>
          </a:p>
          <a:p>
            <a:r>
              <a:rPr lang="en-US" sz="1200" kern="1200" dirty="0">
                <a:solidFill>
                  <a:schemeClr val="tx1"/>
                </a:solidFill>
                <a:effectLst/>
                <a:latin typeface="+mn-lt"/>
                <a:ea typeface="+mn-ea"/>
                <a:cs typeface="+mn-cs"/>
              </a:rPr>
              <a:t>- IL-10 may play an important role in mediating the balance between inflammatory and anti-inflammatory responses in hematological malignancy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CE3A104-683C-C741-8314-AFD726D9AE27}" type="slidenum">
              <a:rPr lang="en-US" smtClean="0"/>
              <a:t>39</a:t>
            </a:fld>
            <a:endParaRPr lang="en-US"/>
          </a:p>
        </p:txBody>
      </p:sp>
    </p:spTree>
    <p:extLst>
      <p:ext uri="{BB962C8B-B14F-4D97-AF65-F5344CB8AC3E}">
        <p14:creationId xmlns:p14="http://schemas.microsoft.com/office/powerpoint/2010/main" val="3704780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7A9212-92C9-874F-A943-836E4AD56B28}" type="slidenum">
              <a:rPr lang="en-US" smtClean="0"/>
              <a:t>40</a:t>
            </a:fld>
            <a:endParaRPr lang="en-US"/>
          </a:p>
        </p:txBody>
      </p:sp>
    </p:spTree>
    <p:extLst>
      <p:ext uri="{BB962C8B-B14F-4D97-AF65-F5344CB8AC3E}">
        <p14:creationId xmlns:p14="http://schemas.microsoft.com/office/powerpoint/2010/main" val="4157301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A841-F160-554B-BD2F-DC37E2C1C2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63DF51-452C-D542-BDC4-7952146ACC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EF63EE-FA62-1642-8128-58257C3980F6}"/>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17D53B0F-CC45-0A44-AAF4-ED9DCA33F0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387981-5E3B-D348-9B18-0A122BC71F28}"/>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2097705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B128-3D20-3744-AAB2-BD1DECE51A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07BF06-7EBB-D442-802E-C03369DB32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ED07C-A0DC-0644-B98E-B9B06A8942A5}"/>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349F996A-B95E-E44C-B006-2A5D25A892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2A5A17-090C-E041-BEDA-35FDA563760D}"/>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3184729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8FEDD-77EB-3D45-984C-9589E1C787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7420F7-A3F4-E54E-908A-A446474BD5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76E271-6EF3-EC41-AAA7-A2BBF6600D50}"/>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9E10BF99-9453-CA46-A314-980EA411BF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DE5E4-E61F-B34C-B998-1794E3BDC6BC}"/>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315916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DB42-ADC7-7748-A3F3-099F8D381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C74987-C08E-964A-BEBA-3FC3CF26A98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568045-1B73-1D46-A559-B08C96FBBCA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01E933-006F-4E4B-9EA2-8F11909902A8}"/>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6" name="Footer Placeholder 5">
            <a:extLst>
              <a:ext uri="{FF2B5EF4-FFF2-40B4-BE49-F238E27FC236}">
                <a16:creationId xmlns:a16="http://schemas.microsoft.com/office/drawing/2014/main" id="{14331E18-8A15-D543-BF10-DA22F70983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4CAD1-6C04-6840-BD0D-E2EDA4B48C76}"/>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2843781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5B6F-CCA7-C541-8E88-25617A1190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A115F9-72E2-9645-8125-1D01C0EB29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B0EA0C4-CAE5-9542-BA44-4E5E0D7271C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97E8BD-0387-EC4B-9C29-7C17642B81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8C783FF-5E09-DE4B-8475-036D7FDC8E7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5F14C4-697E-824F-9689-FE60196DC167}"/>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8" name="Footer Placeholder 7">
            <a:extLst>
              <a:ext uri="{FF2B5EF4-FFF2-40B4-BE49-F238E27FC236}">
                <a16:creationId xmlns:a16="http://schemas.microsoft.com/office/drawing/2014/main" id="{BB416259-A9EB-8949-ABC0-F6A94ADA12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01762A-F409-AF48-A016-7AE85FC9CCB8}"/>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2137428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F6C7D-C108-6F4F-8ABE-75A0001910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FBB4F6-3BA5-2640-8E2D-57AEF4C7165E}"/>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4" name="Footer Placeholder 3">
            <a:extLst>
              <a:ext uri="{FF2B5EF4-FFF2-40B4-BE49-F238E27FC236}">
                <a16:creationId xmlns:a16="http://schemas.microsoft.com/office/drawing/2014/main" id="{FC122960-DA63-4243-9608-E5AFFD8FE1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3763B2-BA40-744C-9EEB-71AF968878D2}"/>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1646858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4AC7B2-4BDF-4546-A62E-943337EC1201}"/>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3" name="Footer Placeholder 2">
            <a:extLst>
              <a:ext uri="{FF2B5EF4-FFF2-40B4-BE49-F238E27FC236}">
                <a16:creationId xmlns:a16="http://schemas.microsoft.com/office/drawing/2014/main" id="{8EDC8DB3-DB73-634F-9B06-039FEDCA9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7DF596-AA2F-024D-B699-EC6643504CA0}"/>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59173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EA278-3040-354B-A66C-59F4140A4C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1A1F20-6FF2-AF4A-A4C4-01CFDBAC03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686EEC-3B64-6240-AEBD-7623C45A61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E2991E-FB64-2C47-94A7-5E7C91B3F712}"/>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6" name="Footer Placeholder 5">
            <a:extLst>
              <a:ext uri="{FF2B5EF4-FFF2-40B4-BE49-F238E27FC236}">
                <a16:creationId xmlns:a16="http://schemas.microsoft.com/office/drawing/2014/main" id="{8C2E7FA3-360F-E34A-96CB-245ED797B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905AB0-7A8C-3847-87C1-55136E7C379C}"/>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223718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CE5F-D561-4B4B-9B20-DB419AADD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938536-32EC-2D4A-BFE1-62B6A99361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611BBA-6FB8-3E4C-8463-F47FD05BC1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8AFB74-BD5C-B64F-9E8B-8907AA0E20C7}"/>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6" name="Footer Placeholder 5">
            <a:extLst>
              <a:ext uri="{FF2B5EF4-FFF2-40B4-BE49-F238E27FC236}">
                <a16:creationId xmlns:a16="http://schemas.microsoft.com/office/drawing/2014/main" id="{8041078B-1984-ED46-9D9D-F0E59AEFD2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FBF39-F42C-A148-B3A2-A2182E37EDC7}"/>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122418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8918-11CE-964A-B8AA-F5D3C8AB31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B102CD-6BEB-9747-8D49-7549F116AA2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EAB486-A99F-5A42-8FEF-32AF30CEA117}"/>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877212FB-9E59-E348-908F-51D922A03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550144-5050-DB42-AADB-B8501ABD79DB}"/>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3336541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29C5EC-4708-B246-8526-0CCF3C97FE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BE7029-9517-804B-83B4-A270214168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26C3B7-76E4-5C46-90A4-A721241B7CB0}"/>
              </a:ext>
            </a:extLst>
          </p:cNvPr>
          <p:cNvSpPr>
            <a:spLocks noGrp="1"/>
          </p:cNvSpPr>
          <p:nvPr>
            <p:ph type="dt" sz="half" idx="10"/>
          </p:nvPr>
        </p:nvSpPr>
        <p:spPr/>
        <p:txBody>
          <a:body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75A01799-9349-394B-BFD6-5A6C692E8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317B3-6B34-7445-A6A4-5065D0E849A8}"/>
              </a:ext>
            </a:extLst>
          </p:cNvPr>
          <p:cNvSpPr>
            <a:spLocks noGrp="1"/>
          </p:cNvSpPr>
          <p:nvPr>
            <p:ph type="sldNum" sz="quarter" idx="12"/>
          </p:nvPr>
        </p:nvSpPr>
        <p:spPr/>
        <p:txBody>
          <a:bodyPr/>
          <a:lstStyle/>
          <a:p>
            <a:fld id="{0F4D1BCB-5938-F44A-9076-78ED4BAFDB6D}" type="slidenum">
              <a:rPr lang="en-US" smtClean="0"/>
              <a:t>‹#›</a:t>
            </a:fld>
            <a:endParaRPr lang="en-US"/>
          </a:p>
        </p:txBody>
      </p:sp>
    </p:spTree>
    <p:extLst>
      <p:ext uri="{BB962C8B-B14F-4D97-AF65-F5344CB8AC3E}">
        <p14:creationId xmlns:p14="http://schemas.microsoft.com/office/powerpoint/2010/main" val="1384709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D8EF19-C850-4045-B9C6-82806C7EB3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986E2E-4BF5-C843-9589-74C138FFE3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D5E87-B219-FD44-89B1-15FE86675E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95087-34FB-0A40-91D4-418D8CEFB1FB}" type="datetimeFigureOut">
              <a:rPr lang="en-US" smtClean="0"/>
              <a:t>10/25/22</a:t>
            </a:fld>
            <a:endParaRPr lang="en-US"/>
          </a:p>
        </p:txBody>
      </p:sp>
      <p:sp>
        <p:nvSpPr>
          <p:cNvPr id="5" name="Footer Placeholder 4">
            <a:extLst>
              <a:ext uri="{FF2B5EF4-FFF2-40B4-BE49-F238E27FC236}">
                <a16:creationId xmlns:a16="http://schemas.microsoft.com/office/drawing/2014/main" id="{7647DE01-BB21-3D4F-A6AE-BAA19B1F3B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4A48EE-C710-C547-9EF1-0879E6C9C9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4D1BCB-5938-F44A-9076-78ED4BAFDB6D}" type="slidenum">
              <a:rPr lang="en-US" smtClean="0"/>
              <a:t>‹#›</a:t>
            </a:fld>
            <a:endParaRPr lang="en-US"/>
          </a:p>
        </p:txBody>
      </p:sp>
    </p:spTree>
    <p:extLst>
      <p:ext uri="{BB962C8B-B14F-4D97-AF65-F5344CB8AC3E}">
        <p14:creationId xmlns:p14="http://schemas.microsoft.com/office/powerpoint/2010/main" val="3258801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emf"/><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tiff"/><Relationship Id="rId4" Type="http://schemas.openxmlformats.org/officeDocument/2006/relationships/image" Target="../media/image26.tiff"/></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5.tiff"/><Relationship Id="rId7" Type="http://schemas.openxmlformats.org/officeDocument/2006/relationships/image" Target="../media/image31.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7.tiff"/><Relationship Id="rId4" Type="http://schemas.openxmlformats.org/officeDocument/2006/relationships/image" Target="../media/image26.tiff"/></Relationships>
</file>

<file path=ppt/slides/_rels/slide12.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27.tiff"/><Relationship Id="rId4" Type="http://schemas.openxmlformats.org/officeDocument/2006/relationships/image" Target="../media/image26.tiff"/></Relationships>
</file>

<file path=ppt/slides/_rels/slide1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emf"/><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42.emf"/><Relationship Id="rId4" Type="http://schemas.openxmlformats.org/officeDocument/2006/relationships/image" Target="../media/image41.emf"/></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45.emf"/></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3.png"/><Relationship Id="rId5" Type="http://schemas.microsoft.com/office/2007/relationships/hdphoto" Target="../media/hdphoto1.wdp"/><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emf"/><Relationship Id="rId5" Type="http://schemas.microsoft.com/office/2007/relationships/hdphoto" Target="../media/hdphoto1.wdp"/><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8.emf"/><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1.emf"/><Relationship Id="rId4" Type="http://schemas.openxmlformats.org/officeDocument/2006/relationships/image" Target="../media/image60.emf"/></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hyperlink" Target="https://kclpure.kcl.ac.uk/portal/shahram.kordasti.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emf"/><Relationship Id="rId4" Type="http://schemas.openxmlformats.org/officeDocument/2006/relationships/hyperlink" Target="https://kclpure.kcl.ac.uk/portal/shahram.kordasti.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emf"/><Relationship Id="rId4" Type="http://schemas.openxmlformats.org/officeDocument/2006/relationships/hyperlink" Target="https://kclpure.kcl.ac.uk/portal/shahram.kordasti.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67.emf"/></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5.emf"/></Relationships>
</file>

<file path=ppt/slides/_rels/slide30.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8.emf"/><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80.emf"/><Relationship Id="rId4" Type="http://schemas.openxmlformats.org/officeDocument/2006/relationships/image" Target="../media/image79.emf"/></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tiff"/><Relationship Id="rId7" Type="http://schemas.openxmlformats.org/officeDocument/2006/relationships/image" Target="../media/image8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9.emf"/><Relationship Id="rId4" Type="http://schemas.openxmlformats.org/officeDocument/2006/relationships/image" Target="../media/image83.png"/><Relationship Id="rId9"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93.emf"/><Relationship Id="rId5" Type="http://schemas.openxmlformats.org/officeDocument/2006/relationships/image" Target="../media/image92.jpeg"/><Relationship Id="rId4" Type="http://schemas.openxmlformats.org/officeDocument/2006/relationships/image" Target="../media/image91.emf"/></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hyperlink" Target="https://doi.org/10.1002/cyto.a.24350"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0.emf"/><Relationship Id="rId4" Type="http://schemas.openxmlformats.org/officeDocument/2006/relationships/image" Target="../media/image95.png"/></Relationships>
</file>

<file path=ppt/slides/_rels/slide36.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98.emf"/><Relationship Id="rId4" Type="http://schemas.openxmlformats.org/officeDocument/2006/relationships/image" Target="../media/image90.emf"/></Relationships>
</file>

<file path=ppt/slides/_rels/slide37.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emf"/></Relationships>
</file>

<file path=ppt/slides/_rels/slide38.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3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B5698-7969-504D-9E0F-865EA23FBF8A}"/>
              </a:ext>
            </a:extLst>
          </p:cNvPr>
          <p:cNvSpPr>
            <a:spLocks noGrp="1"/>
          </p:cNvSpPr>
          <p:nvPr>
            <p:ph type="ctrTitle"/>
          </p:nvPr>
        </p:nvSpPr>
        <p:spPr>
          <a:xfrm>
            <a:off x="0" y="0"/>
            <a:ext cx="12191999" cy="3444648"/>
          </a:xfrm>
        </p:spPr>
        <p:txBody>
          <a:bodyPr>
            <a:normAutofit/>
          </a:bodyPr>
          <a:lstStyle/>
          <a:p>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Tissue Specific Functions of Bone Marrow Tregs and Their Therapeutic Applications </a:t>
            </a:r>
          </a:p>
        </p:txBody>
      </p:sp>
      <p:sp>
        <p:nvSpPr>
          <p:cNvPr id="3" name="Subtitle 2">
            <a:extLst>
              <a:ext uri="{FF2B5EF4-FFF2-40B4-BE49-F238E27FC236}">
                <a16:creationId xmlns:a16="http://schemas.microsoft.com/office/drawing/2014/main" id="{BC5D64ED-0D55-314B-AD6F-16F9D0ACB621}"/>
              </a:ext>
            </a:extLst>
          </p:cNvPr>
          <p:cNvSpPr>
            <a:spLocks noGrp="1"/>
          </p:cNvSpPr>
          <p:nvPr>
            <p:ph type="subTitle" idx="1"/>
          </p:nvPr>
        </p:nvSpPr>
        <p:spPr>
          <a:xfrm>
            <a:off x="1309735" y="4081462"/>
            <a:ext cx="9144000" cy="1655762"/>
          </a:xfrm>
        </p:spPr>
        <p:txBody>
          <a:bodyPr>
            <a:normAutofit lnSpcReduction="10000"/>
          </a:bodyPr>
          <a:lstStyle/>
          <a:p>
            <a:r>
              <a:rPr lang="en-US" dirty="0">
                <a:latin typeface="Arial" panose="020B0604020202020204" pitchFamily="34" charset="0"/>
                <a:cs typeface="Arial" panose="020B0604020202020204" pitchFamily="34" charset="0"/>
              </a:rPr>
              <a:t>Virginia (Ginny) Camacho</a:t>
            </a:r>
          </a:p>
          <a:p>
            <a:r>
              <a:rPr lang="en-US" dirty="0">
                <a:latin typeface="Arial" panose="020B0604020202020204" pitchFamily="34" charset="0"/>
                <a:cs typeface="Arial" panose="020B0604020202020204" pitchFamily="34" charset="0"/>
              </a:rPr>
              <a:t>Boston Children’s Hospital</a:t>
            </a:r>
          </a:p>
          <a:p>
            <a:r>
              <a:rPr lang="en-US" dirty="0">
                <a:latin typeface="Arial" panose="020B0604020202020204" pitchFamily="34" charset="0"/>
                <a:cs typeface="Arial" panose="020B0604020202020204" pitchFamily="34" charset="0"/>
              </a:rPr>
              <a:t>Italiano-Machlus Lab</a:t>
            </a:r>
          </a:p>
          <a:p>
            <a:r>
              <a:rPr lang="en-US" dirty="0">
                <a:latin typeface="Arial" panose="020B0604020202020204" pitchFamily="34" charset="0"/>
                <a:cs typeface="Arial" panose="020B0604020202020204" pitchFamily="34" charset="0"/>
              </a:rPr>
              <a:t>10-27-2022</a:t>
            </a:r>
          </a:p>
        </p:txBody>
      </p:sp>
    </p:spTree>
    <p:extLst>
      <p:ext uri="{BB962C8B-B14F-4D97-AF65-F5344CB8AC3E}">
        <p14:creationId xmlns:p14="http://schemas.microsoft.com/office/powerpoint/2010/main" val="3339770462"/>
      </p:ext>
    </p:extLst>
  </p:cSld>
  <p:clrMapOvr>
    <a:masterClrMapping/>
  </p:clrMapOvr>
  <mc:AlternateContent xmlns:mc="http://schemas.openxmlformats.org/markup-compatibility/2006" xmlns:p14="http://schemas.microsoft.com/office/powerpoint/2010/main">
    <mc:Choice Requires="p14">
      <p:transition spd="slow" p14:dur="2000" advTm="5317"/>
    </mc:Choice>
    <mc:Fallback xmlns="">
      <p:transition spd="slow" advTm="531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device&#10;&#10;Description automatically generated">
            <a:extLst>
              <a:ext uri="{FF2B5EF4-FFF2-40B4-BE49-F238E27FC236}">
                <a16:creationId xmlns:a16="http://schemas.microsoft.com/office/drawing/2014/main" id="{82225918-DA4F-4242-AB24-86360956CFE9}"/>
              </a:ext>
            </a:extLst>
          </p:cNvPr>
          <p:cNvPicPr>
            <a:picLocks noChangeAspect="1"/>
          </p:cNvPicPr>
          <p:nvPr/>
        </p:nvPicPr>
        <p:blipFill>
          <a:blip r:embed="rId3"/>
          <a:stretch>
            <a:fillRect/>
          </a:stretch>
        </p:blipFill>
        <p:spPr>
          <a:xfrm>
            <a:off x="161976" y="2067418"/>
            <a:ext cx="2051825" cy="2012743"/>
          </a:xfrm>
          <a:prstGeom prst="rect">
            <a:avLst/>
          </a:prstGeom>
        </p:spPr>
      </p:pic>
      <p:sp>
        <p:nvSpPr>
          <p:cNvPr id="16" name="Title 1">
            <a:extLst>
              <a:ext uri="{FF2B5EF4-FFF2-40B4-BE49-F238E27FC236}">
                <a16:creationId xmlns:a16="http://schemas.microsoft.com/office/drawing/2014/main" id="{BF9393A1-C72A-2344-B443-492F70AFF92D}"/>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latin typeface="Arial" panose="020B0604020202020204" pitchFamily="34" charset="0"/>
                <a:cs typeface="Arial" panose="020B0604020202020204" pitchFamily="34" charset="0"/>
              </a:rPr>
              <a:t>Research Interests:</a:t>
            </a:r>
          </a:p>
          <a:p>
            <a:pPr lvl="0" algn="ctr">
              <a:lnSpc>
                <a:spcPct val="100000"/>
              </a:lnSpc>
              <a:spcBef>
                <a:spcPts val="0"/>
              </a:spcBef>
              <a:defRPr/>
            </a:pPr>
            <a:r>
              <a:rPr lang="en-US" sz="3400" b="1" dirty="0">
                <a:latin typeface="Arial" panose="020B0604020202020204" pitchFamily="34" charset="0"/>
                <a:cs typeface="Arial" panose="020B0604020202020204" pitchFamily="34" charset="0"/>
              </a:rPr>
              <a:t>Immune Dysregulation as an Oncogenic Pressure</a:t>
            </a:r>
          </a:p>
        </p:txBody>
      </p:sp>
      <p:pic>
        <p:nvPicPr>
          <p:cNvPr id="50" name="Picture 49" descr="A picture containing device&#10;&#10;Description automatically generated">
            <a:extLst>
              <a:ext uri="{FF2B5EF4-FFF2-40B4-BE49-F238E27FC236}">
                <a16:creationId xmlns:a16="http://schemas.microsoft.com/office/drawing/2014/main" id="{505B8F6A-9481-B54D-8486-8842124BE040}"/>
              </a:ext>
            </a:extLst>
          </p:cNvPr>
          <p:cNvPicPr>
            <a:picLocks noChangeAspect="1"/>
          </p:cNvPicPr>
          <p:nvPr/>
        </p:nvPicPr>
        <p:blipFill rotWithShape="1">
          <a:blip r:embed="rId4"/>
          <a:srcRect b="1252"/>
          <a:stretch/>
        </p:blipFill>
        <p:spPr>
          <a:xfrm>
            <a:off x="0" y="1438175"/>
            <a:ext cx="5927187" cy="5283971"/>
          </a:xfrm>
          <a:prstGeom prst="rect">
            <a:avLst/>
          </a:prstGeom>
        </p:spPr>
      </p:pic>
      <p:pic>
        <p:nvPicPr>
          <p:cNvPr id="52" name="Picture 51" descr="A picture containing device&#10;&#10;Description automatically generated">
            <a:extLst>
              <a:ext uri="{FF2B5EF4-FFF2-40B4-BE49-F238E27FC236}">
                <a16:creationId xmlns:a16="http://schemas.microsoft.com/office/drawing/2014/main" id="{5FC0FEDB-27EA-A147-9379-028112E87D69}"/>
              </a:ext>
            </a:extLst>
          </p:cNvPr>
          <p:cNvPicPr>
            <a:picLocks noChangeAspect="1"/>
          </p:cNvPicPr>
          <p:nvPr/>
        </p:nvPicPr>
        <p:blipFill rotWithShape="1">
          <a:blip r:embed="rId5"/>
          <a:srcRect b="870"/>
          <a:stretch/>
        </p:blipFill>
        <p:spPr>
          <a:xfrm>
            <a:off x="0" y="1287463"/>
            <a:ext cx="5938082" cy="5500733"/>
          </a:xfrm>
          <a:prstGeom prst="rect">
            <a:avLst/>
          </a:prstGeom>
        </p:spPr>
      </p:pic>
      <p:sp>
        <p:nvSpPr>
          <p:cNvPr id="48" name="Rectangle 47">
            <a:extLst>
              <a:ext uri="{FF2B5EF4-FFF2-40B4-BE49-F238E27FC236}">
                <a16:creationId xmlns:a16="http://schemas.microsoft.com/office/drawing/2014/main" id="{6387A00D-F943-C042-B8E0-121B26DB5C0E}"/>
              </a:ext>
            </a:extLst>
          </p:cNvPr>
          <p:cNvSpPr/>
          <p:nvPr/>
        </p:nvSpPr>
        <p:spPr>
          <a:xfrm>
            <a:off x="5778524" y="1473201"/>
            <a:ext cx="6413476" cy="4832092"/>
          </a:xfrm>
          <a:prstGeom prst="rect">
            <a:avLst/>
          </a:prstGeom>
        </p:spPr>
        <p:txBody>
          <a:bodyPr wrap="square">
            <a:spAutoFit/>
          </a:bodyPr>
          <a:lstStyle/>
          <a:p>
            <a:pPr algn="ctr"/>
            <a:r>
              <a:rPr lang="en-US" sz="2400" b="1" dirty="0">
                <a:solidFill>
                  <a:srgbClr val="222222"/>
                </a:solidFill>
                <a:latin typeface="Arial" panose="020B0604020202020204" pitchFamily="34" charset="0"/>
                <a:cs typeface="Arial" panose="020B0604020202020204" pitchFamily="34" charset="0"/>
              </a:rPr>
              <a:t>Leukemic transformation affects nearly every component of the immune system</a:t>
            </a:r>
          </a:p>
          <a:p>
            <a:pPr algn="ctr"/>
            <a:endParaRPr lang="en-US" sz="2400" dirty="0">
              <a:solidFill>
                <a:srgbClr val="22222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Mature immune cells</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Lymphoid organs (microenvironment)</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Circulating factors (chemokines, cytokines, soluble molecules)</a:t>
            </a:r>
            <a:endParaRPr lang="en-US" sz="2000" dirty="0">
              <a:solidFill>
                <a:srgbClr val="222222"/>
              </a:solidFill>
              <a:latin typeface="Arial" panose="020B0604020202020204" pitchFamily="34" charset="0"/>
              <a:cs typeface="Arial" panose="020B0604020202020204" pitchFamily="34" charset="0"/>
            </a:endParaRPr>
          </a:p>
          <a:p>
            <a:pPr algn="ctr"/>
            <a:endParaRPr lang="en-US" sz="2400" dirty="0">
              <a:solidFill>
                <a:srgbClr val="222222"/>
              </a:solidFill>
              <a:latin typeface="Arial" panose="020B0604020202020204" pitchFamily="34" charset="0"/>
              <a:cs typeface="Arial" panose="020B0604020202020204" pitchFamily="34" charset="0"/>
            </a:endParaRPr>
          </a:p>
          <a:p>
            <a:pPr lvl="0" algn="ctr">
              <a:defRPr/>
            </a:pPr>
            <a:r>
              <a:rPr lang="en-US" sz="2400" b="1" dirty="0">
                <a:latin typeface="Arial" panose="020B0604020202020204" pitchFamily="34" charset="0"/>
                <a:cs typeface="Arial" panose="020B0604020202020204" pitchFamily="34" charset="0"/>
              </a:rPr>
              <a:t>Can restoring immune function reduce/limit leukemic transformation?</a:t>
            </a:r>
          </a:p>
          <a:p>
            <a:pPr lvl="0">
              <a:defRPr/>
            </a:pPr>
            <a:endParaRPr lang="en-US" sz="2400" dirty="0">
              <a:solidFill>
                <a:srgbClr val="22222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222222"/>
                </a:solidFill>
                <a:latin typeface="Arial" panose="020B0604020202020204" pitchFamily="34" charset="0"/>
                <a:cs typeface="Arial" panose="020B0604020202020204" pitchFamily="34" charset="0"/>
              </a:rPr>
              <a:t>Clinical Associations </a:t>
            </a:r>
          </a:p>
          <a:p>
            <a:pPr marL="342900" indent="-342900">
              <a:buFont typeface="Arial" panose="020B0604020202020204" pitchFamily="34" charset="0"/>
              <a:buChar char="•"/>
            </a:pPr>
            <a:r>
              <a:rPr lang="en-US" sz="2000" dirty="0">
                <a:solidFill>
                  <a:srgbClr val="222222"/>
                </a:solidFill>
                <a:latin typeface="Arial" panose="020B0604020202020204" pitchFamily="34" charset="0"/>
                <a:cs typeface="Arial" panose="020B0604020202020204" pitchFamily="34" charset="0"/>
              </a:rPr>
              <a:t>Primary changes (direct consequence)</a:t>
            </a:r>
          </a:p>
          <a:p>
            <a:pPr marL="342900" indent="-342900">
              <a:buFont typeface="Arial" panose="020B0604020202020204" pitchFamily="34" charset="0"/>
              <a:buChar char="•"/>
            </a:pPr>
            <a:r>
              <a:rPr lang="en-US" sz="2000" dirty="0">
                <a:solidFill>
                  <a:srgbClr val="222222"/>
                </a:solidFill>
                <a:latin typeface="Arial" panose="020B0604020202020204" pitchFamily="34" charset="0"/>
                <a:cs typeface="Arial" panose="020B0604020202020204" pitchFamily="34" charset="0"/>
              </a:rPr>
              <a:t>Secondary changes (adaptive/compensatory)</a:t>
            </a:r>
          </a:p>
        </p:txBody>
      </p:sp>
      <p:sp>
        <p:nvSpPr>
          <p:cNvPr id="2" name="Lightning Bolt 1">
            <a:extLst>
              <a:ext uri="{FF2B5EF4-FFF2-40B4-BE49-F238E27FC236}">
                <a16:creationId xmlns:a16="http://schemas.microsoft.com/office/drawing/2014/main" id="{68F919FD-A9DE-C642-9EB7-2015CEDE0A86}"/>
              </a:ext>
            </a:extLst>
          </p:cNvPr>
          <p:cNvSpPr/>
          <p:nvPr/>
        </p:nvSpPr>
        <p:spPr>
          <a:xfrm rot="4483421">
            <a:off x="1738457" y="1592388"/>
            <a:ext cx="972477" cy="950058"/>
          </a:xfrm>
          <a:prstGeom prst="lightningBol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FE6E18C-6545-3341-A213-EEB36876384C}"/>
              </a:ext>
            </a:extLst>
          </p:cNvPr>
          <p:cNvSpPr txBox="1"/>
          <p:nvPr/>
        </p:nvSpPr>
        <p:spPr>
          <a:xfrm>
            <a:off x="2224695" y="2967335"/>
            <a:ext cx="2704218"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 Extrinsic Factors</a:t>
            </a:r>
          </a:p>
        </p:txBody>
      </p:sp>
      <p:pic>
        <p:nvPicPr>
          <p:cNvPr id="5" name="Picture 4" descr="A close up of a logo&#10;&#10;Description automatically generated">
            <a:extLst>
              <a:ext uri="{FF2B5EF4-FFF2-40B4-BE49-F238E27FC236}">
                <a16:creationId xmlns:a16="http://schemas.microsoft.com/office/drawing/2014/main" id="{3D36288C-72B9-4041-AFCC-93BBD867C1D1}"/>
              </a:ext>
            </a:extLst>
          </p:cNvPr>
          <p:cNvPicPr>
            <a:picLocks noChangeAspect="1"/>
          </p:cNvPicPr>
          <p:nvPr/>
        </p:nvPicPr>
        <p:blipFill>
          <a:blip r:embed="rId6"/>
          <a:stretch>
            <a:fillRect/>
          </a:stretch>
        </p:blipFill>
        <p:spPr>
          <a:xfrm>
            <a:off x="4909886" y="2082003"/>
            <a:ext cx="2172634" cy="2012743"/>
          </a:xfrm>
          <a:prstGeom prst="rect">
            <a:avLst/>
          </a:prstGeom>
        </p:spPr>
      </p:pic>
    </p:spTree>
    <p:extLst>
      <p:ext uri="{BB962C8B-B14F-4D97-AF65-F5344CB8AC3E}">
        <p14:creationId xmlns:p14="http://schemas.microsoft.com/office/powerpoint/2010/main" val="366074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8">
                                            <p:txEl>
                                              <p:pRg st="2" end="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8">
                                            <p:txEl>
                                              <p:pRg st="3" end="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8">
                                            <p:txEl>
                                              <p:pRg st="8" end="8"/>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8">
                                            <p:txEl>
                                              <p:pRg st="9" end="9"/>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FE3B3-EE17-E24E-969F-6B61224357AD}"/>
              </a:ext>
            </a:extLst>
          </p:cNvPr>
          <p:cNvSpPr>
            <a:spLocks noGrp="1"/>
          </p:cNvSpPr>
          <p:nvPr>
            <p:ph type="title"/>
          </p:nvPr>
        </p:nvSpPr>
        <p:spPr>
          <a:xfrm>
            <a:off x="0" y="-8951"/>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Regulatory T cell Overview </a:t>
            </a:r>
            <a:endParaRPr lang="en-US" sz="3400" dirty="0"/>
          </a:p>
        </p:txBody>
      </p:sp>
      <p:sp>
        <p:nvSpPr>
          <p:cNvPr id="5" name="Content Placeholder 4">
            <a:extLst>
              <a:ext uri="{FF2B5EF4-FFF2-40B4-BE49-F238E27FC236}">
                <a16:creationId xmlns:a16="http://schemas.microsoft.com/office/drawing/2014/main" id="{BE2F8E09-4B45-C84A-A2E8-D1C527FD0A2E}"/>
              </a:ext>
            </a:extLst>
          </p:cNvPr>
          <p:cNvSpPr>
            <a:spLocks noGrp="1"/>
          </p:cNvSpPr>
          <p:nvPr>
            <p:ph sz="half" idx="2"/>
          </p:nvPr>
        </p:nvSpPr>
        <p:spPr>
          <a:xfrm>
            <a:off x="5851944" y="1522761"/>
            <a:ext cx="4277964" cy="1939537"/>
          </a:xfrm>
        </p:spPr>
        <p:txBody>
          <a:bodyPr>
            <a:normAutofit/>
          </a:bodyPr>
          <a:lstStyle/>
          <a:p>
            <a:pPr algn="ctr">
              <a:buNone/>
              <a:tabLst>
                <a:tab pos="1933575" algn="l"/>
              </a:tabLst>
            </a:pPr>
            <a:r>
              <a:rPr lang="en-US" sz="2400" u="sng" dirty="0">
                <a:latin typeface="Arial" panose="020B0604020202020204" pitchFamily="34" charset="0"/>
                <a:cs typeface="Arial" panose="020B0604020202020204" pitchFamily="34" charset="0"/>
              </a:rPr>
              <a:t>Immune Regulation</a:t>
            </a:r>
          </a:p>
          <a:p>
            <a:pPr marL="0" indent="0">
              <a:buNone/>
              <a:tabLst>
                <a:tab pos="1933575" algn="l"/>
              </a:tabLst>
            </a:pPr>
            <a:r>
              <a:rPr lang="en-US" sz="2400" dirty="0">
                <a:latin typeface="Arial" panose="020B0604020202020204" pitchFamily="34" charset="0"/>
                <a:cs typeface="Arial" panose="020B0604020202020204" pitchFamily="34" charset="0"/>
              </a:rPr>
              <a:t>By-stander suppression</a:t>
            </a:r>
          </a:p>
          <a:p>
            <a:pPr marL="0" indent="0">
              <a:buNone/>
              <a:tabLst>
                <a:tab pos="1933575" algn="l"/>
              </a:tabLst>
            </a:pPr>
            <a:r>
              <a:rPr lang="en-US" sz="2400" dirty="0">
                <a:latin typeface="Arial" panose="020B0604020202020204" pitchFamily="34" charset="0"/>
                <a:cs typeface="Arial" panose="020B0604020202020204" pitchFamily="34" charset="0"/>
              </a:rPr>
              <a:t>Tolerance</a:t>
            </a:r>
          </a:p>
          <a:p>
            <a:pPr marL="0" indent="0">
              <a:buNone/>
              <a:tabLst>
                <a:tab pos="1933575" algn="l"/>
              </a:tabLst>
            </a:pPr>
            <a:r>
              <a:rPr lang="en-US" sz="2400" dirty="0">
                <a:latin typeface="Arial" panose="020B0604020202020204" pitchFamily="34" charset="0"/>
                <a:cs typeface="Arial" panose="020B0604020202020204" pitchFamily="34" charset="0"/>
              </a:rPr>
              <a:t>Resolution of inflammation</a:t>
            </a:r>
          </a:p>
        </p:txBody>
      </p:sp>
      <p:pic>
        <p:nvPicPr>
          <p:cNvPr id="10" name="Picture 9" descr="A picture containing drawing&#10;&#10;Description automatically generated">
            <a:extLst>
              <a:ext uri="{FF2B5EF4-FFF2-40B4-BE49-F238E27FC236}">
                <a16:creationId xmlns:a16="http://schemas.microsoft.com/office/drawing/2014/main" id="{32347A2D-45CB-6C4D-9CDC-E55D7FE8FC15}"/>
              </a:ext>
            </a:extLst>
          </p:cNvPr>
          <p:cNvPicPr>
            <a:picLocks noChangeAspect="1"/>
          </p:cNvPicPr>
          <p:nvPr/>
        </p:nvPicPr>
        <p:blipFill rotWithShape="1">
          <a:blip r:embed="rId3"/>
          <a:srcRect t="4428" b="1912"/>
          <a:stretch/>
        </p:blipFill>
        <p:spPr>
          <a:xfrm>
            <a:off x="1933898" y="1089102"/>
            <a:ext cx="2709679" cy="2806857"/>
          </a:xfrm>
          <a:prstGeom prst="rect">
            <a:avLst/>
          </a:prstGeom>
        </p:spPr>
      </p:pic>
      <p:sp>
        <p:nvSpPr>
          <p:cNvPr id="4" name="Rectangle 3">
            <a:extLst>
              <a:ext uri="{FF2B5EF4-FFF2-40B4-BE49-F238E27FC236}">
                <a16:creationId xmlns:a16="http://schemas.microsoft.com/office/drawing/2014/main" id="{36ECAD13-93E7-2E40-8C77-AF571FAC5BEB}"/>
              </a:ext>
            </a:extLst>
          </p:cNvPr>
          <p:cNvSpPr/>
          <p:nvPr/>
        </p:nvSpPr>
        <p:spPr>
          <a:xfrm>
            <a:off x="5739275" y="1311131"/>
            <a:ext cx="3475927" cy="2308324"/>
          </a:xfrm>
          <a:prstGeom prst="rect">
            <a:avLst/>
          </a:prstGeom>
        </p:spPr>
        <p:txBody>
          <a:bodyPr wrap="square">
            <a:spAutoFit/>
          </a:bodyPr>
          <a:lstStyle/>
          <a:p>
            <a:pPr algn="ctr"/>
            <a:r>
              <a:rPr lang="en-US" sz="2400" u="sng" dirty="0">
                <a:latin typeface="Arial" panose="020B0604020202020204" pitchFamily="34" charset="0"/>
                <a:cs typeface="Arial" panose="020B0604020202020204" pitchFamily="34" charset="0"/>
              </a:rPr>
              <a:t>Tissue Homeostasis</a:t>
            </a:r>
          </a:p>
          <a:p>
            <a:r>
              <a:rPr lang="en-US" sz="2400" dirty="0">
                <a:latin typeface="Arial" panose="020B0604020202020204" pitchFamily="34" charset="0"/>
                <a:cs typeface="Arial" panose="020B0604020202020204" pitchFamily="34" charset="0"/>
              </a:rPr>
              <a:t>Lung</a:t>
            </a:r>
          </a:p>
          <a:p>
            <a:r>
              <a:rPr lang="en-US" sz="2400" dirty="0">
                <a:latin typeface="Arial" panose="020B0604020202020204" pitchFamily="34" charset="0"/>
                <a:cs typeface="Arial" panose="020B0604020202020204" pitchFamily="34" charset="0"/>
              </a:rPr>
              <a:t>Adipose (VAT)</a:t>
            </a:r>
          </a:p>
          <a:p>
            <a:r>
              <a:rPr lang="en-US" sz="2400" dirty="0">
                <a:latin typeface="Arial" panose="020B0604020202020204" pitchFamily="34" charset="0"/>
                <a:cs typeface="Arial" panose="020B0604020202020204" pitchFamily="34" charset="0"/>
              </a:rPr>
              <a:t>Gut</a:t>
            </a:r>
          </a:p>
          <a:p>
            <a:r>
              <a:rPr lang="en-US" sz="2400" dirty="0">
                <a:latin typeface="Arial" panose="020B0604020202020204" pitchFamily="34" charset="0"/>
                <a:cs typeface="Arial" panose="020B0604020202020204" pitchFamily="34" charset="0"/>
              </a:rPr>
              <a:t>Skin </a:t>
            </a:r>
          </a:p>
          <a:p>
            <a:r>
              <a:rPr lang="en-US" sz="2400" dirty="0">
                <a:latin typeface="Arial" panose="020B0604020202020204" pitchFamily="34" charset="0"/>
                <a:cs typeface="Arial" panose="020B0604020202020204" pitchFamily="34" charset="0"/>
              </a:rPr>
              <a:t>Muscle</a:t>
            </a:r>
          </a:p>
        </p:txBody>
      </p:sp>
      <p:pic>
        <p:nvPicPr>
          <p:cNvPr id="7" name="Picture 6" descr="A picture containing person&#10;&#10;Description automatically generated">
            <a:extLst>
              <a:ext uri="{FF2B5EF4-FFF2-40B4-BE49-F238E27FC236}">
                <a16:creationId xmlns:a16="http://schemas.microsoft.com/office/drawing/2014/main" id="{5E21847A-E36B-7044-8524-8371FA9346CC}"/>
              </a:ext>
            </a:extLst>
          </p:cNvPr>
          <p:cNvPicPr>
            <a:picLocks noChangeAspect="1"/>
          </p:cNvPicPr>
          <p:nvPr/>
        </p:nvPicPr>
        <p:blipFill rotWithShape="1">
          <a:blip r:embed="rId4"/>
          <a:srcRect r="81880"/>
          <a:stretch/>
        </p:blipFill>
        <p:spPr>
          <a:xfrm>
            <a:off x="478971" y="3855313"/>
            <a:ext cx="2035629" cy="2557870"/>
          </a:xfrm>
          <a:prstGeom prst="rect">
            <a:avLst/>
          </a:prstGeom>
        </p:spPr>
      </p:pic>
      <p:pic>
        <p:nvPicPr>
          <p:cNvPr id="9" name="Picture 8" descr="A picture containing brush&#10;&#10;Description automatically generated">
            <a:extLst>
              <a:ext uri="{FF2B5EF4-FFF2-40B4-BE49-F238E27FC236}">
                <a16:creationId xmlns:a16="http://schemas.microsoft.com/office/drawing/2014/main" id="{38609E36-5621-ED40-84B1-29D9643B5F40}"/>
              </a:ext>
            </a:extLst>
          </p:cNvPr>
          <p:cNvPicPr>
            <a:picLocks noChangeAspect="1"/>
          </p:cNvPicPr>
          <p:nvPr/>
        </p:nvPicPr>
        <p:blipFill>
          <a:blip r:embed="rId5"/>
          <a:stretch>
            <a:fillRect/>
          </a:stretch>
        </p:blipFill>
        <p:spPr>
          <a:xfrm>
            <a:off x="1933898" y="1088124"/>
            <a:ext cx="2587775" cy="3036323"/>
          </a:xfrm>
          <a:prstGeom prst="rect">
            <a:avLst/>
          </a:prstGeom>
        </p:spPr>
      </p:pic>
      <p:pic>
        <p:nvPicPr>
          <p:cNvPr id="12" name="Picture 11" descr="A picture containing person&#10;&#10;Description automatically generated">
            <a:extLst>
              <a:ext uri="{FF2B5EF4-FFF2-40B4-BE49-F238E27FC236}">
                <a16:creationId xmlns:a16="http://schemas.microsoft.com/office/drawing/2014/main" id="{9DEE11D3-AB8C-4B44-B5BB-118533068BC9}"/>
              </a:ext>
            </a:extLst>
          </p:cNvPr>
          <p:cNvPicPr>
            <a:picLocks noChangeAspect="1"/>
          </p:cNvPicPr>
          <p:nvPr/>
        </p:nvPicPr>
        <p:blipFill rotWithShape="1">
          <a:blip r:embed="rId4"/>
          <a:srcRect r="61822"/>
          <a:stretch/>
        </p:blipFill>
        <p:spPr>
          <a:xfrm>
            <a:off x="478971" y="3855313"/>
            <a:ext cx="4288973" cy="2557870"/>
          </a:xfrm>
          <a:prstGeom prst="rect">
            <a:avLst/>
          </a:prstGeom>
        </p:spPr>
      </p:pic>
      <p:pic>
        <p:nvPicPr>
          <p:cNvPr id="13" name="Picture 12" descr="A picture containing person&#10;&#10;Description automatically generated">
            <a:extLst>
              <a:ext uri="{FF2B5EF4-FFF2-40B4-BE49-F238E27FC236}">
                <a16:creationId xmlns:a16="http://schemas.microsoft.com/office/drawing/2014/main" id="{63C6866F-600B-164A-90B0-E18EBD9A46FD}"/>
              </a:ext>
            </a:extLst>
          </p:cNvPr>
          <p:cNvPicPr>
            <a:picLocks noChangeAspect="1"/>
          </p:cNvPicPr>
          <p:nvPr/>
        </p:nvPicPr>
        <p:blipFill rotWithShape="1">
          <a:blip r:embed="rId4"/>
          <a:srcRect l="1" r="36821"/>
          <a:stretch/>
        </p:blipFill>
        <p:spPr>
          <a:xfrm>
            <a:off x="478971" y="3855313"/>
            <a:ext cx="7097486" cy="2557870"/>
          </a:xfrm>
          <a:prstGeom prst="rect">
            <a:avLst/>
          </a:prstGeom>
        </p:spPr>
      </p:pic>
      <p:pic>
        <p:nvPicPr>
          <p:cNvPr id="14" name="Picture 13" descr="A picture containing person&#10;&#10;Description automatically generated">
            <a:extLst>
              <a:ext uri="{FF2B5EF4-FFF2-40B4-BE49-F238E27FC236}">
                <a16:creationId xmlns:a16="http://schemas.microsoft.com/office/drawing/2014/main" id="{F59E0087-4C2D-6543-B64D-337BCB7B46B8}"/>
              </a:ext>
            </a:extLst>
          </p:cNvPr>
          <p:cNvPicPr>
            <a:picLocks noChangeAspect="1"/>
          </p:cNvPicPr>
          <p:nvPr/>
        </p:nvPicPr>
        <p:blipFill rotWithShape="1">
          <a:blip r:embed="rId4"/>
          <a:srcRect l="1" r="14091"/>
          <a:stretch/>
        </p:blipFill>
        <p:spPr>
          <a:xfrm>
            <a:off x="478970" y="3855313"/>
            <a:ext cx="9650937" cy="2557870"/>
          </a:xfrm>
          <a:prstGeom prst="rect">
            <a:avLst/>
          </a:prstGeom>
        </p:spPr>
      </p:pic>
      <p:pic>
        <p:nvPicPr>
          <p:cNvPr id="15" name="Picture 14" descr="A picture containing person&#10;&#10;Description automatically generated">
            <a:extLst>
              <a:ext uri="{FF2B5EF4-FFF2-40B4-BE49-F238E27FC236}">
                <a16:creationId xmlns:a16="http://schemas.microsoft.com/office/drawing/2014/main" id="{92C158EA-7AFF-0147-87F9-EEFC034A0162}"/>
              </a:ext>
            </a:extLst>
          </p:cNvPr>
          <p:cNvPicPr>
            <a:picLocks noChangeAspect="1"/>
          </p:cNvPicPr>
          <p:nvPr/>
        </p:nvPicPr>
        <p:blipFill rotWithShape="1">
          <a:blip r:embed="rId4"/>
          <a:srcRect l="1" r="-1"/>
          <a:stretch/>
        </p:blipFill>
        <p:spPr>
          <a:xfrm>
            <a:off x="478970" y="3855313"/>
            <a:ext cx="11234059" cy="2557870"/>
          </a:xfrm>
          <a:prstGeom prst="rect">
            <a:avLst/>
          </a:prstGeom>
        </p:spPr>
      </p:pic>
      <p:sp>
        <p:nvSpPr>
          <p:cNvPr id="6" name="Rectangle 1">
            <a:extLst>
              <a:ext uri="{FF2B5EF4-FFF2-40B4-BE49-F238E27FC236}">
                <a16:creationId xmlns:a16="http://schemas.microsoft.com/office/drawing/2014/main" id="{D6EA700A-CF6C-3D46-B315-944CCC55A141}"/>
              </a:ext>
            </a:extLst>
          </p:cNvPr>
          <p:cNvSpPr>
            <a:spLocks noChangeArrowheads="1"/>
          </p:cNvSpPr>
          <p:nvPr/>
        </p:nvSpPr>
        <p:spPr bwMode="auto">
          <a:xfrm>
            <a:off x="3288737" y="6596390"/>
            <a:ext cx="907868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(Ali and Rosenblum, 2017, Ali et al., 2017, </a:t>
            </a: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Cipolletta</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et al., 2012, </a:t>
            </a: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Cipolletta</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et al., 2015, </a:t>
            </a: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Panduro</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et al., 2016, Li et al., 2018, Zhou et al., 2015)</a:t>
            </a:r>
            <a:r>
              <a:rPr kumimoji="0" lang="en-US" altLang="en-US" sz="10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8" name="Group 7">
            <a:extLst>
              <a:ext uri="{FF2B5EF4-FFF2-40B4-BE49-F238E27FC236}">
                <a16:creationId xmlns:a16="http://schemas.microsoft.com/office/drawing/2014/main" id="{5BEA7F66-2A9A-B644-81BB-5D610535FA54}"/>
              </a:ext>
            </a:extLst>
          </p:cNvPr>
          <p:cNvGrpSpPr/>
          <p:nvPr/>
        </p:nvGrpSpPr>
        <p:grpSpPr>
          <a:xfrm>
            <a:off x="2004942" y="1317590"/>
            <a:ext cx="2281817" cy="2010598"/>
            <a:chOff x="1976996" y="1340928"/>
            <a:chExt cx="2281817" cy="2010598"/>
          </a:xfrm>
        </p:grpSpPr>
        <p:sp>
          <p:nvSpPr>
            <p:cNvPr id="3" name="TextBox 2">
              <a:extLst>
                <a:ext uri="{FF2B5EF4-FFF2-40B4-BE49-F238E27FC236}">
                  <a16:creationId xmlns:a16="http://schemas.microsoft.com/office/drawing/2014/main" id="{3BA249EC-692C-E741-8E4E-4B1F9BA56CA3}"/>
                </a:ext>
              </a:extLst>
            </p:cNvPr>
            <p:cNvSpPr txBox="1"/>
            <p:nvPr/>
          </p:nvSpPr>
          <p:spPr>
            <a:xfrm>
              <a:off x="1976996" y="1943751"/>
              <a:ext cx="462198" cy="615553"/>
            </a:xfrm>
            <a:prstGeom prst="rect">
              <a:avLst/>
            </a:prstGeom>
            <a:noFill/>
          </p:spPr>
          <p:txBody>
            <a:bodyPr wrap="square" rtlCol="0">
              <a:spAutoFit/>
            </a:bodyPr>
            <a:lstStyle/>
            <a:p>
              <a:r>
                <a:rPr lang="en-US" sz="3400" dirty="0">
                  <a:solidFill>
                    <a:srgbClr val="FF0000"/>
                  </a:solidFill>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29ED6124-C5F5-1248-BA3A-7EE39AE3FA1D}"/>
                </a:ext>
              </a:extLst>
            </p:cNvPr>
            <p:cNvSpPr txBox="1"/>
            <p:nvPr/>
          </p:nvSpPr>
          <p:spPr>
            <a:xfrm>
              <a:off x="2240752" y="2735973"/>
              <a:ext cx="462198" cy="615553"/>
            </a:xfrm>
            <a:prstGeom prst="rect">
              <a:avLst/>
            </a:prstGeom>
            <a:noFill/>
          </p:spPr>
          <p:txBody>
            <a:bodyPr wrap="square" rtlCol="0">
              <a:spAutoFit/>
            </a:bodyPr>
            <a:lstStyle/>
            <a:p>
              <a:r>
                <a:rPr lang="en-US" sz="3400" dirty="0">
                  <a:solidFill>
                    <a:srgbClr val="FF0000"/>
                  </a:solidFill>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1F916932-C390-E047-9AEA-15B6D27D6674}"/>
                </a:ext>
              </a:extLst>
            </p:cNvPr>
            <p:cNvSpPr txBox="1"/>
            <p:nvPr/>
          </p:nvSpPr>
          <p:spPr>
            <a:xfrm>
              <a:off x="2844752" y="1340928"/>
              <a:ext cx="462198" cy="615553"/>
            </a:xfrm>
            <a:prstGeom prst="rect">
              <a:avLst/>
            </a:prstGeom>
            <a:noFill/>
          </p:spPr>
          <p:txBody>
            <a:bodyPr wrap="square" rtlCol="0">
              <a:spAutoFit/>
            </a:bodyPr>
            <a:lstStyle/>
            <a:p>
              <a:r>
                <a:rPr lang="en-US" sz="3400" dirty="0">
                  <a:solidFill>
                    <a:srgbClr val="FF0000"/>
                  </a:solidFill>
                  <a:latin typeface="Arial" panose="020B0604020202020204" pitchFamily="34" charset="0"/>
                  <a:cs typeface="Arial" panose="020B0604020202020204" pitchFamily="34" charset="0"/>
                </a:rPr>
                <a:t>?</a:t>
              </a:r>
            </a:p>
          </p:txBody>
        </p:sp>
        <p:sp>
          <p:nvSpPr>
            <p:cNvPr id="18" name="TextBox 17">
              <a:extLst>
                <a:ext uri="{FF2B5EF4-FFF2-40B4-BE49-F238E27FC236}">
                  <a16:creationId xmlns:a16="http://schemas.microsoft.com/office/drawing/2014/main" id="{05A1B88C-0DF7-7343-A39D-85BC0B0283D5}"/>
                </a:ext>
              </a:extLst>
            </p:cNvPr>
            <p:cNvSpPr txBox="1"/>
            <p:nvPr/>
          </p:nvSpPr>
          <p:spPr>
            <a:xfrm>
              <a:off x="3796615" y="2116855"/>
              <a:ext cx="462198" cy="615553"/>
            </a:xfrm>
            <a:prstGeom prst="rect">
              <a:avLst/>
            </a:prstGeom>
            <a:noFill/>
          </p:spPr>
          <p:txBody>
            <a:bodyPr wrap="square" rtlCol="0">
              <a:spAutoFit/>
            </a:bodyPr>
            <a:lstStyle/>
            <a:p>
              <a:r>
                <a:rPr lang="en-US" sz="3400" dirty="0">
                  <a:solidFill>
                    <a:srgbClr val="FF0000"/>
                  </a:solidFill>
                  <a:latin typeface="Arial" panose="020B0604020202020204" pitchFamily="34" charset="0"/>
                  <a:cs typeface="Arial" panose="020B0604020202020204" pitchFamily="34" charset="0"/>
                </a:rPr>
                <a:t>?</a:t>
              </a:r>
            </a:p>
          </p:txBody>
        </p:sp>
        <p:sp>
          <p:nvSpPr>
            <p:cNvPr id="19" name="TextBox 18">
              <a:extLst>
                <a:ext uri="{FF2B5EF4-FFF2-40B4-BE49-F238E27FC236}">
                  <a16:creationId xmlns:a16="http://schemas.microsoft.com/office/drawing/2014/main" id="{F3BB9488-9876-194C-8529-45F22B6210F8}"/>
                </a:ext>
              </a:extLst>
            </p:cNvPr>
            <p:cNvSpPr txBox="1"/>
            <p:nvPr/>
          </p:nvSpPr>
          <p:spPr>
            <a:xfrm>
              <a:off x="3498052" y="2732408"/>
              <a:ext cx="462198" cy="615553"/>
            </a:xfrm>
            <a:prstGeom prst="rect">
              <a:avLst/>
            </a:prstGeom>
            <a:noFill/>
          </p:spPr>
          <p:txBody>
            <a:bodyPr wrap="square" rtlCol="0">
              <a:spAutoFit/>
            </a:bodyPr>
            <a:lstStyle/>
            <a:p>
              <a:r>
                <a:rPr lang="en-US" sz="3400" dirty="0">
                  <a:solidFill>
                    <a:srgbClr val="FF0000"/>
                  </a:solidFill>
                  <a:latin typeface="Arial" panose="020B0604020202020204" pitchFamily="34" charset="0"/>
                  <a:cs typeface="Arial" panose="020B0604020202020204" pitchFamily="34" charset="0"/>
                </a:rPr>
                <a:t>?</a:t>
              </a:r>
            </a:p>
          </p:txBody>
        </p:sp>
      </p:grpSp>
    </p:spTree>
    <p:extLst>
      <p:ext uri="{BB962C8B-B14F-4D97-AF65-F5344CB8AC3E}">
        <p14:creationId xmlns:p14="http://schemas.microsoft.com/office/powerpoint/2010/main" val="387087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uiExpand="1" build="p"/>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B108-035E-734A-8BBA-113CAB3AA769}"/>
              </a:ext>
            </a:extLst>
          </p:cNvPr>
          <p:cNvSpPr>
            <a:spLocks noGrp="1"/>
          </p:cNvSpPr>
          <p:nvPr>
            <p:ph type="title"/>
          </p:nvPr>
        </p:nvSpPr>
        <p:spPr>
          <a:xfrm>
            <a:off x="0" y="0"/>
            <a:ext cx="12191999" cy="1325563"/>
          </a:xfrm>
        </p:spPr>
        <p:txBody>
          <a:bodyPr>
            <a:normAutofit/>
          </a:bodyPr>
          <a:lstStyle/>
          <a:p>
            <a:pPr algn="ctr"/>
            <a:r>
              <a:rPr lang="en-US" sz="3400" b="1" dirty="0">
                <a:latin typeface="Arial" panose="020B0604020202020204" pitchFamily="34" charset="0"/>
                <a:cs typeface="Arial" panose="020B0604020202020204" pitchFamily="34" charset="0"/>
              </a:rPr>
              <a:t>What was known</a:t>
            </a:r>
            <a:endParaRPr lang="en-US" sz="3400" b="1" dirty="0">
              <a:solidFill>
                <a:srgbClr val="FF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2C8E1F3-0620-0944-92E5-C5A0DE103827}"/>
              </a:ext>
            </a:extLst>
          </p:cNvPr>
          <p:cNvSpPr>
            <a:spLocks noGrp="1"/>
          </p:cNvSpPr>
          <p:nvPr>
            <p:ph sz="half" idx="1"/>
          </p:nvPr>
        </p:nvSpPr>
        <p:spPr>
          <a:xfrm>
            <a:off x="5486400" y="1328465"/>
            <a:ext cx="6204857" cy="4631464"/>
          </a:xfrm>
        </p:spPr>
        <p:txBody>
          <a:bodyPr>
            <a:noAutofit/>
          </a:bodyPr>
          <a:lstStyle/>
          <a:p>
            <a:pPr marL="0" indent="0" algn="ctr">
              <a:buNone/>
            </a:pPr>
            <a:r>
              <a:rPr lang="en-US" sz="2400" u="sng" dirty="0">
                <a:latin typeface="Arial" panose="020B0604020202020204" pitchFamily="34" charset="0"/>
                <a:cs typeface="Arial" panose="020B0604020202020204" pitchFamily="34" charset="0"/>
              </a:rPr>
              <a:t>What was known</a:t>
            </a:r>
          </a:p>
          <a:p>
            <a:pPr marL="0" indent="0">
              <a:buNone/>
            </a:pPr>
            <a:endParaRPr lang="en-US" sz="24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Tregs are enriched in the marrow</a:t>
            </a:r>
          </a:p>
          <a:p>
            <a:pPr marL="457200" indent="-457200">
              <a:buFont typeface="+mj-lt"/>
              <a:buAutoNum type="arabicPeriod"/>
            </a:pPr>
            <a:endParaRPr lang="en-US" sz="24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Tregs cluster near HSCs</a:t>
            </a:r>
          </a:p>
          <a:p>
            <a:pPr marL="457200" indent="-457200">
              <a:buFont typeface="+mj-lt"/>
              <a:buAutoNum type="arabicPeriod"/>
            </a:pPr>
            <a:endParaRPr lang="en-US" sz="24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Tregs promote </a:t>
            </a:r>
            <a:r>
              <a:rPr lang="en-US" sz="2400" dirty="0" err="1">
                <a:latin typeface="Arial" panose="020B0604020202020204" pitchFamily="34" charset="0"/>
                <a:cs typeface="Arial" panose="020B0604020202020204" pitchFamily="34" charset="0"/>
              </a:rPr>
              <a:t>allo</a:t>
            </a:r>
            <a:r>
              <a:rPr lang="en-US" sz="2400" dirty="0">
                <a:latin typeface="Arial" panose="020B0604020202020204" pitchFamily="34" charset="0"/>
                <a:cs typeface="Arial" panose="020B0604020202020204" pitchFamily="34" charset="0"/>
              </a:rPr>
              <a:t>-HSC engraftment</a:t>
            </a:r>
          </a:p>
          <a:p>
            <a:pPr marL="457200" indent="-457200">
              <a:buFont typeface="+mj-lt"/>
              <a:buAutoNum type="arabicPeriod"/>
            </a:pPr>
            <a:endParaRPr lang="en-US" sz="24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 ratios are altered in hematological diseases</a:t>
            </a:r>
          </a:p>
          <a:p>
            <a:pPr marL="457200" indent="-457200">
              <a:buFont typeface="+mj-lt"/>
              <a:buAutoNum type="arabicPeriod"/>
            </a:pPr>
            <a:endParaRPr lang="en-US" sz="2400" dirty="0">
              <a:latin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9DA50750-1DBA-C44F-928D-25B059AAA089}"/>
              </a:ext>
            </a:extLst>
          </p:cNvPr>
          <p:cNvSpPr>
            <a:spLocks noChangeArrowheads="1"/>
          </p:cNvSpPr>
          <p:nvPr/>
        </p:nvSpPr>
        <p:spPr bwMode="auto">
          <a:xfrm>
            <a:off x="10121862" y="6088558"/>
            <a:ext cx="207013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1100" dirty="0">
                <a:solidFill>
                  <a:srgbClr val="000000"/>
                </a:solidFill>
                <a:latin typeface="Arial" panose="020B0604020202020204" pitchFamily="34" charset="0"/>
                <a:ea typeface="Times New Roman" panose="02020603050405020304" pitchFamily="18" charset="0"/>
                <a:cs typeface="Arial" panose="020B0604020202020204" pitchFamily="34" charset="0"/>
              </a:rPr>
              <a:t>Zou et al., 2004</a:t>
            </a:r>
          </a:p>
          <a:p>
            <a:pPr lvl="0" eaLnBrk="0" fontAlgn="base" hangingPunct="0">
              <a:spcBef>
                <a:spcPct val="0"/>
              </a:spcBef>
              <a:spcAft>
                <a:spcPct val="0"/>
              </a:spcAft>
            </a:pP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Glatman</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Zaretsky</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et al., 2017</a:t>
            </a:r>
          </a:p>
          <a:p>
            <a:pPr lvl="0" eaLnBrk="0" fontAlgn="base" hangingPunct="0">
              <a:spcBef>
                <a:spcPct val="0"/>
              </a:spcBef>
              <a:spcAft>
                <a:spcPct val="0"/>
              </a:spcAft>
            </a:pP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Pierini</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et al., 2017,</a:t>
            </a:r>
          </a:p>
          <a:p>
            <a:pPr lvl="0" eaLnBrk="0" fontAlgn="base" hangingPunct="0">
              <a:spcBef>
                <a:spcPct val="0"/>
              </a:spcBef>
              <a:spcAft>
                <a:spcPct val="0"/>
              </a:spcAft>
            </a:pP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Hirata et al., 2018a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310CB7FB-ED36-0342-9392-0919DC95FBC7}"/>
              </a:ext>
            </a:extLst>
          </p:cNvPr>
          <p:cNvPicPr>
            <a:picLocks noChangeAspect="1"/>
          </p:cNvPicPr>
          <p:nvPr/>
        </p:nvPicPr>
        <p:blipFill>
          <a:blip r:embed="rId3"/>
          <a:stretch>
            <a:fillRect/>
          </a:stretch>
        </p:blipFill>
        <p:spPr>
          <a:xfrm>
            <a:off x="659820" y="690638"/>
            <a:ext cx="3671207" cy="6041227"/>
          </a:xfrm>
          <a:prstGeom prst="rect">
            <a:avLst/>
          </a:prstGeom>
        </p:spPr>
      </p:pic>
      <p:pic>
        <p:nvPicPr>
          <p:cNvPr id="14" name="Picture 13" descr="A picture containing wheel&#10;&#10;Description automatically generated">
            <a:extLst>
              <a:ext uri="{FF2B5EF4-FFF2-40B4-BE49-F238E27FC236}">
                <a16:creationId xmlns:a16="http://schemas.microsoft.com/office/drawing/2014/main" id="{E2C23D55-4131-F547-B711-782E7E3C61B6}"/>
              </a:ext>
            </a:extLst>
          </p:cNvPr>
          <p:cNvPicPr>
            <a:picLocks noChangeAspect="1"/>
          </p:cNvPicPr>
          <p:nvPr/>
        </p:nvPicPr>
        <p:blipFill>
          <a:blip r:embed="rId4"/>
          <a:stretch>
            <a:fillRect/>
          </a:stretch>
        </p:blipFill>
        <p:spPr>
          <a:xfrm>
            <a:off x="0" y="2139247"/>
            <a:ext cx="1460500" cy="3009900"/>
          </a:xfrm>
          <a:prstGeom prst="rect">
            <a:avLst/>
          </a:prstGeom>
        </p:spPr>
      </p:pic>
    </p:spTree>
    <p:extLst>
      <p:ext uri="{BB962C8B-B14F-4D97-AF65-F5344CB8AC3E}">
        <p14:creationId xmlns:p14="http://schemas.microsoft.com/office/powerpoint/2010/main" val="380933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E7F20B-2CC9-0F41-AA81-503ECDDC1E45}"/>
              </a:ext>
            </a:extLst>
          </p:cNvPr>
          <p:cNvSpPr txBox="1">
            <a:spLocks/>
          </p:cNvSpPr>
          <p:nvPr/>
        </p:nvSpPr>
        <p:spPr>
          <a:xfrm>
            <a:off x="-1" y="1"/>
            <a:ext cx="12192001" cy="966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400" b="1" dirty="0">
                <a:latin typeface="Arial" panose="020B0604020202020204" pitchFamily="34" charset="0"/>
                <a:cs typeface="Arial" panose="020B0604020202020204" pitchFamily="34" charset="0"/>
              </a:rPr>
              <a:t>Tregs are enriched in the bone marrow</a:t>
            </a:r>
          </a:p>
        </p:txBody>
      </p:sp>
      <p:pic>
        <p:nvPicPr>
          <p:cNvPr id="36" name="Picture 35">
            <a:extLst>
              <a:ext uri="{FF2B5EF4-FFF2-40B4-BE49-F238E27FC236}">
                <a16:creationId xmlns:a16="http://schemas.microsoft.com/office/drawing/2014/main" id="{518187AA-E552-FB45-8022-BC24609985C7}"/>
              </a:ext>
            </a:extLst>
          </p:cNvPr>
          <p:cNvPicPr>
            <a:picLocks noChangeAspect="1"/>
          </p:cNvPicPr>
          <p:nvPr/>
        </p:nvPicPr>
        <p:blipFill>
          <a:blip r:embed="rId3"/>
          <a:stretch>
            <a:fillRect/>
          </a:stretch>
        </p:blipFill>
        <p:spPr>
          <a:xfrm>
            <a:off x="8087573" y="1789931"/>
            <a:ext cx="3911600" cy="3361267"/>
          </a:xfrm>
          <a:prstGeom prst="rect">
            <a:avLst/>
          </a:prstGeom>
        </p:spPr>
      </p:pic>
      <p:grpSp>
        <p:nvGrpSpPr>
          <p:cNvPr id="2" name="Group 1">
            <a:extLst>
              <a:ext uri="{FF2B5EF4-FFF2-40B4-BE49-F238E27FC236}">
                <a16:creationId xmlns:a16="http://schemas.microsoft.com/office/drawing/2014/main" id="{A4D69D69-DD6E-B64A-A333-0A91C386DFFB}"/>
              </a:ext>
            </a:extLst>
          </p:cNvPr>
          <p:cNvGrpSpPr/>
          <p:nvPr/>
        </p:nvGrpSpPr>
        <p:grpSpPr>
          <a:xfrm>
            <a:off x="-1" y="1782755"/>
            <a:ext cx="8087575" cy="3677419"/>
            <a:chOff x="-1" y="1180558"/>
            <a:chExt cx="6065681" cy="2758064"/>
          </a:xfrm>
        </p:grpSpPr>
        <p:pic>
          <p:nvPicPr>
            <p:cNvPr id="40" name="Picture 25">
              <a:extLst>
                <a:ext uri="{FF2B5EF4-FFF2-40B4-BE49-F238E27FC236}">
                  <a16:creationId xmlns:a16="http://schemas.microsoft.com/office/drawing/2014/main" id="{B8010BD0-9CC1-5047-8B7B-EFD3E76B4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702" r="50813" b="46658"/>
            <a:stretch>
              <a:fillRect/>
            </a:stretch>
          </p:blipFill>
          <p:spPr bwMode="auto">
            <a:xfrm>
              <a:off x="-1" y="1180558"/>
              <a:ext cx="6065681" cy="242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Box 61">
              <a:extLst>
                <a:ext uri="{FF2B5EF4-FFF2-40B4-BE49-F238E27FC236}">
                  <a16:creationId xmlns:a16="http://schemas.microsoft.com/office/drawing/2014/main" id="{73CAB311-F4B6-9040-B4B8-052FCDF5F842}"/>
                </a:ext>
              </a:extLst>
            </p:cNvPr>
            <p:cNvSpPr txBox="1"/>
            <p:nvPr/>
          </p:nvSpPr>
          <p:spPr>
            <a:xfrm>
              <a:off x="239642" y="3653880"/>
              <a:ext cx="2938545" cy="284742"/>
            </a:xfrm>
            <a:prstGeom prst="rect">
              <a:avLst/>
            </a:prstGeom>
            <a:noFill/>
          </p:spPr>
          <p:txBody>
            <a:bodyPr wrap="none" rtlCol="0">
              <a:spAutoFit/>
            </a:bodyPr>
            <a:lstStyle/>
            <a:p>
              <a:r>
                <a:rPr lang="en-US" sz="1867" dirty="0">
                  <a:latin typeface="Arial" panose="020B0604020202020204" pitchFamily="34" charset="0"/>
                  <a:cs typeface="Arial" panose="020B0604020202020204" pitchFamily="34" charset="0"/>
                </a:rPr>
                <a:t>Gated on viable, CD3</a:t>
              </a:r>
              <a:r>
                <a:rPr lang="en-US" sz="1867" baseline="30000" dirty="0">
                  <a:latin typeface="Arial" panose="020B0604020202020204" pitchFamily="34" charset="0"/>
                  <a:cs typeface="Arial" panose="020B0604020202020204" pitchFamily="34" charset="0"/>
                </a:rPr>
                <a:t>+</a:t>
              </a:r>
              <a:r>
                <a:rPr lang="en-US" sz="1867" dirty="0">
                  <a:latin typeface="Arial" panose="020B0604020202020204" pitchFamily="34" charset="0"/>
                  <a:cs typeface="Arial" panose="020B0604020202020204" pitchFamily="34" charset="0"/>
                </a:rPr>
                <a:t>CD4</a:t>
              </a:r>
              <a:r>
                <a:rPr lang="en-US" sz="1867" baseline="30000" dirty="0">
                  <a:latin typeface="Arial" panose="020B0604020202020204" pitchFamily="34" charset="0"/>
                  <a:cs typeface="Arial" panose="020B0604020202020204" pitchFamily="34" charset="0"/>
                </a:rPr>
                <a:t>+</a:t>
              </a:r>
              <a:r>
                <a:rPr lang="en-US" sz="1867" dirty="0">
                  <a:latin typeface="Arial" panose="020B0604020202020204" pitchFamily="34" charset="0"/>
                  <a:cs typeface="Arial" panose="020B0604020202020204" pitchFamily="34" charset="0"/>
                </a:rPr>
                <a:t> NK1.1</a:t>
              </a:r>
              <a:r>
                <a:rPr lang="en-US" sz="1867" baseline="30000" dirty="0">
                  <a:latin typeface="Arial" panose="020B0604020202020204" pitchFamily="34" charset="0"/>
                  <a:cs typeface="Arial" panose="020B0604020202020204" pitchFamily="34" charset="0"/>
                </a:rPr>
                <a:t>-</a:t>
              </a:r>
            </a:p>
          </p:txBody>
        </p:sp>
      </p:grpSp>
    </p:spTree>
    <p:extLst>
      <p:ext uri="{BB962C8B-B14F-4D97-AF65-F5344CB8AC3E}">
        <p14:creationId xmlns:p14="http://schemas.microsoft.com/office/powerpoint/2010/main" val="221624559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6EB9-7C8B-3347-A61F-859EC74F1AF4}"/>
              </a:ext>
            </a:extLst>
          </p:cNvPr>
          <p:cNvSpPr>
            <a:spLocks noGrp="1"/>
          </p:cNvSpPr>
          <p:nvPr>
            <p:ph type="title"/>
          </p:nvPr>
        </p:nvSpPr>
        <p:spPr>
          <a:xfrm>
            <a:off x="0" y="6545"/>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Marrow Tregs have a distinct transcriptome </a:t>
            </a:r>
          </a:p>
        </p:txBody>
      </p:sp>
      <p:grpSp>
        <p:nvGrpSpPr>
          <p:cNvPr id="32" name="Group 31">
            <a:extLst>
              <a:ext uri="{FF2B5EF4-FFF2-40B4-BE49-F238E27FC236}">
                <a16:creationId xmlns:a16="http://schemas.microsoft.com/office/drawing/2014/main" id="{E530E567-7AAA-484F-B955-4E9E0A02D1D6}"/>
              </a:ext>
            </a:extLst>
          </p:cNvPr>
          <p:cNvGrpSpPr/>
          <p:nvPr/>
        </p:nvGrpSpPr>
        <p:grpSpPr>
          <a:xfrm>
            <a:off x="537938" y="919139"/>
            <a:ext cx="5584684" cy="5727187"/>
            <a:chOff x="537938" y="919139"/>
            <a:chExt cx="5584684" cy="5727187"/>
          </a:xfrm>
        </p:grpSpPr>
        <p:sp>
          <p:nvSpPr>
            <p:cNvPr id="57" name="TextBox 56">
              <a:extLst>
                <a:ext uri="{FF2B5EF4-FFF2-40B4-BE49-F238E27FC236}">
                  <a16:creationId xmlns:a16="http://schemas.microsoft.com/office/drawing/2014/main" id="{DE58C90E-F74C-BC43-8337-76E0029E38CD}"/>
                </a:ext>
              </a:extLst>
            </p:cNvPr>
            <p:cNvSpPr txBox="1"/>
            <p:nvPr/>
          </p:nvSpPr>
          <p:spPr>
            <a:xfrm>
              <a:off x="721043" y="919139"/>
              <a:ext cx="503664" cy="338553"/>
            </a:xfrm>
            <a:prstGeom prst="rect">
              <a:avLst/>
            </a:prstGeom>
            <a:noFill/>
          </p:spPr>
          <p:txBody>
            <a:bodyPr wrap="none" rtlCol="0">
              <a:spAutoFit/>
            </a:bodyPr>
            <a:lstStyle/>
            <a:p>
              <a:r>
                <a:rPr lang="en-SG" sz="1600" b="1" dirty="0">
                  <a:latin typeface="Arial" panose="020B0604020202020204" pitchFamily="34" charset="0"/>
                  <a:cs typeface="Arial" panose="020B0604020202020204" pitchFamily="34" charset="0"/>
                </a:rPr>
                <a:t>BM</a:t>
              </a:r>
            </a:p>
          </p:txBody>
        </p:sp>
        <p:cxnSp>
          <p:nvCxnSpPr>
            <p:cNvPr id="58" name="Straight Connector 57">
              <a:extLst>
                <a:ext uri="{FF2B5EF4-FFF2-40B4-BE49-F238E27FC236}">
                  <a16:creationId xmlns:a16="http://schemas.microsoft.com/office/drawing/2014/main" id="{F25D69C7-4D9C-E34B-B59A-B57B742220C9}"/>
                </a:ext>
              </a:extLst>
            </p:cNvPr>
            <p:cNvCxnSpPr>
              <a:cxnSpLocks/>
            </p:cNvCxnSpPr>
            <p:nvPr/>
          </p:nvCxnSpPr>
          <p:spPr>
            <a:xfrm>
              <a:off x="537938" y="1211128"/>
              <a:ext cx="96315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B41818CE-053C-474C-8E93-FD067A793B64}"/>
                </a:ext>
              </a:extLst>
            </p:cNvPr>
            <p:cNvSpPr txBox="1"/>
            <p:nvPr/>
          </p:nvSpPr>
          <p:spPr>
            <a:xfrm>
              <a:off x="1769931" y="919139"/>
              <a:ext cx="457176" cy="338553"/>
            </a:xfrm>
            <a:prstGeom prst="rect">
              <a:avLst/>
            </a:prstGeom>
            <a:noFill/>
          </p:spPr>
          <p:txBody>
            <a:bodyPr wrap="none" rtlCol="0">
              <a:spAutoFit/>
            </a:bodyPr>
            <a:lstStyle/>
            <a:p>
              <a:r>
                <a:rPr lang="en-SG" sz="1600" b="1" dirty="0">
                  <a:latin typeface="Arial" panose="020B0604020202020204" pitchFamily="34" charset="0"/>
                  <a:cs typeface="Arial" panose="020B0604020202020204" pitchFamily="34" charset="0"/>
                </a:rPr>
                <a:t>LN</a:t>
              </a:r>
            </a:p>
          </p:txBody>
        </p:sp>
        <p:cxnSp>
          <p:nvCxnSpPr>
            <p:cNvPr id="60" name="Straight Connector 59">
              <a:extLst>
                <a:ext uri="{FF2B5EF4-FFF2-40B4-BE49-F238E27FC236}">
                  <a16:creationId xmlns:a16="http://schemas.microsoft.com/office/drawing/2014/main" id="{4C8B781B-6FE8-0641-B42C-4452D6FD5400}"/>
                </a:ext>
              </a:extLst>
            </p:cNvPr>
            <p:cNvCxnSpPr>
              <a:cxnSpLocks/>
            </p:cNvCxnSpPr>
            <p:nvPr/>
          </p:nvCxnSpPr>
          <p:spPr>
            <a:xfrm>
              <a:off x="1513082" y="1207931"/>
              <a:ext cx="963156" cy="0"/>
            </a:xfrm>
            <a:prstGeom prst="line">
              <a:avLst/>
            </a:prstGeom>
            <a:ln w="38100">
              <a:solidFill>
                <a:srgbClr val="FF40FF"/>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760A402-FA1F-5543-A27A-0C69D86DB7E5}"/>
                </a:ext>
              </a:extLst>
            </p:cNvPr>
            <p:cNvSpPr txBox="1"/>
            <p:nvPr/>
          </p:nvSpPr>
          <p:spPr>
            <a:xfrm>
              <a:off x="2722494" y="919139"/>
              <a:ext cx="582211" cy="338553"/>
            </a:xfrm>
            <a:prstGeom prst="rect">
              <a:avLst/>
            </a:prstGeom>
            <a:noFill/>
          </p:spPr>
          <p:txBody>
            <a:bodyPr wrap="none" rtlCol="0">
              <a:spAutoFit/>
            </a:bodyPr>
            <a:lstStyle/>
            <a:p>
              <a:r>
                <a:rPr lang="en-SG" sz="1600" b="1" dirty="0">
                  <a:latin typeface="Arial" panose="020B0604020202020204" pitchFamily="34" charset="0"/>
                  <a:cs typeface="Arial" panose="020B0604020202020204" pitchFamily="34" charset="0"/>
                </a:rPr>
                <a:t>SPL</a:t>
              </a:r>
            </a:p>
          </p:txBody>
        </p:sp>
        <p:cxnSp>
          <p:nvCxnSpPr>
            <p:cNvPr id="62" name="Straight Connector 61">
              <a:extLst>
                <a:ext uri="{FF2B5EF4-FFF2-40B4-BE49-F238E27FC236}">
                  <a16:creationId xmlns:a16="http://schemas.microsoft.com/office/drawing/2014/main" id="{7396BB7D-2A2F-3546-9CAC-9708DDAFD4B3}"/>
                </a:ext>
              </a:extLst>
            </p:cNvPr>
            <p:cNvCxnSpPr>
              <a:cxnSpLocks/>
            </p:cNvCxnSpPr>
            <p:nvPr/>
          </p:nvCxnSpPr>
          <p:spPr>
            <a:xfrm>
              <a:off x="2513813" y="1211128"/>
              <a:ext cx="963156" cy="0"/>
            </a:xfrm>
            <a:prstGeom prst="line">
              <a:avLst/>
            </a:prstGeom>
            <a:ln w="38100">
              <a:solidFill>
                <a:srgbClr val="0432FF"/>
              </a:solidFill>
            </a:ln>
          </p:spPr>
          <p:style>
            <a:lnRef idx="1">
              <a:schemeClr val="accent1"/>
            </a:lnRef>
            <a:fillRef idx="0">
              <a:schemeClr val="accent1"/>
            </a:fillRef>
            <a:effectRef idx="0">
              <a:schemeClr val="accent1"/>
            </a:effectRef>
            <a:fontRef idx="minor">
              <a:schemeClr val="tx1"/>
            </a:fontRef>
          </p:style>
        </p:cxnSp>
        <p:sp>
          <p:nvSpPr>
            <p:cNvPr id="63" name="Right Brace 62">
              <a:extLst>
                <a:ext uri="{FF2B5EF4-FFF2-40B4-BE49-F238E27FC236}">
                  <a16:creationId xmlns:a16="http://schemas.microsoft.com/office/drawing/2014/main" id="{EAF3F7D0-93B6-8342-AE13-F664DE277259}"/>
                </a:ext>
              </a:extLst>
            </p:cNvPr>
            <p:cNvSpPr/>
            <p:nvPr/>
          </p:nvSpPr>
          <p:spPr>
            <a:xfrm>
              <a:off x="3521726" y="1376486"/>
              <a:ext cx="281353" cy="246913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sz="935"/>
            </a:p>
          </p:txBody>
        </p:sp>
        <p:sp>
          <p:nvSpPr>
            <p:cNvPr id="64" name="Right Brace 63">
              <a:extLst>
                <a:ext uri="{FF2B5EF4-FFF2-40B4-BE49-F238E27FC236}">
                  <a16:creationId xmlns:a16="http://schemas.microsoft.com/office/drawing/2014/main" id="{30EC13EF-0D1C-AC42-98D4-DB45411F638E}"/>
                </a:ext>
              </a:extLst>
            </p:cNvPr>
            <p:cNvSpPr/>
            <p:nvPr/>
          </p:nvSpPr>
          <p:spPr>
            <a:xfrm>
              <a:off x="3521726" y="3888785"/>
              <a:ext cx="281353" cy="270003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sz="935"/>
            </a:p>
          </p:txBody>
        </p:sp>
        <p:pic>
          <p:nvPicPr>
            <p:cNvPr id="65" name="Picture 64">
              <a:extLst>
                <a:ext uri="{FF2B5EF4-FFF2-40B4-BE49-F238E27FC236}">
                  <a16:creationId xmlns:a16="http://schemas.microsoft.com/office/drawing/2014/main" id="{4C1B2930-625B-CA4A-B3BE-CD5A819C3547}"/>
                </a:ext>
              </a:extLst>
            </p:cNvPr>
            <p:cNvPicPr>
              <a:picLocks noChangeAspect="1"/>
            </p:cNvPicPr>
            <p:nvPr/>
          </p:nvPicPr>
          <p:blipFill>
            <a:blip r:embed="rId3"/>
            <a:stretch>
              <a:fillRect/>
            </a:stretch>
          </p:blipFill>
          <p:spPr>
            <a:xfrm>
              <a:off x="537938" y="1254291"/>
              <a:ext cx="2983788" cy="5392035"/>
            </a:xfrm>
            <a:prstGeom prst="rect">
              <a:avLst/>
            </a:prstGeom>
          </p:spPr>
        </p:pic>
        <p:sp>
          <p:nvSpPr>
            <p:cNvPr id="66" name="TextBox 65">
              <a:extLst>
                <a:ext uri="{FF2B5EF4-FFF2-40B4-BE49-F238E27FC236}">
                  <a16:creationId xmlns:a16="http://schemas.microsoft.com/office/drawing/2014/main" id="{3D115A8E-2273-5C4D-BB60-DCCDDF903ADC}"/>
                </a:ext>
              </a:extLst>
            </p:cNvPr>
            <p:cNvSpPr txBox="1"/>
            <p:nvPr/>
          </p:nvSpPr>
          <p:spPr>
            <a:xfrm>
              <a:off x="3913462" y="2293872"/>
              <a:ext cx="2205664" cy="584775"/>
            </a:xfrm>
            <a:prstGeom prst="rect">
              <a:avLst/>
            </a:prstGeom>
            <a:noFill/>
          </p:spPr>
          <p:txBody>
            <a:bodyPr wrap="square" rtlCol="0">
              <a:spAutoFit/>
            </a:bodyPr>
            <a:lstStyle/>
            <a:p>
              <a:r>
                <a:rPr lang="en-SG" sz="1600" dirty="0">
                  <a:latin typeface="Arial" panose="020B0604020202020204" pitchFamily="34" charset="0"/>
                  <a:cs typeface="Arial" panose="020B0604020202020204" pitchFamily="34" charset="0"/>
                </a:rPr>
                <a:t>166 upregulated DEGs in BM</a:t>
              </a:r>
            </a:p>
          </p:txBody>
        </p:sp>
        <p:sp>
          <p:nvSpPr>
            <p:cNvPr id="67" name="TextBox 66">
              <a:extLst>
                <a:ext uri="{FF2B5EF4-FFF2-40B4-BE49-F238E27FC236}">
                  <a16:creationId xmlns:a16="http://schemas.microsoft.com/office/drawing/2014/main" id="{099E4D3F-23BB-4D49-A3BF-2A5433484D1F}"/>
                </a:ext>
              </a:extLst>
            </p:cNvPr>
            <p:cNvSpPr txBox="1"/>
            <p:nvPr/>
          </p:nvSpPr>
          <p:spPr>
            <a:xfrm>
              <a:off x="3832870" y="4931026"/>
              <a:ext cx="2289752" cy="584775"/>
            </a:xfrm>
            <a:prstGeom prst="rect">
              <a:avLst/>
            </a:prstGeom>
            <a:noFill/>
          </p:spPr>
          <p:txBody>
            <a:bodyPr wrap="square" rtlCol="0">
              <a:spAutoFit/>
            </a:bodyPr>
            <a:lstStyle/>
            <a:p>
              <a:r>
                <a:rPr lang="en-SG" sz="1600" dirty="0">
                  <a:latin typeface="Arial" panose="020B0604020202020204" pitchFamily="34" charset="0"/>
                  <a:cs typeface="Arial" panose="020B0604020202020204" pitchFamily="34" charset="0"/>
                </a:rPr>
                <a:t>181 downregulated DEGs in BM</a:t>
              </a:r>
            </a:p>
          </p:txBody>
        </p:sp>
      </p:grpSp>
      <p:grpSp>
        <p:nvGrpSpPr>
          <p:cNvPr id="31" name="Group 30">
            <a:extLst>
              <a:ext uri="{FF2B5EF4-FFF2-40B4-BE49-F238E27FC236}">
                <a16:creationId xmlns:a16="http://schemas.microsoft.com/office/drawing/2014/main" id="{416DE206-3189-7E44-82F9-F27A9670EAE4}"/>
              </a:ext>
            </a:extLst>
          </p:cNvPr>
          <p:cNvGrpSpPr/>
          <p:nvPr/>
        </p:nvGrpSpPr>
        <p:grpSpPr>
          <a:xfrm>
            <a:off x="209982" y="950011"/>
            <a:ext cx="5942431" cy="6000593"/>
            <a:chOff x="12176426" y="-271342"/>
            <a:chExt cx="5942431" cy="6000593"/>
          </a:xfrm>
        </p:grpSpPr>
        <p:pic>
          <p:nvPicPr>
            <p:cNvPr id="35" name="Picture 34">
              <a:extLst>
                <a:ext uri="{FF2B5EF4-FFF2-40B4-BE49-F238E27FC236}">
                  <a16:creationId xmlns:a16="http://schemas.microsoft.com/office/drawing/2014/main" id="{5DDC8DEF-A96E-9742-A6DC-3EEAE141450E}"/>
                </a:ext>
              </a:extLst>
            </p:cNvPr>
            <p:cNvPicPr>
              <a:picLocks noChangeAspect="1"/>
            </p:cNvPicPr>
            <p:nvPr/>
          </p:nvPicPr>
          <p:blipFill rotWithShape="1">
            <a:blip r:embed="rId4"/>
            <a:srcRect b="50608"/>
            <a:stretch/>
          </p:blipFill>
          <p:spPr>
            <a:xfrm>
              <a:off x="12176426" y="-271342"/>
              <a:ext cx="5942431" cy="3241183"/>
            </a:xfrm>
            <a:prstGeom prst="rect">
              <a:avLst/>
            </a:prstGeom>
          </p:spPr>
        </p:pic>
        <p:pic>
          <p:nvPicPr>
            <p:cNvPr id="22" name="Picture 21">
              <a:extLst>
                <a:ext uri="{FF2B5EF4-FFF2-40B4-BE49-F238E27FC236}">
                  <a16:creationId xmlns:a16="http://schemas.microsoft.com/office/drawing/2014/main" id="{A65D7CC2-7F9A-8841-97D4-04C6E249D3D8}"/>
                </a:ext>
              </a:extLst>
            </p:cNvPr>
            <p:cNvPicPr>
              <a:picLocks noChangeAspect="1"/>
            </p:cNvPicPr>
            <p:nvPr/>
          </p:nvPicPr>
          <p:blipFill>
            <a:blip r:embed="rId5"/>
            <a:stretch>
              <a:fillRect/>
            </a:stretch>
          </p:blipFill>
          <p:spPr>
            <a:xfrm>
              <a:off x="12254443" y="2974984"/>
              <a:ext cx="3827992" cy="2754267"/>
            </a:xfrm>
            <a:prstGeom prst="rect">
              <a:avLst/>
            </a:prstGeom>
          </p:spPr>
        </p:pic>
      </p:grpSp>
      <p:grpSp>
        <p:nvGrpSpPr>
          <p:cNvPr id="30" name="Group 29">
            <a:extLst>
              <a:ext uri="{FF2B5EF4-FFF2-40B4-BE49-F238E27FC236}">
                <a16:creationId xmlns:a16="http://schemas.microsoft.com/office/drawing/2014/main" id="{5676314F-DD0C-8448-97BA-A6614281C8C2}"/>
              </a:ext>
            </a:extLst>
          </p:cNvPr>
          <p:cNvGrpSpPr/>
          <p:nvPr/>
        </p:nvGrpSpPr>
        <p:grpSpPr>
          <a:xfrm>
            <a:off x="5969726" y="809558"/>
            <a:ext cx="6222274" cy="5797703"/>
            <a:chOff x="5969726" y="809558"/>
            <a:chExt cx="6222274" cy="5797703"/>
          </a:xfrm>
        </p:grpSpPr>
        <p:grpSp>
          <p:nvGrpSpPr>
            <p:cNvPr id="24" name="Group 23">
              <a:extLst>
                <a:ext uri="{FF2B5EF4-FFF2-40B4-BE49-F238E27FC236}">
                  <a16:creationId xmlns:a16="http://schemas.microsoft.com/office/drawing/2014/main" id="{88525B21-22A2-F14A-A1DA-A5CA0B14DF41}"/>
                </a:ext>
              </a:extLst>
            </p:cNvPr>
            <p:cNvGrpSpPr/>
            <p:nvPr/>
          </p:nvGrpSpPr>
          <p:grpSpPr>
            <a:xfrm>
              <a:off x="7116726" y="809558"/>
              <a:ext cx="4686486" cy="3734845"/>
              <a:chOff x="6626268" y="1638821"/>
              <a:chExt cx="4686486" cy="3734845"/>
            </a:xfrm>
          </p:grpSpPr>
          <p:sp>
            <p:nvSpPr>
              <p:cNvPr id="42" name="TextBox 41">
                <a:extLst>
                  <a:ext uri="{FF2B5EF4-FFF2-40B4-BE49-F238E27FC236}">
                    <a16:creationId xmlns:a16="http://schemas.microsoft.com/office/drawing/2014/main" id="{3CF80BC8-D06B-5C46-83CD-18196BAEF2B5}"/>
                  </a:ext>
                </a:extLst>
              </p:cNvPr>
              <p:cNvSpPr txBox="1"/>
              <p:nvPr/>
            </p:nvSpPr>
            <p:spPr>
              <a:xfrm>
                <a:off x="10381089" y="1638821"/>
                <a:ext cx="931665" cy="3016210"/>
              </a:xfrm>
              <a:prstGeom prst="rect">
                <a:avLst/>
              </a:prstGeom>
              <a:noFill/>
            </p:spPr>
            <p:txBody>
              <a:bodyPr wrap="none" rtlCol="0">
                <a:spAutoFit/>
              </a:bodyPr>
              <a:lstStyle/>
              <a:p>
                <a:pPr algn="ctr"/>
                <a:r>
                  <a:rPr lang="en-US" sz="1900" dirty="0">
                    <a:latin typeface="Arial" panose="020B0604020202020204" pitchFamily="34" charset="0"/>
                    <a:cs typeface="Arial" panose="020B0604020202020204" pitchFamily="34" charset="0"/>
                  </a:rPr>
                  <a:t>Ccr3</a:t>
                </a:r>
              </a:p>
              <a:p>
                <a:pPr algn="ctr"/>
                <a:r>
                  <a:rPr lang="en-US" sz="1900" dirty="0">
                    <a:latin typeface="Arial" panose="020B0604020202020204" pitchFamily="34" charset="0"/>
                    <a:cs typeface="Arial" panose="020B0604020202020204" pitchFamily="34" charset="0"/>
                  </a:rPr>
                  <a:t>Cxcl10</a:t>
                </a:r>
              </a:p>
              <a:p>
                <a:pPr algn="ctr"/>
                <a:r>
                  <a:rPr lang="en-US" sz="1900" dirty="0">
                    <a:latin typeface="Arial" panose="020B0604020202020204" pitchFamily="34" charset="0"/>
                    <a:cs typeface="Arial" panose="020B0604020202020204" pitchFamily="34" charset="0"/>
                  </a:rPr>
                  <a:t>Cxcr3</a:t>
                </a:r>
              </a:p>
              <a:p>
                <a:pPr algn="ctr"/>
                <a:r>
                  <a:rPr lang="en-US" sz="1900" dirty="0">
                    <a:latin typeface="Arial" panose="020B0604020202020204" pitchFamily="34" charset="0"/>
                    <a:cs typeface="Arial" panose="020B0604020202020204" pitchFamily="34" charset="0"/>
                  </a:rPr>
                  <a:t>Fgl2</a:t>
                </a:r>
              </a:p>
              <a:p>
                <a:pPr algn="ctr"/>
                <a:r>
                  <a:rPr lang="en-US" sz="1900" dirty="0">
                    <a:latin typeface="Arial" panose="020B0604020202020204" pitchFamily="34" charset="0"/>
                    <a:cs typeface="Arial" panose="020B0604020202020204" pitchFamily="34" charset="0"/>
                  </a:rPr>
                  <a:t>Ccr2</a:t>
                </a:r>
              </a:p>
              <a:p>
                <a:pPr algn="ctr"/>
                <a:r>
                  <a:rPr lang="en-US" sz="1900" dirty="0">
                    <a:latin typeface="Arial" panose="020B0604020202020204" pitchFamily="34" charset="0"/>
                    <a:cs typeface="Arial" panose="020B0604020202020204" pitchFamily="34" charset="0"/>
                  </a:rPr>
                  <a:t>IL1rl1</a:t>
                </a:r>
              </a:p>
              <a:p>
                <a:pPr algn="ctr"/>
                <a:r>
                  <a:rPr lang="en-US" sz="1900" dirty="0">
                    <a:latin typeface="Arial" panose="020B0604020202020204" pitchFamily="34" charset="0"/>
                    <a:cs typeface="Arial" panose="020B0604020202020204" pitchFamily="34" charset="0"/>
                  </a:rPr>
                  <a:t>Il18r8</a:t>
                </a:r>
              </a:p>
              <a:p>
                <a:pPr algn="ctr"/>
                <a:r>
                  <a:rPr lang="en-US" sz="1900" dirty="0">
                    <a:latin typeface="Arial" panose="020B0604020202020204" pitchFamily="34" charset="0"/>
                    <a:cs typeface="Arial" panose="020B0604020202020204" pitchFamily="34" charset="0"/>
                  </a:rPr>
                  <a:t>Klrg1</a:t>
                </a:r>
              </a:p>
              <a:p>
                <a:pPr algn="ctr"/>
                <a:r>
                  <a:rPr lang="en-US" sz="1900" dirty="0">
                    <a:latin typeface="Arial" panose="020B0604020202020204" pitchFamily="34" charset="0"/>
                    <a:cs typeface="Arial" panose="020B0604020202020204" pitchFamily="34" charset="0"/>
                  </a:rPr>
                  <a:t>IL7ra</a:t>
                </a:r>
              </a:p>
              <a:p>
                <a:pPr algn="ctr"/>
                <a:r>
                  <a:rPr lang="en-US" sz="1900" dirty="0">
                    <a:latin typeface="Arial" panose="020B0604020202020204" pitchFamily="34" charset="0"/>
                    <a:cs typeface="Arial" panose="020B0604020202020204" pitchFamily="34" charset="0"/>
                  </a:rPr>
                  <a:t>IL10</a:t>
                </a:r>
              </a:p>
            </p:txBody>
          </p:sp>
          <p:pic>
            <p:nvPicPr>
              <p:cNvPr id="21" name="Picture 20" descr="A picture containing drawing&#10;&#10;Description automatically generated">
                <a:extLst>
                  <a:ext uri="{FF2B5EF4-FFF2-40B4-BE49-F238E27FC236}">
                    <a16:creationId xmlns:a16="http://schemas.microsoft.com/office/drawing/2014/main" id="{8A27DD95-46D1-FB45-8D9E-AD0FB3821D90}"/>
                  </a:ext>
                </a:extLst>
              </p:cNvPr>
              <p:cNvPicPr>
                <a:picLocks noChangeAspect="1"/>
              </p:cNvPicPr>
              <p:nvPr/>
            </p:nvPicPr>
            <p:blipFill rotWithShape="1">
              <a:blip r:embed="rId6"/>
              <a:srcRect l="3527" t="6270" b="2783"/>
              <a:stretch/>
            </p:blipFill>
            <p:spPr>
              <a:xfrm>
                <a:off x="6626268" y="1816274"/>
                <a:ext cx="3411956" cy="3557392"/>
              </a:xfrm>
              <a:prstGeom prst="rect">
                <a:avLst/>
              </a:prstGeom>
            </p:spPr>
          </p:pic>
        </p:grpSp>
        <p:sp>
          <p:nvSpPr>
            <p:cNvPr id="85" name="TextBox 84">
              <a:extLst>
                <a:ext uri="{FF2B5EF4-FFF2-40B4-BE49-F238E27FC236}">
                  <a16:creationId xmlns:a16="http://schemas.microsoft.com/office/drawing/2014/main" id="{D7BB2282-D922-784D-BD20-E90B014C0C20}"/>
                </a:ext>
              </a:extLst>
            </p:cNvPr>
            <p:cNvSpPr txBox="1"/>
            <p:nvPr/>
          </p:nvSpPr>
          <p:spPr>
            <a:xfrm>
              <a:off x="5969726" y="4668269"/>
              <a:ext cx="6222274" cy="1938992"/>
            </a:xfrm>
            <a:prstGeom prst="rect">
              <a:avLst/>
            </a:prstGeom>
            <a:noFill/>
          </p:spPr>
          <p:txBody>
            <a:bodyPr wrap="square" rtlCol="0">
              <a:spAutoFit/>
            </a:bodyPr>
            <a:lstStyle/>
            <a:p>
              <a:pPr algn="ctr"/>
              <a:r>
                <a:rPr lang="en-US" sz="2400" u="sng" dirty="0">
                  <a:latin typeface="Arial" panose="020B0604020202020204" pitchFamily="34" charset="0"/>
                  <a:cs typeface="Arial" panose="020B0604020202020204" pitchFamily="34" charset="0"/>
                </a:rPr>
                <a:t>Upregulated in marrow Tregs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Chemotaxis, Migration</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Effector Function/ Terminal Differentiation</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Cytokine Secretion</a:t>
              </a:r>
            </a:p>
          </p:txBody>
        </p:sp>
      </p:grpSp>
    </p:spTree>
    <p:extLst>
      <p:ext uri="{BB962C8B-B14F-4D97-AF65-F5344CB8AC3E}">
        <p14:creationId xmlns:p14="http://schemas.microsoft.com/office/powerpoint/2010/main" val="315633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6EB9-7C8B-3347-A61F-859EC74F1AF4}"/>
              </a:ext>
            </a:extLst>
          </p:cNvPr>
          <p:cNvSpPr>
            <a:spLocks noGrp="1"/>
          </p:cNvSpPr>
          <p:nvPr>
            <p:ph type="title"/>
          </p:nvPr>
        </p:nvSpPr>
        <p:spPr>
          <a:xfrm>
            <a:off x="0" y="6545"/>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Marrow Tregs home back to the bone marrow </a:t>
            </a:r>
          </a:p>
        </p:txBody>
      </p:sp>
      <p:sp>
        <p:nvSpPr>
          <p:cNvPr id="5" name="Rectangle 4">
            <a:extLst>
              <a:ext uri="{FF2B5EF4-FFF2-40B4-BE49-F238E27FC236}">
                <a16:creationId xmlns:a16="http://schemas.microsoft.com/office/drawing/2014/main" id="{4AFA1D77-9FA4-BC4F-80A2-C94430CD43C7}"/>
              </a:ext>
            </a:extLst>
          </p:cNvPr>
          <p:cNvSpPr/>
          <p:nvPr/>
        </p:nvSpPr>
        <p:spPr>
          <a:xfrm>
            <a:off x="8621120" y="6613482"/>
            <a:ext cx="3241593" cy="276999"/>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Gated on viable, CD45.2</a:t>
            </a:r>
            <a:r>
              <a:rPr lang="en-US" sz="1200" baseline="300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CD3</a:t>
            </a:r>
            <a:r>
              <a:rPr lang="en-US" sz="1200" baseline="300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CD4</a:t>
            </a:r>
            <a:r>
              <a:rPr lang="en-US" sz="1200" baseline="300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Foxp3</a:t>
            </a:r>
            <a:r>
              <a:rPr lang="en-US" sz="1200" baseline="30000" dirty="0">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A3AEA046-5317-2D49-8BBF-4BC005F5ADF4}"/>
              </a:ext>
            </a:extLst>
          </p:cNvPr>
          <p:cNvPicPr>
            <a:picLocks noChangeAspect="1"/>
          </p:cNvPicPr>
          <p:nvPr/>
        </p:nvPicPr>
        <p:blipFill>
          <a:blip r:embed="rId3"/>
          <a:stretch>
            <a:fillRect/>
          </a:stretch>
        </p:blipFill>
        <p:spPr>
          <a:xfrm>
            <a:off x="6140897" y="924241"/>
            <a:ext cx="5501160" cy="1965232"/>
          </a:xfrm>
          <a:prstGeom prst="rect">
            <a:avLst/>
          </a:prstGeom>
        </p:spPr>
      </p:pic>
      <p:pic>
        <p:nvPicPr>
          <p:cNvPr id="9" name="Picture 8">
            <a:extLst>
              <a:ext uri="{FF2B5EF4-FFF2-40B4-BE49-F238E27FC236}">
                <a16:creationId xmlns:a16="http://schemas.microsoft.com/office/drawing/2014/main" id="{831593C4-0500-6145-8D13-A64F7D0D21AA}"/>
              </a:ext>
            </a:extLst>
          </p:cNvPr>
          <p:cNvPicPr>
            <a:picLocks noChangeAspect="1"/>
          </p:cNvPicPr>
          <p:nvPr/>
        </p:nvPicPr>
        <p:blipFill rotWithShape="1">
          <a:blip r:embed="rId4"/>
          <a:srcRect l="47534" r="1"/>
          <a:stretch/>
        </p:blipFill>
        <p:spPr>
          <a:xfrm>
            <a:off x="1151734" y="997132"/>
            <a:ext cx="3283269" cy="2980316"/>
          </a:xfrm>
          <a:prstGeom prst="rect">
            <a:avLst/>
          </a:prstGeom>
        </p:spPr>
      </p:pic>
      <p:pic>
        <p:nvPicPr>
          <p:cNvPr id="69" name="Picture 68">
            <a:extLst>
              <a:ext uri="{FF2B5EF4-FFF2-40B4-BE49-F238E27FC236}">
                <a16:creationId xmlns:a16="http://schemas.microsoft.com/office/drawing/2014/main" id="{A9A7778D-8366-E74B-B93B-450A61654236}"/>
              </a:ext>
            </a:extLst>
          </p:cNvPr>
          <p:cNvPicPr>
            <a:picLocks noChangeAspect="1"/>
          </p:cNvPicPr>
          <p:nvPr/>
        </p:nvPicPr>
        <p:blipFill rotWithShape="1">
          <a:blip r:embed="rId5"/>
          <a:srcRect r="53510"/>
          <a:stretch/>
        </p:blipFill>
        <p:spPr>
          <a:xfrm>
            <a:off x="1073079" y="3897509"/>
            <a:ext cx="3283269" cy="2953946"/>
          </a:xfrm>
          <a:prstGeom prst="rect">
            <a:avLst/>
          </a:prstGeom>
        </p:spPr>
      </p:pic>
      <p:sp>
        <p:nvSpPr>
          <p:cNvPr id="6" name="Rectangle 5">
            <a:extLst>
              <a:ext uri="{FF2B5EF4-FFF2-40B4-BE49-F238E27FC236}">
                <a16:creationId xmlns:a16="http://schemas.microsoft.com/office/drawing/2014/main" id="{4123B7D8-DD0D-E74C-83CC-84B0A84B33DF}"/>
              </a:ext>
            </a:extLst>
          </p:cNvPr>
          <p:cNvSpPr/>
          <p:nvPr/>
        </p:nvSpPr>
        <p:spPr>
          <a:xfrm>
            <a:off x="1097523" y="5481144"/>
            <a:ext cx="2823918" cy="6165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8" name="Picture 7">
            <a:extLst>
              <a:ext uri="{FF2B5EF4-FFF2-40B4-BE49-F238E27FC236}">
                <a16:creationId xmlns:a16="http://schemas.microsoft.com/office/drawing/2014/main" id="{BCC40424-7422-2946-B46F-785ACA7C4E41}"/>
              </a:ext>
            </a:extLst>
          </p:cNvPr>
          <p:cNvPicPr>
            <a:picLocks noChangeAspect="1"/>
          </p:cNvPicPr>
          <p:nvPr/>
        </p:nvPicPr>
        <p:blipFill>
          <a:blip r:embed="rId6"/>
          <a:stretch>
            <a:fillRect/>
          </a:stretch>
        </p:blipFill>
        <p:spPr>
          <a:xfrm>
            <a:off x="6374295" y="2868478"/>
            <a:ext cx="4493650" cy="3810405"/>
          </a:xfrm>
          <a:prstGeom prst="rect">
            <a:avLst/>
          </a:prstGeom>
        </p:spPr>
      </p:pic>
    </p:spTree>
    <p:extLst>
      <p:ext uri="{BB962C8B-B14F-4D97-AF65-F5344CB8AC3E}">
        <p14:creationId xmlns:p14="http://schemas.microsoft.com/office/powerpoint/2010/main" val="372471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991D-60B1-5045-BEDD-7C5F7037179D}"/>
              </a:ext>
            </a:extLst>
          </p:cNvPr>
          <p:cNvSpPr>
            <a:spLocks noGrp="1"/>
          </p:cNvSpPr>
          <p:nvPr>
            <p:ph type="title"/>
          </p:nvPr>
        </p:nvSpPr>
        <p:spPr>
          <a:xfrm>
            <a:off x="0" y="5137"/>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Marrow Tregs are a highly migratory population</a:t>
            </a:r>
            <a:endParaRPr lang="en-US" sz="3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FB7F532-7695-AD46-ADE4-1218E5FC92D7}"/>
              </a:ext>
            </a:extLst>
          </p:cNvPr>
          <p:cNvSpPr txBox="1"/>
          <p:nvPr/>
        </p:nvSpPr>
        <p:spPr>
          <a:xfrm>
            <a:off x="-856343" y="1088573"/>
            <a:ext cx="184731" cy="461665"/>
          </a:xfrm>
          <a:prstGeom prst="rect">
            <a:avLst/>
          </a:prstGeom>
          <a:noFill/>
        </p:spPr>
        <p:txBody>
          <a:bodyPr wrap="none" rtlCol="0">
            <a:spAutoFit/>
          </a:bodyPr>
          <a:lstStyle/>
          <a:p>
            <a:endParaRPr lang="en-US" sz="2400"/>
          </a:p>
        </p:txBody>
      </p:sp>
      <p:pic>
        <p:nvPicPr>
          <p:cNvPr id="4" name="Picture 3">
            <a:extLst>
              <a:ext uri="{FF2B5EF4-FFF2-40B4-BE49-F238E27FC236}">
                <a16:creationId xmlns:a16="http://schemas.microsoft.com/office/drawing/2014/main" id="{617CB11B-DC8D-BA4C-99E4-CF3C1FE3857B}"/>
              </a:ext>
            </a:extLst>
          </p:cNvPr>
          <p:cNvPicPr>
            <a:picLocks noChangeAspect="1"/>
          </p:cNvPicPr>
          <p:nvPr/>
        </p:nvPicPr>
        <p:blipFill>
          <a:blip r:embed="rId3"/>
          <a:stretch>
            <a:fillRect/>
          </a:stretch>
        </p:blipFill>
        <p:spPr>
          <a:xfrm>
            <a:off x="0" y="2765291"/>
            <a:ext cx="4290745" cy="2194847"/>
          </a:xfrm>
          <a:prstGeom prst="rect">
            <a:avLst/>
          </a:prstGeom>
        </p:spPr>
      </p:pic>
      <p:pic>
        <p:nvPicPr>
          <p:cNvPr id="6" name="Picture 5">
            <a:extLst>
              <a:ext uri="{FF2B5EF4-FFF2-40B4-BE49-F238E27FC236}">
                <a16:creationId xmlns:a16="http://schemas.microsoft.com/office/drawing/2014/main" id="{F8805EAF-2D54-794B-B76A-6DDEA86F472E}"/>
              </a:ext>
            </a:extLst>
          </p:cNvPr>
          <p:cNvPicPr>
            <a:picLocks noChangeAspect="1"/>
          </p:cNvPicPr>
          <p:nvPr/>
        </p:nvPicPr>
        <p:blipFill rotWithShape="1">
          <a:blip r:embed="rId4"/>
          <a:srcRect b="26586"/>
          <a:stretch/>
        </p:blipFill>
        <p:spPr>
          <a:xfrm>
            <a:off x="8029571" y="1088572"/>
            <a:ext cx="3842421" cy="2804160"/>
          </a:xfrm>
          <a:prstGeom prst="rect">
            <a:avLst/>
          </a:prstGeom>
        </p:spPr>
      </p:pic>
      <p:pic>
        <p:nvPicPr>
          <p:cNvPr id="7" name="Picture 6">
            <a:extLst>
              <a:ext uri="{FF2B5EF4-FFF2-40B4-BE49-F238E27FC236}">
                <a16:creationId xmlns:a16="http://schemas.microsoft.com/office/drawing/2014/main" id="{730923BD-A5BB-484C-92EF-7C68BB4B6DB6}"/>
              </a:ext>
            </a:extLst>
          </p:cNvPr>
          <p:cNvPicPr>
            <a:picLocks noChangeAspect="1"/>
          </p:cNvPicPr>
          <p:nvPr/>
        </p:nvPicPr>
        <p:blipFill rotWithShape="1">
          <a:blip r:embed="rId5"/>
          <a:srcRect l="17055" t="76598" r="14873"/>
          <a:stretch/>
        </p:blipFill>
        <p:spPr>
          <a:xfrm>
            <a:off x="1283370" y="1494549"/>
            <a:ext cx="2394649" cy="818364"/>
          </a:xfrm>
          <a:prstGeom prst="rect">
            <a:avLst/>
          </a:prstGeom>
        </p:spPr>
      </p:pic>
      <p:pic>
        <p:nvPicPr>
          <p:cNvPr id="10" name="Picture 9">
            <a:extLst>
              <a:ext uri="{FF2B5EF4-FFF2-40B4-BE49-F238E27FC236}">
                <a16:creationId xmlns:a16="http://schemas.microsoft.com/office/drawing/2014/main" id="{5B21E03C-D70C-014B-82F4-C48584187C0F}"/>
              </a:ext>
            </a:extLst>
          </p:cNvPr>
          <p:cNvPicPr>
            <a:picLocks noChangeAspect="1"/>
          </p:cNvPicPr>
          <p:nvPr/>
        </p:nvPicPr>
        <p:blipFill>
          <a:blip r:embed="rId6"/>
          <a:stretch>
            <a:fillRect/>
          </a:stretch>
        </p:blipFill>
        <p:spPr>
          <a:xfrm>
            <a:off x="4284207" y="3876564"/>
            <a:ext cx="7819571" cy="3048000"/>
          </a:xfrm>
          <a:prstGeom prst="rect">
            <a:avLst/>
          </a:prstGeom>
        </p:spPr>
      </p:pic>
      <p:pic>
        <p:nvPicPr>
          <p:cNvPr id="12" name="Picture 11">
            <a:extLst>
              <a:ext uri="{FF2B5EF4-FFF2-40B4-BE49-F238E27FC236}">
                <a16:creationId xmlns:a16="http://schemas.microsoft.com/office/drawing/2014/main" id="{EBCC5208-6191-154E-82D0-81EBF4021905}"/>
              </a:ext>
            </a:extLst>
          </p:cNvPr>
          <p:cNvPicPr>
            <a:picLocks noChangeAspect="1"/>
          </p:cNvPicPr>
          <p:nvPr/>
        </p:nvPicPr>
        <p:blipFill>
          <a:blip r:embed="rId7"/>
          <a:stretch>
            <a:fillRect/>
          </a:stretch>
        </p:blipFill>
        <p:spPr>
          <a:xfrm>
            <a:off x="4349631" y="1088572"/>
            <a:ext cx="3692911" cy="2804160"/>
          </a:xfrm>
          <a:prstGeom prst="rect">
            <a:avLst/>
          </a:prstGeom>
        </p:spPr>
      </p:pic>
    </p:spTree>
    <p:extLst>
      <p:ext uri="{BB962C8B-B14F-4D97-AF65-F5344CB8AC3E}">
        <p14:creationId xmlns:p14="http://schemas.microsoft.com/office/powerpoint/2010/main" val="171964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B108-035E-734A-8BBA-113CAB3AA769}"/>
              </a:ext>
            </a:extLst>
          </p:cNvPr>
          <p:cNvSpPr>
            <a:spLocks noGrp="1"/>
          </p:cNvSpPr>
          <p:nvPr>
            <p:ph type="title"/>
          </p:nvPr>
        </p:nvSpPr>
        <p:spPr>
          <a:xfrm>
            <a:off x="0" y="0"/>
            <a:ext cx="12192000" cy="1325563"/>
          </a:xfrm>
        </p:spPr>
        <p:txBody>
          <a:bodyPr>
            <a:normAutofit/>
          </a:bodyPr>
          <a:lstStyle/>
          <a:p>
            <a:pPr algn="ctr"/>
            <a:r>
              <a:rPr lang="en-US" sz="3600" b="1" dirty="0">
                <a:latin typeface="Arial" panose="020B0604020202020204" pitchFamily="34" charset="0"/>
                <a:cs typeface="Arial" panose="020B0604020202020204" pitchFamily="34" charset="0"/>
              </a:rPr>
              <a:t>Tregs in the marrow are unique</a:t>
            </a:r>
          </a:p>
        </p:txBody>
      </p:sp>
      <p:sp>
        <p:nvSpPr>
          <p:cNvPr id="3" name="Content Placeholder 2">
            <a:extLst>
              <a:ext uri="{FF2B5EF4-FFF2-40B4-BE49-F238E27FC236}">
                <a16:creationId xmlns:a16="http://schemas.microsoft.com/office/drawing/2014/main" id="{72C8E1F3-0620-0944-92E5-C5A0DE103827}"/>
              </a:ext>
            </a:extLst>
          </p:cNvPr>
          <p:cNvSpPr>
            <a:spLocks noGrp="1"/>
          </p:cNvSpPr>
          <p:nvPr>
            <p:ph sz="half" idx="1"/>
          </p:nvPr>
        </p:nvSpPr>
        <p:spPr>
          <a:xfrm>
            <a:off x="6671525" y="2054552"/>
            <a:ext cx="5135923" cy="3767198"/>
          </a:xfrm>
        </p:spPr>
        <p:txBody>
          <a:bodyPr/>
          <a:lstStyle/>
          <a:p>
            <a:pPr marL="0" indent="0" algn="ctr">
              <a:buNone/>
            </a:pPr>
            <a:r>
              <a:rPr lang="en-US" sz="2400" u="sng" dirty="0">
                <a:latin typeface="Arial" panose="020B0604020202020204" pitchFamily="34" charset="0"/>
                <a:cs typeface="Arial" panose="020B0604020202020204" pitchFamily="34" charset="0"/>
              </a:rPr>
              <a:t>Tregs in the marrow are unique</a:t>
            </a:r>
          </a:p>
          <a:p>
            <a:pPr marL="0" indent="0" algn="ctr">
              <a:buNone/>
            </a:pPr>
            <a:endParaRPr lang="en-US" sz="2400" u="sng" dirty="0">
              <a:latin typeface="Arial" panose="020B0604020202020204" pitchFamily="34" charset="0"/>
              <a:cs typeface="Arial" panose="020B0604020202020204" pitchFamily="34" charset="0"/>
            </a:endParaRPr>
          </a:p>
          <a:p>
            <a:pPr marL="342900" indent="-342900"/>
            <a:r>
              <a:rPr lang="en-US" sz="2400" dirty="0">
                <a:latin typeface="Arial" panose="020B0604020202020204" pitchFamily="34" charset="0"/>
                <a:cs typeface="Arial" panose="020B0604020202020204" pitchFamily="34" charset="0"/>
              </a:rPr>
              <a:t>Highly Circulatory</a:t>
            </a:r>
          </a:p>
          <a:p>
            <a:pPr marL="342900" indent="-342900"/>
            <a:r>
              <a:rPr lang="en-US" sz="2400" dirty="0">
                <a:latin typeface="Arial" panose="020B0604020202020204" pitchFamily="34" charset="0"/>
                <a:cs typeface="Arial" panose="020B0604020202020204" pitchFamily="34" charset="0"/>
              </a:rPr>
              <a:t>Home back to Marrow</a:t>
            </a:r>
          </a:p>
          <a:p>
            <a:pPr marL="342900" indent="-342900"/>
            <a:r>
              <a:rPr lang="en-US" sz="2400" dirty="0">
                <a:latin typeface="Arial" panose="020B0604020202020204" pitchFamily="34" charset="0"/>
                <a:cs typeface="Arial" panose="020B0604020202020204" pitchFamily="34" charset="0"/>
              </a:rPr>
              <a:t>Effector Cells</a:t>
            </a:r>
          </a:p>
          <a:p>
            <a:pPr marL="342900" indent="-342900"/>
            <a:r>
              <a:rPr lang="en-US" sz="2400" dirty="0">
                <a:latin typeface="Arial" panose="020B0604020202020204" pitchFamily="34" charset="0"/>
                <a:cs typeface="Arial" panose="020B0604020202020204" pitchFamily="34" charset="0"/>
              </a:rPr>
              <a:t>Enhanced Cytokine Signaling</a:t>
            </a:r>
          </a:p>
          <a:p>
            <a:endParaRPr lang="en-US" dirty="0">
              <a:solidFill>
                <a:srgbClr val="FF0000"/>
              </a:solidFill>
            </a:endParaRPr>
          </a:p>
        </p:txBody>
      </p:sp>
      <p:pic>
        <p:nvPicPr>
          <p:cNvPr id="13" name="Picture 12" descr="A picture containing drawing&#10;&#10;Description automatically generated">
            <a:extLst>
              <a:ext uri="{FF2B5EF4-FFF2-40B4-BE49-F238E27FC236}">
                <a16:creationId xmlns:a16="http://schemas.microsoft.com/office/drawing/2014/main" id="{87DC5095-5B3C-B349-9346-693D6D8472C4}"/>
              </a:ext>
            </a:extLst>
          </p:cNvPr>
          <p:cNvPicPr>
            <a:picLocks noChangeAspect="1"/>
          </p:cNvPicPr>
          <p:nvPr/>
        </p:nvPicPr>
        <p:blipFill>
          <a:blip r:embed="rId3"/>
          <a:stretch>
            <a:fillRect/>
          </a:stretch>
        </p:blipFill>
        <p:spPr>
          <a:xfrm>
            <a:off x="384552" y="1451698"/>
            <a:ext cx="5902421" cy="4972906"/>
          </a:xfrm>
          <a:prstGeom prst="rect">
            <a:avLst/>
          </a:prstGeom>
        </p:spPr>
      </p:pic>
    </p:spTree>
    <p:extLst>
      <p:ext uri="{BB962C8B-B14F-4D97-AF65-F5344CB8AC3E}">
        <p14:creationId xmlns:p14="http://schemas.microsoft.com/office/powerpoint/2010/main" val="2938778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3"/>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Model for determining bone marrow Treg function</a:t>
            </a:r>
          </a:p>
        </p:txBody>
      </p:sp>
      <p:pic>
        <p:nvPicPr>
          <p:cNvPr id="4" name="Picture 3"/>
          <p:cNvPicPr>
            <a:picLocks noChangeAspect="1"/>
          </p:cNvPicPr>
          <p:nvPr/>
        </p:nvPicPr>
        <p:blipFill>
          <a:blip r:embed="rId3"/>
          <a:stretch>
            <a:fillRect/>
          </a:stretch>
        </p:blipFill>
        <p:spPr>
          <a:xfrm>
            <a:off x="1519384" y="26189471"/>
            <a:ext cx="3028283" cy="2573136"/>
          </a:xfrm>
          <a:prstGeom prst="rect">
            <a:avLst/>
          </a:prstGeom>
        </p:spPr>
      </p:pic>
      <p:pic>
        <p:nvPicPr>
          <p:cNvPr id="6" name="Picture 5"/>
          <p:cNvPicPr>
            <a:picLocks noChangeAspect="1"/>
          </p:cNvPicPr>
          <p:nvPr/>
        </p:nvPicPr>
        <p:blipFill>
          <a:blip r:embed="rId4"/>
          <a:stretch>
            <a:fillRect/>
          </a:stretch>
        </p:blipFill>
        <p:spPr>
          <a:xfrm>
            <a:off x="6020954" y="26358555"/>
            <a:ext cx="3571295" cy="2072627"/>
          </a:xfrm>
          <a:prstGeom prst="rect">
            <a:avLst/>
          </a:prstGeom>
        </p:spPr>
      </p:pic>
      <p:pic>
        <p:nvPicPr>
          <p:cNvPr id="9" name="Picture 8"/>
          <p:cNvPicPr>
            <a:picLocks noChangeAspect="1"/>
          </p:cNvPicPr>
          <p:nvPr/>
        </p:nvPicPr>
        <p:blipFill>
          <a:blip r:embed="rId5"/>
          <a:stretch>
            <a:fillRect/>
          </a:stretch>
        </p:blipFill>
        <p:spPr>
          <a:xfrm>
            <a:off x="887049" y="29424599"/>
            <a:ext cx="4687723" cy="2430671"/>
          </a:xfrm>
          <a:prstGeom prst="rect">
            <a:avLst/>
          </a:prstGeom>
        </p:spPr>
      </p:pic>
      <p:pic>
        <p:nvPicPr>
          <p:cNvPr id="10" name="Picture 9" descr="A close up of a map&#10;&#10;Description automatically generated">
            <a:extLst>
              <a:ext uri="{FF2B5EF4-FFF2-40B4-BE49-F238E27FC236}">
                <a16:creationId xmlns:a16="http://schemas.microsoft.com/office/drawing/2014/main" id="{1BBA818A-C564-9443-8C75-7463699D58AF}"/>
              </a:ext>
            </a:extLst>
          </p:cNvPr>
          <p:cNvPicPr>
            <a:picLocks noChangeAspect="1"/>
          </p:cNvPicPr>
          <p:nvPr/>
        </p:nvPicPr>
        <p:blipFill rotWithShape="1">
          <a:blip r:embed="rId6"/>
          <a:srcRect r="50000" b="20578"/>
          <a:stretch/>
        </p:blipFill>
        <p:spPr>
          <a:xfrm>
            <a:off x="277126" y="1247001"/>
            <a:ext cx="4934235" cy="5486400"/>
          </a:xfrm>
          <a:prstGeom prst="rect">
            <a:avLst/>
          </a:prstGeom>
        </p:spPr>
      </p:pic>
      <p:pic>
        <p:nvPicPr>
          <p:cNvPr id="29" name="Picture 28" descr="A close up of a logo&#10;&#10;Description automatically generated">
            <a:extLst>
              <a:ext uri="{FF2B5EF4-FFF2-40B4-BE49-F238E27FC236}">
                <a16:creationId xmlns:a16="http://schemas.microsoft.com/office/drawing/2014/main" id="{97BF49C2-8E26-5B4C-8A5D-BAFEFE1F17C0}"/>
              </a:ext>
            </a:extLst>
          </p:cNvPr>
          <p:cNvPicPr>
            <a:picLocks noChangeAspect="1"/>
          </p:cNvPicPr>
          <p:nvPr/>
        </p:nvPicPr>
        <p:blipFill>
          <a:blip r:embed="rId7"/>
          <a:stretch>
            <a:fillRect/>
          </a:stretch>
        </p:blipFill>
        <p:spPr>
          <a:xfrm>
            <a:off x="6998837" y="1247001"/>
            <a:ext cx="3571295" cy="5608836"/>
          </a:xfrm>
          <a:prstGeom prst="rect">
            <a:avLst/>
          </a:prstGeom>
        </p:spPr>
      </p:pic>
    </p:spTree>
    <p:extLst>
      <p:ext uri="{BB962C8B-B14F-4D97-AF65-F5344CB8AC3E}">
        <p14:creationId xmlns:p14="http://schemas.microsoft.com/office/powerpoint/2010/main" val="259998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3"/>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Model for determining bone marrow Treg function</a:t>
            </a:r>
          </a:p>
        </p:txBody>
      </p:sp>
      <p:pic>
        <p:nvPicPr>
          <p:cNvPr id="4" name="Picture 3"/>
          <p:cNvPicPr>
            <a:picLocks noChangeAspect="1"/>
          </p:cNvPicPr>
          <p:nvPr/>
        </p:nvPicPr>
        <p:blipFill>
          <a:blip r:embed="rId3"/>
          <a:stretch>
            <a:fillRect/>
          </a:stretch>
        </p:blipFill>
        <p:spPr>
          <a:xfrm>
            <a:off x="1519384" y="26189471"/>
            <a:ext cx="3028283" cy="2573136"/>
          </a:xfrm>
          <a:prstGeom prst="rect">
            <a:avLst/>
          </a:prstGeom>
        </p:spPr>
      </p:pic>
      <p:pic>
        <p:nvPicPr>
          <p:cNvPr id="6" name="Picture 5"/>
          <p:cNvPicPr>
            <a:picLocks noChangeAspect="1"/>
          </p:cNvPicPr>
          <p:nvPr/>
        </p:nvPicPr>
        <p:blipFill>
          <a:blip r:embed="rId4"/>
          <a:stretch>
            <a:fillRect/>
          </a:stretch>
        </p:blipFill>
        <p:spPr>
          <a:xfrm>
            <a:off x="6020954" y="26358555"/>
            <a:ext cx="3571295" cy="2072627"/>
          </a:xfrm>
          <a:prstGeom prst="rect">
            <a:avLst/>
          </a:prstGeom>
        </p:spPr>
      </p:pic>
      <p:pic>
        <p:nvPicPr>
          <p:cNvPr id="9" name="Picture 8"/>
          <p:cNvPicPr>
            <a:picLocks noChangeAspect="1"/>
          </p:cNvPicPr>
          <p:nvPr/>
        </p:nvPicPr>
        <p:blipFill>
          <a:blip r:embed="rId5"/>
          <a:stretch>
            <a:fillRect/>
          </a:stretch>
        </p:blipFill>
        <p:spPr>
          <a:xfrm>
            <a:off x="887049" y="29424599"/>
            <a:ext cx="4687723" cy="2430671"/>
          </a:xfrm>
          <a:prstGeom prst="rect">
            <a:avLst/>
          </a:prstGeom>
        </p:spPr>
      </p:pic>
      <p:pic>
        <p:nvPicPr>
          <p:cNvPr id="26" name="Picture 25">
            <a:extLst>
              <a:ext uri="{FF2B5EF4-FFF2-40B4-BE49-F238E27FC236}">
                <a16:creationId xmlns:a16="http://schemas.microsoft.com/office/drawing/2014/main" id="{97564561-58AA-5845-BF76-BDFE5FC5BD73}"/>
              </a:ext>
            </a:extLst>
          </p:cNvPr>
          <p:cNvPicPr>
            <a:picLocks noChangeAspect="1"/>
          </p:cNvPicPr>
          <p:nvPr/>
        </p:nvPicPr>
        <p:blipFill>
          <a:blip r:embed="rId6"/>
          <a:stretch>
            <a:fillRect/>
          </a:stretch>
        </p:blipFill>
        <p:spPr>
          <a:xfrm>
            <a:off x="5646219" y="1107974"/>
            <a:ext cx="6446345" cy="2314073"/>
          </a:xfrm>
          <a:prstGeom prst="rect">
            <a:avLst/>
          </a:prstGeom>
        </p:spPr>
      </p:pic>
      <p:pic>
        <p:nvPicPr>
          <p:cNvPr id="27" name="Picture 26">
            <a:extLst>
              <a:ext uri="{FF2B5EF4-FFF2-40B4-BE49-F238E27FC236}">
                <a16:creationId xmlns:a16="http://schemas.microsoft.com/office/drawing/2014/main" id="{38215D12-D5CD-CC41-A0D6-3E71252F543E}"/>
              </a:ext>
            </a:extLst>
          </p:cNvPr>
          <p:cNvPicPr>
            <a:picLocks noChangeAspect="1"/>
          </p:cNvPicPr>
          <p:nvPr/>
        </p:nvPicPr>
        <p:blipFill>
          <a:blip r:embed="rId7"/>
          <a:stretch>
            <a:fillRect/>
          </a:stretch>
        </p:blipFill>
        <p:spPr>
          <a:xfrm>
            <a:off x="6642340" y="3556275"/>
            <a:ext cx="4128989" cy="3168758"/>
          </a:xfrm>
          <a:prstGeom prst="rect">
            <a:avLst/>
          </a:prstGeom>
        </p:spPr>
      </p:pic>
      <p:pic>
        <p:nvPicPr>
          <p:cNvPr id="14" name="Picture 13" descr="A close up of a map&#10;&#10;Description automatically generated">
            <a:extLst>
              <a:ext uri="{FF2B5EF4-FFF2-40B4-BE49-F238E27FC236}">
                <a16:creationId xmlns:a16="http://schemas.microsoft.com/office/drawing/2014/main" id="{94B7A2F8-B1CF-4F41-9530-776D71AE800F}"/>
              </a:ext>
            </a:extLst>
          </p:cNvPr>
          <p:cNvPicPr>
            <a:picLocks noChangeAspect="1"/>
          </p:cNvPicPr>
          <p:nvPr/>
        </p:nvPicPr>
        <p:blipFill rotWithShape="1">
          <a:blip r:embed="rId8"/>
          <a:srcRect l="50110" b="20578"/>
          <a:stretch/>
        </p:blipFill>
        <p:spPr>
          <a:xfrm>
            <a:off x="19562" y="1107974"/>
            <a:ext cx="4923419" cy="5486400"/>
          </a:xfrm>
          <a:prstGeom prst="rect">
            <a:avLst/>
          </a:prstGeom>
        </p:spPr>
      </p:pic>
      <p:sp>
        <p:nvSpPr>
          <p:cNvPr id="3" name="Rectangle 1">
            <a:extLst>
              <a:ext uri="{FF2B5EF4-FFF2-40B4-BE49-F238E27FC236}">
                <a16:creationId xmlns:a16="http://schemas.microsoft.com/office/drawing/2014/main" id="{4F1E9333-05C7-9B43-8A9F-26956FB5B288}"/>
              </a:ext>
            </a:extLst>
          </p:cNvPr>
          <p:cNvSpPr>
            <a:spLocks noChangeArrowheads="1"/>
          </p:cNvSpPr>
          <p:nvPr/>
        </p:nvSpPr>
        <p:spPr bwMode="auto">
          <a:xfrm>
            <a:off x="0" y="6594227"/>
            <a:ext cx="380387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(Huss et al., 2015, </a:t>
            </a:r>
            <a:r>
              <a:rPr kumimoji="0" lang="en-US" altLang="en-US" sz="11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Chinen</a:t>
            </a: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et al., 2016, Huss et al., 2016)</a:t>
            </a:r>
            <a:r>
              <a:rPr kumimoji="0" lang="en-US" altLang="en-US" sz="10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745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3"/>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 depletion does not result in marrow inflammation </a:t>
            </a:r>
          </a:p>
        </p:txBody>
      </p:sp>
      <p:pic>
        <p:nvPicPr>
          <p:cNvPr id="4" name="Picture 3"/>
          <p:cNvPicPr>
            <a:picLocks noChangeAspect="1"/>
          </p:cNvPicPr>
          <p:nvPr/>
        </p:nvPicPr>
        <p:blipFill>
          <a:blip r:embed="rId3"/>
          <a:stretch>
            <a:fillRect/>
          </a:stretch>
        </p:blipFill>
        <p:spPr>
          <a:xfrm>
            <a:off x="1519384" y="26189471"/>
            <a:ext cx="3028283" cy="2573136"/>
          </a:xfrm>
          <a:prstGeom prst="rect">
            <a:avLst/>
          </a:prstGeom>
        </p:spPr>
      </p:pic>
      <p:pic>
        <p:nvPicPr>
          <p:cNvPr id="6" name="Picture 5"/>
          <p:cNvPicPr>
            <a:picLocks noChangeAspect="1"/>
          </p:cNvPicPr>
          <p:nvPr/>
        </p:nvPicPr>
        <p:blipFill>
          <a:blip r:embed="rId4"/>
          <a:stretch>
            <a:fillRect/>
          </a:stretch>
        </p:blipFill>
        <p:spPr>
          <a:xfrm>
            <a:off x="6020954" y="26358555"/>
            <a:ext cx="3571295" cy="2072627"/>
          </a:xfrm>
          <a:prstGeom prst="rect">
            <a:avLst/>
          </a:prstGeom>
        </p:spPr>
      </p:pic>
      <p:pic>
        <p:nvPicPr>
          <p:cNvPr id="9" name="Picture 8"/>
          <p:cNvPicPr>
            <a:picLocks noChangeAspect="1"/>
          </p:cNvPicPr>
          <p:nvPr/>
        </p:nvPicPr>
        <p:blipFill>
          <a:blip r:embed="rId5"/>
          <a:stretch>
            <a:fillRect/>
          </a:stretch>
        </p:blipFill>
        <p:spPr>
          <a:xfrm>
            <a:off x="887049" y="29424599"/>
            <a:ext cx="4687723" cy="2430671"/>
          </a:xfrm>
          <a:prstGeom prst="rect">
            <a:avLst/>
          </a:prstGeom>
        </p:spPr>
      </p:pic>
      <p:pic>
        <p:nvPicPr>
          <p:cNvPr id="7" name="Picture 6">
            <a:extLst>
              <a:ext uri="{FF2B5EF4-FFF2-40B4-BE49-F238E27FC236}">
                <a16:creationId xmlns:a16="http://schemas.microsoft.com/office/drawing/2014/main" id="{EDF829A9-3634-5B4A-B4E3-D4B4CA3118C9}"/>
              </a:ext>
            </a:extLst>
          </p:cNvPr>
          <p:cNvPicPr>
            <a:picLocks noChangeAspect="1"/>
          </p:cNvPicPr>
          <p:nvPr/>
        </p:nvPicPr>
        <p:blipFill rotWithShape="1">
          <a:blip r:embed="rId6"/>
          <a:srcRect t="-2463" r="569"/>
          <a:stretch/>
        </p:blipFill>
        <p:spPr>
          <a:xfrm>
            <a:off x="274883" y="1327727"/>
            <a:ext cx="11426788" cy="2702516"/>
          </a:xfrm>
          <a:prstGeom prst="rect">
            <a:avLst/>
          </a:prstGeom>
        </p:spPr>
      </p:pic>
      <p:pic>
        <p:nvPicPr>
          <p:cNvPr id="8" name="Picture 7">
            <a:extLst>
              <a:ext uri="{FF2B5EF4-FFF2-40B4-BE49-F238E27FC236}">
                <a16:creationId xmlns:a16="http://schemas.microsoft.com/office/drawing/2014/main" id="{8A4F736C-2BDB-1E4E-83CA-D13CE5E034EE}"/>
              </a:ext>
            </a:extLst>
          </p:cNvPr>
          <p:cNvPicPr>
            <a:picLocks noChangeAspect="1"/>
          </p:cNvPicPr>
          <p:nvPr/>
        </p:nvPicPr>
        <p:blipFill>
          <a:blip r:embed="rId7"/>
          <a:stretch>
            <a:fillRect/>
          </a:stretch>
        </p:blipFill>
        <p:spPr>
          <a:xfrm>
            <a:off x="0" y="4667111"/>
            <a:ext cx="12077700" cy="2120900"/>
          </a:xfrm>
          <a:prstGeom prst="rect">
            <a:avLst/>
          </a:prstGeom>
        </p:spPr>
      </p:pic>
    </p:spTree>
    <p:extLst>
      <p:ext uri="{BB962C8B-B14F-4D97-AF65-F5344CB8AC3E}">
        <p14:creationId xmlns:p14="http://schemas.microsoft.com/office/powerpoint/2010/main" val="23336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15CD093-CCB7-8A4A-A65F-3036E2C63F86}"/>
              </a:ext>
            </a:extLst>
          </p:cNvPr>
          <p:cNvSpPr txBox="1"/>
          <p:nvPr/>
        </p:nvSpPr>
        <p:spPr>
          <a:xfrm>
            <a:off x="10791994" y="3681473"/>
            <a:ext cx="90281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aCD25</a:t>
            </a:r>
          </a:p>
        </p:txBody>
      </p:sp>
      <p:sp>
        <p:nvSpPr>
          <p:cNvPr id="25" name="TextBox 24">
            <a:extLst>
              <a:ext uri="{FF2B5EF4-FFF2-40B4-BE49-F238E27FC236}">
                <a16:creationId xmlns:a16="http://schemas.microsoft.com/office/drawing/2014/main" id="{D88144DF-A5FF-6146-91F2-251791FDFCA7}"/>
              </a:ext>
            </a:extLst>
          </p:cNvPr>
          <p:cNvSpPr txBox="1"/>
          <p:nvPr/>
        </p:nvSpPr>
        <p:spPr>
          <a:xfrm>
            <a:off x="5652894" y="6529375"/>
            <a:ext cx="92845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Control</a:t>
            </a:r>
          </a:p>
        </p:txBody>
      </p:sp>
      <p:sp>
        <p:nvSpPr>
          <p:cNvPr id="26" name="TextBox 25">
            <a:extLst>
              <a:ext uri="{FF2B5EF4-FFF2-40B4-BE49-F238E27FC236}">
                <a16:creationId xmlns:a16="http://schemas.microsoft.com/office/drawing/2014/main" id="{BCDFCDBC-D2A0-3546-BDBB-0844D2852A44}"/>
              </a:ext>
            </a:extLst>
          </p:cNvPr>
          <p:cNvSpPr txBox="1"/>
          <p:nvPr/>
        </p:nvSpPr>
        <p:spPr>
          <a:xfrm>
            <a:off x="6849415" y="6543249"/>
            <a:ext cx="90281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aCD25</a:t>
            </a:r>
          </a:p>
        </p:txBody>
      </p:sp>
      <p:sp>
        <p:nvSpPr>
          <p:cNvPr id="27" name="TextBox 26">
            <a:extLst>
              <a:ext uri="{FF2B5EF4-FFF2-40B4-BE49-F238E27FC236}">
                <a16:creationId xmlns:a16="http://schemas.microsoft.com/office/drawing/2014/main" id="{64AFA531-4F77-F843-A406-637A62FE6B9A}"/>
              </a:ext>
            </a:extLst>
          </p:cNvPr>
          <p:cNvSpPr txBox="1"/>
          <p:nvPr/>
        </p:nvSpPr>
        <p:spPr>
          <a:xfrm>
            <a:off x="9509173" y="6529620"/>
            <a:ext cx="92845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Control</a:t>
            </a:r>
          </a:p>
        </p:txBody>
      </p:sp>
      <p:sp>
        <p:nvSpPr>
          <p:cNvPr id="28" name="TextBox 27">
            <a:extLst>
              <a:ext uri="{FF2B5EF4-FFF2-40B4-BE49-F238E27FC236}">
                <a16:creationId xmlns:a16="http://schemas.microsoft.com/office/drawing/2014/main" id="{31224742-598D-EA4F-9422-C89A6EC0CF0E}"/>
              </a:ext>
            </a:extLst>
          </p:cNvPr>
          <p:cNvSpPr txBox="1"/>
          <p:nvPr/>
        </p:nvSpPr>
        <p:spPr>
          <a:xfrm>
            <a:off x="10681943" y="6543496"/>
            <a:ext cx="90281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aCD25</a:t>
            </a:r>
          </a:p>
        </p:txBody>
      </p:sp>
      <p:sp>
        <p:nvSpPr>
          <p:cNvPr id="29" name="TextBox 28">
            <a:extLst>
              <a:ext uri="{FF2B5EF4-FFF2-40B4-BE49-F238E27FC236}">
                <a16:creationId xmlns:a16="http://schemas.microsoft.com/office/drawing/2014/main" id="{8216CCA0-4E8B-EC4B-B4FE-10617FB834E3}"/>
              </a:ext>
            </a:extLst>
          </p:cNvPr>
          <p:cNvSpPr txBox="1"/>
          <p:nvPr/>
        </p:nvSpPr>
        <p:spPr>
          <a:xfrm>
            <a:off x="5146812" y="3691796"/>
            <a:ext cx="640173" cy="297454"/>
          </a:xfrm>
          <a:prstGeom prst="rect">
            <a:avLst/>
          </a:prstGeom>
          <a:noFill/>
        </p:spPr>
        <p:txBody>
          <a:bodyPr wrap="square" rtlCol="0">
            <a:spAutoFit/>
          </a:bodyPr>
          <a:lstStyle/>
          <a:p>
            <a:pPr algn="ctr"/>
            <a:r>
              <a:rPr lang="en-US" sz="1333" dirty="0">
                <a:latin typeface="Arial" panose="020B0604020202020204" pitchFamily="34" charset="0"/>
                <a:cs typeface="Arial" panose="020B0604020202020204" pitchFamily="34" charset="0"/>
              </a:rPr>
              <a:t>HSC</a:t>
            </a:r>
          </a:p>
        </p:txBody>
      </p:sp>
      <p:sp>
        <p:nvSpPr>
          <p:cNvPr id="30" name="TextBox 29">
            <a:extLst>
              <a:ext uri="{FF2B5EF4-FFF2-40B4-BE49-F238E27FC236}">
                <a16:creationId xmlns:a16="http://schemas.microsoft.com/office/drawing/2014/main" id="{A49AA5CF-612F-CF44-8D61-C0FB5AE6F66C}"/>
              </a:ext>
            </a:extLst>
          </p:cNvPr>
          <p:cNvSpPr txBox="1"/>
          <p:nvPr/>
        </p:nvSpPr>
        <p:spPr>
          <a:xfrm>
            <a:off x="5834567" y="3691796"/>
            <a:ext cx="532065" cy="297454"/>
          </a:xfrm>
          <a:prstGeom prst="rect">
            <a:avLst/>
          </a:prstGeom>
          <a:noFill/>
        </p:spPr>
        <p:txBody>
          <a:bodyPr wrap="square" rtlCol="0">
            <a:spAutoFit/>
          </a:bodyPr>
          <a:lstStyle/>
          <a:p>
            <a:r>
              <a:rPr lang="en-US" sz="1333" dirty="0">
                <a:latin typeface="Arial" panose="020B0604020202020204" pitchFamily="34" charset="0"/>
                <a:cs typeface="Arial" panose="020B0604020202020204" pitchFamily="34" charset="0"/>
              </a:rPr>
              <a:t>ST</a:t>
            </a:r>
          </a:p>
        </p:txBody>
      </p:sp>
      <p:sp>
        <p:nvSpPr>
          <p:cNvPr id="31" name="TextBox 30">
            <a:extLst>
              <a:ext uri="{FF2B5EF4-FFF2-40B4-BE49-F238E27FC236}">
                <a16:creationId xmlns:a16="http://schemas.microsoft.com/office/drawing/2014/main" id="{1489E008-C197-B745-839E-BF6FB48CFD65}"/>
              </a:ext>
            </a:extLst>
          </p:cNvPr>
          <p:cNvSpPr txBox="1"/>
          <p:nvPr/>
        </p:nvSpPr>
        <p:spPr>
          <a:xfrm>
            <a:off x="6262599" y="3691796"/>
            <a:ext cx="789811" cy="297454"/>
          </a:xfrm>
          <a:prstGeom prst="rect">
            <a:avLst/>
          </a:prstGeom>
          <a:noFill/>
        </p:spPr>
        <p:txBody>
          <a:bodyPr wrap="square" rtlCol="0">
            <a:spAutoFit/>
          </a:bodyPr>
          <a:lstStyle/>
          <a:p>
            <a:r>
              <a:rPr lang="en-US" sz="1333" dirty="0">
                <a:latin typeface="Arial" panose="020B0604020202020204" pitchFamily="34" charset="0"/>
                <a:cs typeface="Arial" panose="020B0604020202020204" pitchFamily="34" charset="0"/>
              </a:rPr>
              <a:t>MPP2</a:t>
            </a:r>
          </a:p>
        </p:txBody>
      </p:sp>
      <p:sp>
        <p:nvSpPr>
          <p:cNvPr id="32" name="TextBox 31">
            <a:extLst>
              <a:ext uri="{FF2B5EF4-FFF2-40B4-BE49-F238E27FC236}">
                <a16:creationId xmlns:a16="http://schemas.microsoft.com/office/drawing/2014/main" id="{1F3A98FF-ECCC-7E49-B600-DD27A29C108E}"/>
              </a:ext>
            </a:extLst>
          </p:cNvPr>
          <p:cNvSpPr txBox="1"/>
          <p:nvPr/>
        </p:nvSpPr>
        <p:spPr>
          <a:xfrm>
            <a:off x="6897456" y="3691796"/>
            <a:ext cx="742511" cy="297454"/>
          </a:xfrm>
          <a:prstGeom prst="rect">
            <a:avLst/>
          </a:prstGeom>
          <a:noFill/>
        </p:spPr>
        <p:txBody>
          <a:bodyPr wrap="square" rtlCol="0">
            <a:spAutoFit/>
          </a:bodyPr>
          <a:lstStyle/>
          <a:p>
            <a:r>
              <a:rPr lang="en-US" sz="1333" dirty="0">
                <a:latin typeface="Arial" panose="020B0604020202020204" pitchFamily="34" charset="0"/>
                <a:cs typeface="Arial" panose="020B0604020202020204" pitchFamily="34" charset="0"/>
              </a:rPr>
              <a:t>MPP3</a:t>
            </a:r>
          </a:p>
        </p:txBody>
      </p:sp>
      <p:sp>
        <p:nvSpPr>
          <p:cNvPr id="35" name="TextBox 34">
            <a:extLst>
              <a:ext uri="{FF2B5EF4-FFF2-40B4-BE49-F238E27FC236}">
                <a16:creationId xmlns:a16="http://schemas.microsoft.com/office/drawing/2014/main" id="{DE125969-7111-9C47-874E-0539DAAAF3FA}"/>
              </a:ext>
            </a:extLst>
          </p:cNvPr>
          <p:cNvSpPr txBox="1"/>
          <p:nvPr/>
        </p:nvSpPr>
        <p:spPr>
          <a:xfrm>
            <a:off x="7515947" y="3691796"/>
            <a:ext cx="742511" cy="297454"/>
          </a:xfrm>
          <a:prstGeom prst="rect">
            <a:avLst/>
          </a:prstGeom>
          <a:noFill/>
        </p:spPr>
        <p:txBody>
          <a:bodyPr wrap="square" rtlCol="0">
            <a:spAutoFit/>
          </a:bodyPr>
          <a:lstStyle/>
          <a:p>
            <a:r>
              <a:rPr lang="en-US" sz="1333" dirty="0">
                <a:latin typeface="Arial" panose="020B0604020202020204" pitchFamily="34" charset="0"/>
                <a:cs typeface="Arial" panose="020B0604020202020204" pitchFamily="34" charset="0"/>
              </a:rPr>
              <a:t>MPP4</a:t>
            </a:r>
          </a:p>
        </p:txBody>
      </p:sp>
      <p:pic>
        <p:nvPicPr>
          <p:cNvPr id="11" name="Picture 10">
            <a:extLst>
              <a:ext uri="{FF2B5EF4-FFF2-40B4-BE49-F238E27FC236}">
                <a16:creationId xmlns:a16="http://schemas.microsoft.com/office/drawing/2014/main" id="{68D00469-DCDE-1C43-AB06-90939C990B83}"/>
              </a:ext>
            </a:extLst>
          </p:cNvPr>
          <p:cNvPicPr>
            <a:picLocks noChangeAspect="1"/>
          </p:cNvPicPr>
          <p:nvPr/>
        </p:nvPicPr>
        <p:blipFill>
          <a:blip r:embed="rId3"/>
          <a:stretch>
            <a:fillRect/>
          </a:stretch>
        </p:blipFill>
        <p:spPr>
          <a:xfrm>
            <a:off x="5127202" y="1500782"/>
            <a:ext cx="3118104" cy="2219437"/>
          </a:xfrm>
          <a:prstGeom prst="rect">
            <a:avLst/>
          </a:prstGeom>
        </p:spPr>
      </p:pic>
      <p:sp>
        <p:nvSpPr>
          <p:cNvPr id="36" name="TextBox 35">
            <a:extLst>
              <a:ext uri="{FF2B5EF4-FFF2-40B4-BE49-F238E27FC236}">
                <a16:creationId xmlns:a16="http://schemas.microsoft.com/office/drawing/2014/main" id="{18FACA58-3397-0840-ADEE-19632E67870E}"/>
              </a:ext>
            </a:extLst>
          </p:cNvPr>
          <p:cNvSpPr txBox="1"/>
          <p:nvPr/>
        </p:nvSpPr>
        <p:spPr>
          <a:xfrm rot="16200000">
            <a:off x="3876600" y="5297144"/>
            <a:ext cx="2318325"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0     10    20     40    60</a:t>
            </a:r>
          </a:p>
        </p:txBody>
      </p:sp>
      <p:pic>
        <p:nvPicPr>
          <p:cNvPr id="12" name="Picture 11">
            <a:extLst>
              <a:ext uri="{FF2B5EF4-FFF2-40B4-BE49-F238E27FC236}">
                <a16:creationId xmlns:a16="http://schemas.microsoft.com/office/drawing/2014/main" id="{86A0C20F-245F-624E-AD46-DC28E7F83542}"/>
              </a:ext>
            </a:extLst>
          </p:cNvPr>
          <p:cNvPicPr>
            <a:picLocks noChangeAspect="1"/>
          </p:cNvPicPr>
          <p:nvPr/>
        </p:nvPicPr>
        <p:blipFill>
          <a:blip r:embed="rId4"/>
          <a:stretch>
            <a:fillRect/>
          </a:stretch>
        </p:blipFill>
        <p:spPr>
          <a:xfrm>
            <a:off x="9036113" y="1534803"/>
            <a:ext cx="3070308" cy="2185416"/>
          </a:xfrm>
          <a:prstGeom prst="rect">
            <a:avLst/>
          </a:prstGeom>
        </p:spPr>
      </p:pic>
      <p:sp>
        <p:nvSpPr>
          <p:cNvPr id="38" name="TextBox 37">
            <a:extLst>
              <a:ext uri="{FF2B5EF4-FFF2-40B4-BE49-F238E27FC236}">
                <a16:creationId xmlns:a16="http://schemas.microsoft.com/office/drawing/2014/main" id="{9986D532-6F76-FC42-AFFE-639A3F3F15E0}"/>
              </a:ext>
            </a:extLst>
          </p:cNvPr>
          <p:cNvSpPr txBox="1"/>
          <p:nvPr/>
        </p:nvSpPr>
        <p:spPr>
          <a:xfrm rot="16200000">
            <a:off x="7695580" y="2354988"/>
            <a:ext cx="2476916"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0     .5      1      1.5     2 </a:t>
            </a:r>
          </a:p>
        </p:txBody>
      </p:sp>
      <p:graphicFrame>
        <p:nvGraphicFramePr>
          <p:cNvPr id="17" name="Table 16">
            <a:extLst>
              <a:ext uri="{FF2B5EF4-FFF2-40B4-BE49-F238E27FC236}">
                <a16:creationId xmlns:a16="http://schemas.microsoft.com/office/drawing/2014/main" id="{7EF9D0C7-76C1-8544-9AE8-4E01C1837978}"/>
              </a:ext>
            </a:extLst>
          </p:cNvPr>
          <p:cNvGraphicFramePr>
            <a:graphicFrameLocks noGrp="1"/>
          </p:cNvGraphicFramePr>
          <p:nvPr/>
        </p:nvGraphicFramePr>
        <p:xfrm>
          <a:off x="10199199" y="1778647"/>
          <a:ext cx="1066800" cy="192405"/>
        </p:xfrm>
        <a:graphic>
          <a:graphicData uri="http://schemas.openxmlformats.org/drawingml/2006/table">
            <a:tbl>
              <a:tblPr/>
              <a:tblGrid>
                <a:gridCol w="1066800">
                  <a:extLst>
                    <a:ext uri="{9D8B030D-6E8A-4147-A177-3AD203B41FA5}">
                      <a16:colId xmlns:a16="http://schemas.microsoft.com/office/drawing/2014/main" val="3732156408"/>
                    </a:ext>
                  </a:extLst>
                </a:gridCol>
              </a:tblGrid>
              <a:tr h="192405">
                <a:tc>
                  <a:txBody>
                    <a:bodyPr/>
                    <a:lstStyle/>
                    <a:p>
                      <a:pPr algn="r" fontAlgn="b"/>
                      <a:r>
                        <a:rPr lang="en-US" sz="1200" b="0" i="0" u="none" strike="noStrike" dirty="0">
                          <a:effectLst/>
                          <a:latin typeface="Arial" panose="020B060402020202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676300487"/>
                  </a:ext>
                </a:extLst>
              </a:tr>
            </a:tbl>
          </a:graphicData>
        </a:graphic>
      </p:graphicFrame>
      <p:pic>
        <p:nvPicPr>
          <p:cNvPr id="40" name="Picture 39">
            <a:extLst>
              <a:ext uri="{FF2B5EF4-FFF2-40B4-BE49-F238E27FC236}">
                <a16:creationId xmlns:a16="http://schemas.microsoft.com/office/drawing/2014/main" id="{F388B0B8-3E27-A742-B914-B96367772399}"/>
              </a:ext>
            </a:extLst>
          </p:cNvPr>
          <p:cNvPicPr>
            <a:picLocks noChangeAspect="1"/>
          </p:cNvPicPr>
          <p:nvPr/>
        </p:nvPicPr>
        <p:blipFill>
          <a:blip r:embed="rId5"/>
          <a:stretch>
            <a:fillRect/>
          </a:stretch>
        </p:blipFill>
        <p:spPr>
          <a:xfrm>
            <a:off x="5174998" y="4396259"/>
            <a:ext cx="3070308" cy="2185416"/>
          </a:xfrm>
          <a:prstGeom prst="rect">
            <a:avLst/>
          </a:prstGeom>
        </p:spPr>
      </p:pic>
      <p:sp>
        <p:nvSpPr>
          <p:cNvPr id="42" name="TextBox 41">
            <a:extLst>
              <a:ext uri="{FF2B5EF4-FFF2-40B4-BE49-F238E27FC236}">
                <a16:creationId xmlns:a16="http://schemas.microsoft.com/office/drawing/2014/main" id="{67C67D62-87C6-8A4A-9E7F-6411E39FFCF4}"/>
              </a:ext>
            </a:extLst>
          </p:cNvPr>
          <p:cNvSpPr txBox="1"/>
          <p:nvPr/>
        </p:nvSpPr>
        <p:spPr>
          <a:xfrm rot="16200000">
            <a:off x="3876600" y="2431730"/>
            <a:ext cx="2318325"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0         2          4         6</a:t>
            </a:r>
          </a:p>
        </p:txBody>
      </p:sp>
      <p:sp>
        <p:nvSpPr>
          <p:cNvPr id="43" name="TextBox 42">
            <a:extLst>
              <a:ext uri="{FF2B5EF4-FFF2-40B4-BE49-F238E27FC236}">
                <a16:creationId xmlns:a16="http://schemas.microsoft.com/office/drawing/2014/main" id="{31776A58-B493-3948-A5A4-405A051D11A0}"/>
              </a:ext>
            </a:extLst>
          </p:cNvPr>
          <p:cNvSpPr txBox="1"/>
          <p:nvPr/>
        </p:nvSpPr>
        <p:spPr>
          <a:xfrm rot="16200000">
            <a:off x="3745626" y="5142779"/>
            <a:ext cx="197882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Frequency BrdU</a:t>
            </a:r>
          </a:p>
        </p:txBody>
      </p:sp>
      <p:sp>
        <p:nvSpPr>
          <p:cNvPr id="44" name="TextBox 43">
            <a:extLst>
              <a:ext uri="{FF2B5EF4-FFF2-40B4-BE49-F238E27FC236}">
                <a16:creationId xmlns:a16="http://schemas.microsoft.com/office/drawing/2014/main" id="{51802277-9A2D-C541-B132-433AD1A72CF9}"/>
              </a:ext>
            </a:extLst>
          </p:cNvPr>
          <p:cNvSpPr txBox="1"/>
          <p:nvPr/>
        </p:nvSpPr>
        <p:spPr>
          <a:xfrm rot="16200000">
            <a:off x="7581647" y="5198416"/>
            <a:ext cx="2650794" cy="33855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 0       .5        1.0       1.5 </a:t>
            </a:r>
          </a:p>
        </p:txBody>
      </p:sp>
      <p:sp>
        <p:nvSpPr>
          <p:cNvPr id="39" name="TextBox 38">
            <a:extLst>
              <a:ext uri="{FF2B5EF4-FFF2-40B4-BE49-F238E27FC236}">
                <a16:creationId xmlns:a16="http://schemas.microsoft.com/office/drawing/2014/main" id="{265F4669-1DEE-DF43-BC3C-F39A16196649}"/>
              </a:ext>
            </a:extLst>
          </p:cNvPr>
          <p:cNvSpPr txBox="1"/>
          <p:nvPr/>
        </p:nvSpPr>
        <p:spPr>
          <a:xfrm rot="16200000">
            <a:off x="3996399" y="2456612"/>
            <a:ext cx="154561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Cell Counts (10</a:t>
            </a:r>
            <a:r>
              <a:rPr lang="en-US" sz="1400" baseline="30000" dirty="0">
                <a:latin typeface="Arial" panose="020B0604020202020204" pitchFamily="34" charset="0"/>
                <a:cs typeface="Arial" panose="020B0604020202020204" pitchFamily="34" charset="0"/>
              </a:rPr>
              <a:t>4</a:t>
            </a:r>
            <a:r>
              <a:rPr lang="en-US" sz="1400" dirty="0">
                <a:latin typeface="Arial" panose="020B0604020202020204" pitchFamily="34" charset="0"/>
                <a:cs typeface="Arial" panose="020B0604020202020204" pitchFamily="34" charset="0"/>
              </a:rPr>
              <a:t>)</a:t>
            </a:r>
            <a:endParaRPr lang="en-US" sz="1400" baseline="30000"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89FBD1EF-B518-6C4B-95F5-779318EB7571}"/>
              </a:ext>
            </a:extLst>
          </p:cNvPr>
          <p:cNvSpPr txBox="1"/>
          <p:nvPr/>
        </p:nvSpPr>
        <p:spPr>
          <a:xfrm rot="16200000">
            <a:off x="7920472" y="2456612"/>
            <a:ext cx="154561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Cell Counts (10</a:t>
            </a:r>
            <a:r>
              <a:rPr lang="en-US" sz="1400" baseline="30000" dirty="0">
                <a:latin typeface="Arial" panose="020B0604020202020204" pitchFamily="34" charset="0"/>
                <a:cs typeface="Arial" panose="020B0604020202020204" pitchFamily="34" charset="0"/>
              </a:rPr>
              <a:t>4</a:t>
            </a:r>
            <a:r>
              <a:rPr lang="en-US" sz="1400" dirty="0">
                <a:latin typeface="Arial" panose="020B0604020202020204" pitchFamily="34" charset="0"/>
                <a:cs typeface="Arial" panose="020B0604020202020204" pitchFamily="34" charset="0"/>
              </a:rPr>
              <a:t>)</a:t>
            </a:r>
            <a:endParaRPr lang="en-US" sz="1400" baseline="300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9681B5C6-D57F-E449-926E-50DC3D1B4F13}"/>
              </a:ext>
            </a:extLst>
          </p:cNvPr>
          <p:cNvSpPr txBox="1"/>
          <p:nvPr/>
        </p:nvSpPr>
        <p:spPr>
          <a:xfrm>
            <a:off x="9322865" y="1354864"/>
            <a:ext cx="239208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LT-HSC</a:t>
            </a:r>
          </a:p>
        </p:txBody>
      </p:sp>
      <p:sp>
        <p:nvSpPr>
          <p:cNvPr id="19" name="TextBox 18">
            <a:extLst>
              <a:ext uri="{FF2B5EF4-FFF2-40B4-BE49-F238E27FC236}">
                <a16:creationId xmlns:a16="http://schemas.microsoft.com/office/drawing/2014/main" id="{DC533491-DABE-3B43-B693-E375CA48753B}"/>
              </a:ext>
            </a:extLst>
          </p:cNvPr>
          <p:cNvSpPr txBox="1"/>
          <p:nvPr/>
        </p:nvSpPr>
        <p:spPr>
          <a:xfrm>
            <a:off x="6209201" y="1354865"/>
            <a:ext cx="95410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HSPCs</a:t>
            </a:r>
          </a:p>
        </p:txBody>
      </p:sp>
      <p:sp>
        <p:nvSpPr>
          <p:cNvPr id="20" name="TextBox 19">
            <a:extLst>
              <a:ext uri="{FF2B5EF4-FFF2-40B4-BE49-F238E27FC236}">
                <a16:creationId xmlns:a16="http://schemas.microsoft.com/office/drawing/2014/main" id="{E7C04473-494D-C34A-B85C-A39974E530D2}"/>
              </a:ext>
            </a:extLst>
          </p:cNvPr>
          <p:cNvSpPr txBox="1"/>
          <p:nvPr/>
        </p:nvSpPr>
        <p:spPr>
          <a:xfrm>
            <a:off x="5668548" y="4249385"/>
            <a:ext cx="2220775"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HSC Proliferation</a:t>
            </a:r>
          </a:p>
        </p:txBody>
      </p:sp>
      <p:sp>
        <p:nvSpPr>
          <p:cNvPr id="21" name="TextBox 20">
            <a:extLst>
              <a:ext uri="{FF2B5EF4-FFF2-40B4-BE49-F238E27FC236}">
                <a16:creationId xmlns:a16="http://schemas.microsoft.com/office/drawing/2014/main" id="{4C6E5B51-F21D-BE49-B47B-39CDCC61D8B3}"/>
              </a:ext>
            </a:extLst>
          </p:cNvPr>
          <p:cNvSpPr txBox="1"/>
          <p:nvPr/>
        </p:nvSpPr>
        <p:spPr>
          <a:xfrm>
            <a:off x="9218730" y="4244315"/>
            <a:ext cx="239208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Spleen HSC</a:t>
            </a:r>
          </a:p>
        </p:txBody>
      </p:sp>
      <p:sp>
        <p:nvSpPr>
          <p:cNvPr id="23" name="TextBox 22">
            <a:extLst>
              <a:ext uri="{FF2B5EF4-FFF2-40B4-BE49-F238E27FC236}">
                <a16:creationId xmlns:a16="http://schemas.microsoft.com/office/drawing/2014/main" id="{24D39051-2E06-7F47-BD25-792C01CC4AE2}"/>
              </a:ext>
            </a:extLst>
          </p:cNvPr>
          <p:cNvSpPr txBox="1"/>
          <p:nvPr/>
        </p:nvSpPr>
        <p:spPr>
          <a:xfrm>
            <a:off x="9532923" y="3681473"/>
            <a:ext cx="92845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Control</a:t>
            </a:r>
          </a:p>
        </p:txBody>
      </p:sp>
      <p:sp>
        <p:nvSpPr>
          <p:cNvPr id="47" name="Title 35">
            <a:extLst>
              <a:ext uri="{FF2B5EF4-FFF2-40B4-BE49-F238E27FC236}">
                <a16:creationId xmlns:a16="http://schemas.microsoft.com/office/drawing/2014/main" id="{98C14B11-5BD2-E74E-AF1D-A3B48C952C32}"/>
              </a:ext>
            </a:extLst>
          </p:cNvPr>
          <p:cNvSpPr>
            <a:spLocks noGrp="1"/>
          </p:cNvSpPr>
          <p:nvPr>
            <p:ph type="title"/>
          </p:nvPr>
        </p:nvSpPr>
        <p:spPr>
          <a:xfrm>
            <a:off x="0" y="0"/>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 depletion phenotypically alters HSC</a:t>
            </a:r>
            <a:endParaRPr lang="en-US" sz="3400" dirty="0">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FDF4CE24-6AC0-C144-9037-AE36E20795D4}"/>
              </a:ext>
            </a:extLst>
          </p:cNvPr>
          <p:cNvGrpSpPr/>
          <p:nvPr/>
        </p:nvGrpSpPr>
        <p:grpSpPr>
          <a:xfrm>
            <a:off x="62696" y="1136148"/>
            <a:ext cx="4570154" cy="5700741"/>
            <a:chOff x="62696" y="1136148"/>
            <a:chExt cx="4570154" cy="5700741"/>
          </a:xfrm>
        </p:grpSpPr>
        <p:pic>
          <p:nvPicPr>
            <p:cNvPr id="3" name="Picture 2" descr="Diagram&#10;&#10;Description automatically generated">
              <a:extLst>
                <a:ext uri="{FF2B5EF4-FFF2-40B4-BE49-F238E27FC236}">
                  <a16:creationId xmlns:a16="http://schemas.microsoft.com/office/drawing/2014/main" id="{63E1F57B-E68D-4841-8396-643894B97BDF}"/>
                </a:ext>
              </a:extLst>
            </p:cNvPr>
            <p:cNvPicPr>
              <a:picLocks noChangeAspect="1"/>
            </p:cNvPicPr>
            <p:nvPr/>
          </p:nvPicPr>
          <p:blipFill>
            <a:blip r:embed="rId6"/>
            <a:stretch>
              <a:fillRect/>
            </a:stretch>
          </p:blipFill>
          <p:spPr>
            <a:xfrm>
              <a:off x="695303" y="1566671"/>
              <a:ext cx="3288442" cy="5270218"/>
            </a:xfrm>
            <a:prstGeom prst="rect">
              <a:avLst/>
            </a:prstGeom>
          </p:spPr>
        </p:pic>
        <p:sp>
          <p:nvSpPr>
            <p:cNvPr id="5" name="TextBox 4">
              <a:extLst>
                <a:ext uri="{FF2B5EF4-FFF2-40B4-BE49-F238E27FC236}">
                  <a16:creationId xmlns:a16="http://schemas.microsoft.com/office/drawing/2014/main" id="{142C458F-49E0-B348-8B36-496FD88A23ED}"/>
                </a:ext>
              </a:extLst>
            </p:cNvPr>
            <p:cNvSpPr txBox="1"/>
            <p:nvPr/>
          </p:nvSpPr>
          <p:spPr>
            <a:xfrm>
              <a:off x="62696" y="1136148"/>
              <a:ext cx="4570154"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Long-Term Hematopoietic Stem Cell (LT-HSC)</a:t>
              </a:r>
            </a:p>
          </p:txBody>
        </p:sp>
        <p:sp>
          <p:nvSpPr>
            <p:cNvPr id="37" name="TextBox 36">
              <a:extLst>
                <a:ext uri="{FF2B5EF4-FFF2-40B4-BE49-F238E27FC236}">
                  <a16:creationId xmlns:a16="http://schemas.microsoft.com/office/drawing/2014/main" id="{675DFF0C-1953-E248-A5E1-4A4FDD3A5C57}"/>
                </a:ext>
              </a:extLst>
            </p:cNvPr>
            <p:cNvSpPr txBox="1"/>
            <p:nvPr/>
          </p:nvSpPr>
          <p:spPr>
            <a:xfrm>
              <a:off x="89480" y="2733075"/>
              <a:ext cx="451658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Short-Term Hematopoietic Stem Cell (ST-HSC)</a:t>
              </a:r>
            </a:p>
          </p:txBody>
        </p:sp>
        <p:sp>
          <p:nvSpPr>
            <p:cNvPr id="52" name="TextBox 51">
              <a:extLst>
                <a:ext uri="{FF2B5EF4-FFF2-40B4-BE49-F238E27FC236}">
                  <a16:creationId xmlns:a16="http://schemas.microsoft.com/office/drawing/2014/main" id="{43F4BD42-DBBD-DF43-8807-2AE98EC0120E}"/>
                </a:ext>
              </a:extLst>
            </p:cNvPr>
            <p:cNvSpPr txBox="1"/>
            <p:nvPr/>
          </p:nvSpPr>
          <p:spPr>
            <a:xfrm>
              <a:off x="767938" y="4204259"/>
              <a:ext cx="3159670"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Progenitors (MPPs)</a:t>
              </a:r>
            </a:p>
          </p:txBody>
        </p:sp>
        <p:sp>
          <p:nvSpPr>
            <p:cNvPr id="15" name="Circular Arrow 14">
              <a:extLst>
                <a:ext uri="{FF2B5EF4-FFF2-40B4-BE49-F238E27FC236}">
                  <a16:creationId xmlns:a16="http://schemas.microsoft.com/office/drawing/2014/main" id="{A035839F-7356-9842-9241-0C970C5B62EB}"/>
                </a:ext>
              </a:extLst>
            </p:cNvPr>
            <p:cNvSpPr/>
            <p:nvPr/>
          </p:nvSpPr>
          <p:spPr>
            <a:xfrm rot="16630568">
              <a:off x="1572726" y="1463264"/>
              <a:ext cx="655263" cy="669582"/>
            </a:xfrm>
            <a:prstGeom prst="circularArrow">
              <a:avLst>
                <a:gd name="adj1" fmla="val 12500"/>
                <a:gd name="adj2" fmla="val 1142319"/>
                <a:gd name="adj3" fmla="val 20457681"/>
                <a:gd name="adj4" fmla="val 10630439"/>
                <a:gd name="adj5" fmla="val 168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3" name="TextBox 32">
            <a:extLst>
              <a:ext uri="{FF2B5EF4-FFF2-40B4-BE49-F238E27FC236}">
                <a16:creationId xmlns:a16="http://schemas.microsoft.com/office/drawing/2014/main" id="{583E51C7-BA33-B24A-8432-B08445C91D2E}"/>
              </a:ext>
            </a:extLst>
          </p:cNvPr>
          <p:cNvSpPr txBox="1"/>
          <p:nvPr/>
        </p:nvSpPr>
        <p:spPr>
          <a:xfrm>
            <a:off x="-144105" y="1577975"/>
            <a:ext cx="1578704"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Self-renew</a:t>
            </a:r>
          </a:p>
        </p:txBody>
      </p:sp>
      <p:sp>
        <p:nvSpPr>
          <p:cNvPr id="56" name="TextBox 55">
            <a:extLst>
              <a:ext uri="{FF2B5EF4-FFF2-40B4-BE49-F238E27FC236}">
                <a16:creationId xmlns:a16="http://schemas.microsoft.com/office/drawing/2014/main" id="{8228533F-7679-DB44-AE50-4D70908EC08A}"/>
              </a:ext>
            </a:extLst>
          </p:cNvPr>
          <p:cNvSpPr txBox="1"/>
          <p:nvPr/>
        </p:nvSpPr>
        <p:spPr>
          <a:xfrm>
            <a:off x="-39756" y="3192648"/>
            <a:ext cx="1578704" cy="338554"/>
          </a:xfrm>
          <a:prstGeom prst="rect">
            <a:avLst/>
          </a:prstGeom>
          <a:noFill/>
        </p:spPr>
        <p:txBody>
          <a:bodyPr wrap="square" rtlCol="0">
            <a:spAutoFit/>
          </a:bodyPr>
          <a:lstStyle/>
          <a:p>
            <a:pPr algn="ctr"/>
            <a:r>
              <a:rPr lang="en-US" sz="1600" dirty="0">
                <a:solidFill>
                  <a:srgbClr val="FF0000"/>
                </a:solidFill>
                <a:latin typeface="Arial" panose="020B0604020202020204" pitchFamily="34" charset="0"/>
                <a:cs typeface="Arial" panose="020B0604020202020204" pitchFamily="34" charset="0"/>
              </a:rPr>
              <a:t>Differentiate</a:t>
            </a:r>
          </a:p>
        </p:txBody>
      </p:sp>
      <p:grpSp>
        <p:nvGrpSpPr>
          <p:cNvPr id="22" name="Group 21">
            <a:extLst>
              <a:ext uri="{FF2B5EF4-FFF2-40B4-BE49-F238E27FC236}">
                <a16:creationId xmlns:a16="http://schemas.microsoft.com/office/drawing/2014/main" id="{86092ED7-09E8-3042-91B5-17396AB48F71}"/>
              </a:ext>
            </a:extLst>
          </p:cNvPr>
          <p:cNvGrpSpPr/>
          <p:nvPr/>
        </p:nvGrpSpPr>
        <p:grpSpPr>
          <a:xfrm>
            <a:off x="2528831" y="1837692"/>
            <a:ext cx="904598" cy="697149"/>
            <a:chOff x="2528831" y="1837692"/>
            <a:chExt cx="904598" cy="697149"/>
          </a:xfrm>
        </p:grpSpPr>
        <p:pic>
          <p:nvPicPr>
            <p:cNvPr id="7" name="Picture 6" descr="A picture containing diagram&#10;&#10;Description automatically generated">
              <a:extLst>
                <a:ext uri="{FF2B5EF4-FFF2-40B4-BE49-F238E27FC236}">
                  <a16:creationId xmlns:a16="http://schemas.microsoft.com/office/drawing/2014/main" id="{B6840EDA-B05A-9049-963C-101B6DD0DE57}"/>
                </a:ext>
              </a:extLst>
            </p:cNvPr>
            <p:cNvPicPr>
              <a:picLocks noChangeAspect="1"/>
            </p:cNvPicPr>
            <p:nvPr/>
          </p:nvPicPr>
          <p:blipFill>
            <a:blip r:embed="rId7"/>
            <a:stretch>
              <a:fillRect/>
            </a:stretch>
          </p:blipFill>
          <p:spPr>
            <a:xfrm>
              <a:off x="2800632" y="1837692"/>
              <a:ext cx="632797" cy="697149"/>
            </a:xfrm>
            <a:prstGeom prst="rect">
              <a:avLst/>
            </a:prstGeom>
          </p:spPr>
        </p:pic>
        <p:cxnSp>
          <p:nvCxnSpPr>
            <p:cNvPr id="9" name="Straight Arrow Connector 8">
              <a:extLst>
                <a:ext uri="{FF2B5EF4-FFF2-40B4-BE49-F238E27FC236}">
                  <a16:creationId xmlns:a16="http://schemas.microsoft.com/office/drawing/2014/main" id="{3A7631FE-F82D-C849-9E88-AA8845A1A44A}"/>
                </a:ext>
              </a:extLst>
            </p:cNvPr>
            <p:cNvCxnSpPr>
              <a:cxnSpLocks/>
            </p:cNvCxnSpPr>
            <p:nvPr/>
          </p:nvCxnSpPr>
          <p:spPr>
            <a:xfrm>
              <a:off x="2528831" y="1914550"/>
              <a:ext cx="328235" cy="16814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54" name="Picture 53">
            <a:extLst>
              <a:ext uri="{FF2B5EF4-FFF2-40B4-BE49-F238E27FC236}">
                <a16:creationId xmlns:a16="http://schemas.microsoft.com/office/drawing/2014/main" id="{D3100026-BB67-C74A-A5C2-E7864AD788CA}"/>
              </a:ext>
            </a:extLst>
          </p:cNvPr>
          <p:cNvPicPr>
            <a:picLocks noChangeAspect="1"/>
          </p:cNvPicPr>
          <p:nvPr/>
        </p:nvPicPr>
        <p:blipFill>
          <a:blip r:embed="rId8"/>
          <a:stretch>
            <a:fillRect/>
          </a:stretch>
        </p:blipFill>
        <p:spPr>
          <a:xfrm>
            <a:off x="9036113" y="4395281"/>
            <a:ext cx="2926897" cy="2185416"/>
          </a:xfrm>
          <a:prstGeom prst="rect">
            <a:avLst/>
          </a:prstGeom>
        </p:spPr>
      </p:pic>
      <p:sp>
        <p:nvSpPr>
          <p:cNvPr id="61" name="TextBox 60">
            <a:extLst>
              <a:ext uri="{FF2B5EF4-FFF2-40B4-BE49-F238E27FC236}">
                <a16:creationId xmlns:a16="http://schemas.microsoft.com/office/drawing/2014/main" id="{566DC641-3EAD-9E48-B4EE-CEE9ED26EDE3}"/>
              </a:ext>
            </a:extLst>
          </p:cNvPr>
          <p:cNvSpPr txBox="1"/>
          <p:nvPr/>
        </p:nvSpPr>
        <p:spPr>
          <a:xfrm rot="16200000">
            <a:off x="7938971" y="5361834"/>
            <a:ext cx="154561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Cell Counts (10</a:t>
            </a:r>
            <a:r>
              <a:rPr lang="en-US" sz="1400" baseline="30000" dirty="0">
                <a:latin typeface="Arial" panose="020B0604020202020204" pitchFamily="34" charset="0"/>
                <a:cs typeface="Arial" panose="020B0604020202020204" pitchFamily="34" charset="0"/>
              </a:rPr>
              <a:t>3</a:t>
            </a:r>
            <a:r>
              <a:rPr lang="en-US" sz="1400" dirty="0">
                <a:latin typeface="Arial" panose="020B0604020202020204" pitchFamily="34" charset="0"/>
                <a:cs typeface="Arial" panose="020B0604020202020204" pitchFamily="34" charset="0"/>
              </a:rPr>
              <a:t>)</a:t>
            </a:r>
            <a:endParaRPr lang="en-US" sz="1400"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462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5" grpId="0"/>
      <p:bldP spid="36" grpId="0"/>
      <p:bldP spid="38" grpId="0"/>
      <p:bldP spid="42" grpId="0"/>
      <p:bldP spid="43" grpId="0"/>
      <p:bldP spid="44" grpId="0"/>
      <p:bldP spid="39" grpId="0"/>
      <p:bldP spid="46" grpId="0"/>
      <p:bldP spid="18" grpId="0"/>
      <p:bldP spid="19" grpId="0"/>
      <p:bldP spid="20" grpId="0"/>
      <p:bldP spid="21" grpId="0"/>
      <p:bldP spid="23" grpId="0"/>
      <p:bldP spid="33" grpId="0"/>
      <p:bldP spid="56"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D86D6343-D915-834D-AAF3-AAEC2BB34BC0}"/>
              </a:ext>
            </a:extLst>
          </p:cNvPr>
          <p:cNvPicPr>
            <a:picLocks noChangeAspect="1"/>
          </p:cNvPicPr>
          <p:nvPr/>
        </p:nvPicPr>
        <p:blipFill>
          <a:blip r:embed="rId3"/>
          <a:stretch>
            <a:fillRect/>
          </a:stretch>
        </p:blipFill>
        <p:spPr>
          <a:xfrm>
            <a:off x="534524" y="1101040"/>
            <a:ext cx="5762758" cy="5521436"/>
          </a:xfrm>
          <a:prstGeom prst="rect">
            <a:avLst/>
          </a:prstGeom>
        </p:spPr>
      </p:pic>
      <p:sp>
        <p:nvSpPr>
          <p:cNvPr id="41" name="TextBox 40">
            <a:extLst>
              <a:ext uri="{FF2B5EF4-FFF2-40B4-BE49-F238E27FC236}">
                <a16:creationId xmlns:a16="http://schemas.microsoft.com/office/drawing/2014/main" id="{C6E8172C-6E2A-8246-9648-9981E24CA4B9}"/>
              </a:ext>
            </a:extLst>
          </p:cNvPr>
          <p:cNvSpPr txBox="1"/>
          <p:nvPr/>
        </p:nvSpPr>
        <p:spPr>
          <a:xfrm>
            <a:off x="481424" y="4616197"/>
            <a:ext cx="5759271" cy="2031325"/>
          </a:xfrm>
          <a:prstGeom prst="rect">
            <a:avLst/>
          </a:prstGeom>
          <a:noFill/>
        </p:spPr>
        <p:txBody>
          <a:bodyPr wrap="square" rtlCol="0">
            <a:spAutoFit/>
          </a:bodyPr>
          <a:lstStyle/>
          <a:p>
            <a:r>
              <a:rPr lang="en-US" sz="3000" dirty="0">
                <a:latin typeface="Arial" panose="020B0604020202020204" pitchFamily="34" charset="0"/>
                <a:cs typeface="Arial" panose="020B0604020202020204" pitchFamily="34" charset="0"/>
              </a:rPr>
              <a:t>  Pathways up in aCD25 HSC</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Altered Cell Cycle Regulation</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Loss of Long-Term HSC Signature</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Enhanced Stem Cell Proliferation</a:t>
            </a:r>
          </a:p>
        </p:txBody>
      </p:sp>
      <p:pic>
        <p:nvPicPr>
          <p:cNvPr id="14" name="Picture 13">
            <a:extLst>
              <a:ext uri="{FF2B5EF4-FFF2-40B4-BE49-F238E27FC236}">
                <a16:creationId xmlns:a16="http://schemas.microsoft.com/office/drawing/2014/main" id="{96C3C668-8C61-484D-BC06-651B8D0FE81A}"/>
              </a:ext>
            </a:extLst>
          </p:cNvPr>
          <p:cNvPicPr>
            <a:picLocks noChangeAspect="1"/>
          </p:cNvPicPr>
          <p:nvPr/>
        </p:nvPicPr>
        <p:blipFill>
          <a:blip r:embed="rId4"/>
          <a:stretch>
            <a:fillRect/>
          </a:stretch>
        </p:blipFill>
        <p:spPr>
          <a:xfrm>
            <a:off x="6722120" y="2282170"/>
            <a:ext cx="5188668" cy="2839888"/>
          </a:xfrm>
          <a:prstGeom prst="rect">
            <a:avLst/>
          </a:prstGeom>
        </p:spPr>
      </p:pic>
      <p:grpSp>
        <p:nvGrpSpPr>
          <p:cNvPr id="6" name="Group 5">
            <a:extLst>
              <a:ext uri="{FF2B5EF4-FFF2-40B4-BE49-F238E27FC236}">
                <a16:creationId xmlns:a16="http://schemas.microsoft.com/office/drawing/2014/main" id="{C70E3AAA-BC1F-0A49-BE40-C96DCA9CCD1E}"/>
              </a:ext>
            </a:extLst>
          </p:cNvPr>
          <p:cNvGrpSpPr/>
          <p:nvPr/>
        </p:nvGrpSpPr>
        <p:grpSpPr>
          <a:xfrm>
            <a:off x="481424" y="1337809"/>
            <a:ext cx="6178698" cy="3377988"/>
            <a:chOff x="2879872" y="-1219988"/>
            <a:chExt cx="6178698" cy="3377988"/>
          </a:xfrm>
        </p:grpSpPr>
        <p:pic>
          <p:nvPicPr>
            <p:cNvPr id="13" name="Picture 12">
              <a:extLst>
                <a:ext uri="{FF2B5EF4-FFF2-40B4-BE49-F238E27FC236}">
                  <a16:creationId xmlns:a16="http://schemas.microsoft.com/office/drawing/2014/main" id="{CE05A043-7E95-3642-9DE3-2DE2F1827219}"/>
                </a:ext>
              </a:extLst>
            </p:cNvPr>
            <p:cNvPicPr>
              <a:picLocks noChangeAspect="1"/>
            </p:cNvPicPr>
            <p:nvPr/>
          </p:nvPicPr>
          <p:blipFill rotWithShape="1">
            <a:blip r:embed="rId5"/>
            <a:srcRect l="15386" t="7196"/>
            <a:stretch/>
          </p:blipFill>
          <p:spPr>
            <a:xfrm rot="5400000">
              <a:off x="4462820" y="-2113023"/>
              <a:ext cx="2506715" cy="5672612"/>
            </a:xfrm>
            <a:prstGeom prst="rect">
              <a:avLst/>
            </a:prstGeom>
          </p:spPr>
        </p:pic>
        <p:sp>
          <p:nvSpPr>
            <p:cNvPr id="4" name="Left Bracket 3">
              <a:extLst>
                <a:ext uri="{FF2B5EF4-FFF2-40B4-BE49-F238E27FC236}">
                  <a16:creationId xmlns:a16="http://schemas.microsoft.com/office/drawing/2014/main" id="{24E854C3-D7A7-7E4B-AADD-3814BE5B4AAD}"/>
                </a:ext>
              </a:extLst>
            </p:cNvPr>
            <p:cNvSpPr/>
            <p:nvPr/>
          </p:nvSpPr>
          <p:spPr>
            <a:xfrm rot="5400000">
              <a:off x="3941829" y="-1644299"/>
              <a:ext cx="96252" cy="2117134"/>
            </a:xfrm>
            <a:prstGeom prst="lef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2DFEF5DF-2FE4-8D48-84DB-16FF5D96347E}"/>
                </a:ext>
              </a:extLst>
            </p:cNvPr>
            <p:cNvSpPr/>
            <p:nvPr/>
          </p:nvSpPr>
          <p:spPr>
            <a:xfrm rot="5400000">
              <a:off x="6758145" y="-2294541"/>
              <a:ext cx="98640" cy="3420004"/>
            </a:xfrm>
            <a:prstGeom prst="lef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BC190A13-7C37-A544-B358-67B6603E1802}"/>
                </a:ext>
              </a:extLst>
            </p:cNvPr>
            <p:cNvSpPr txBox="1"/>
            <p:nvPr/>
          </p:nvSpPr>
          <p:spPr>
            <a:xfrm>
              <a:off x="2931388" y="-1219988"/>
              <a:ext cx="2231511" cy="584775"/>
            </a:xfrm>
            <a:prstGeom prst="rect">
              <a:avLst/>
            </a:prstGeom>
            <a:noFill/>
          </p:spPr>
          <p:txBody>
            <a:bodyPr wrap="square" rtlCol="0">
              <a:spAutoFit/>
            </a:bodyPr>
            <a:lstStyle/>
            <a:p>
              <a:pPr algn="ctr"/>
              <a:r>
                <a:rPr lang="en-US" sz="1600" dirty="0">
                  <a:solidFill>
                    <a:srgbClr val="0432FF"/>
                  </a:solidFill>
                  <a:latin typeface="Arial" panose="020B0604020202020204" pitchFamily="34" charset="0"/>
                  <a:cs typeface="Arial" panose="020B0604020202020204" pitchFamily="34" charset="0"/>
                </a:rPr>
                <a:t>179 upregulated DEG</a:t>
              </a:r>
            </a:p>
            <a:p>
              <a:pPr algn="ctr"/>
              <a:r>
                <a:rPr lang="en-US" sz="1600" dirty="0">
                  <a:solidFill>
                    <a:srgbClr val="0432FF"/>
                  </a:solidFill>
                  <a:latin typeface="Arial" panose="020B0604020202020204" pitchFamily="34" charset="0"/>
                  <a:cs typeface="Arial" panose="020B0604020202020204" pitchFamily="34" charset="0"/>
                </a:rPr>
                <a:t>In aCD25 HSC</a:t>
              </a:r>
            </a:p>
          </p:txBody>
        </p:sp>
        <p:sp>
          <p:nvSpPr>
            <p:cNvPr id="15" name="TextBox 14">
              <a:extLst>
                <a:ext uri="{FF2B5EF4-FFF2-40B4-BE49-F238E27FC236}">
                  <a16:creationId xmlns:a16="http://schemas.microsoft.com/office/drawing/2014/main" id="{C559AC40-D308-934B-8E09-E22901572578}"/>
                </a:ext>
              </a:extLst>
            </p:cNvPr>
            <p:cNvSpPr txBox="1"/>
            <p:nvPr/>
          </p:nvSpPr>
          <p:spPr>
            <a:xfrm>
              <a:off x="5606364" y="-1218623"/>
              <a:ext cx="2231511"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209 upregulated DEG</a:t>
              </a:r>
            </a:p>
            <a:p>
              <a:pPr algn="ctr"/>
              <a:r>
                <a:rPr lang="en-US" sz="1600" dirty="0">
                  <a:latin typeface="Arial" panose="020B0604020202020204" pitchFamily="34" charset="0"/>
                  <a:cs typeface="Arial" panose="020B0604020202020204" pitchFamily="34" charset="0"/>
                </a:rPr>
                <a:t>In WT HSC</a:t>
              </a:r>
            </a:p>
          </p:txBody>
        </p:sp>
        <p:sp>
          <p:nvSpPr>
            <p:cNvPr id="16" name="Left Bracket 15">
              <a:extLst>
                <a:ext uri="{FF2B5EF4-FFF2-40B4-BE49-F238E27FC236}">
                  <a16:creationId xmlns:a16="http://schemas.microsoft.com/office/drawing/2014/main" id="{4999613D-39C8-2846-A172-E160A2BECD71}"/>
                </a:ext>
              </a:extLst>
            </p:cNvPr>
            <p:cNvSpPr/>
            <p:nvPr/>
          </p:nvSpPr>
          <p:spPr>
            <a:xfrm rot="10800000">
              <a:off x="8552482" y="-459142"/>
              <a:ext cx="96252" cy="1122743"/>
            </a:xfrm>
            <a:prstGeom prst="lef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9E2FAB4-AC14-4B4A-AB8A-F125FFA883B9}"/>
                </a:ext>
              </a:extLst>
            </p:cNvPr>
            <p:cNvSpPr txBox="1"/>
            <p:nvPr/>
          </p:nvSpPr>
          <p:spPr>
            <a:xfrm rot="5400000">
              <a:off x="8275829" y="-67047"/>
              <a:ext cx="1226927"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WT HSC</a:t>
              </a:r>
            </a:p>
          </p:txBody>
        </p:sp>
        <p:sp>
          <p:nvSpPr>
            <p:cNvPr id="18" name="Left Bracket 17">
              <a:extLst>
                <a:ext uri="{FF2B5EF4-FFF2-40B4-BE49-F238E27FC236}">
                  <a16:creationId xmlns:a16="http://schemas.microsoft.com/office/drawing/2014/main" id="{31123C38-00CC-D245-AD48-E06B3B6C27C6}"/>
                </a:ext>
              </a:extLst>
            </p:cNvPr>
            <p:cNvSpPr/>
            <p:nvPr/>
          </p:nvSpPr>
          <p:spPr>
            <a:xfrm rot="10800000">
              <a:off x="8552482" y="790957"/>
              <a:ext cx="96252" cy="1122743"/>
            </a:xfrm>
            <a:prstGeom prst="lef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F014A4B5-0571-C840-B3F9-48887B59767E}"/>
                </a:ext>
              </a:extLst>
            </p:cNvPr>
            <p:cNvSpPr txBox="1"/>
            <p:nvPr/>
          </p:nvSpPr>
          <p:spPr>
            <a:xfrm rot="5400000">
              <a:off x="8083620" y="1183051"/>
              <a:ext cx="1611344" cy="338554"/>
            </a:xfrm>
            <a:prstGeom prst="rect">
              <a:avLst/>
            </a:prstGeom>
            <a:noFill/>
          </p:spPr>
          <p:txBody>
            <a:bodyPr wrap="square" rtlCol="0">
              <a:spAutoFit/>
            </a:bodyPr>
            <a:lstStyle/>
            <a:p>
              <a:pPr algn="ctr"/>
              <a:r>
                <a:rPr lang="en-US" sz="1600" dirty="0">
                  <a:solidFill>
                    <a:srgbClr val="0432FF"/>
                  </a:solidFill>
                  <a:latin typeface="Arial" panose="020B0604020202020204" pitchFamily="34" charset="0"/>
                  <a:cs typeface="Arial" panose="020B0604020202020204" pitchFamily="34" charset="0"/>
                </a:rPr>
                <a:t>aCD25 HSC</a:t>
              </a:r>
            </a:p>
          </p:txBody>
        </p:sp>
      </p:grpSp>
      <p:sp>
        <p:nvSpPr>
          <p:cNvPr id="21" name="Title 35">
            <a:extLst>
              <a:ext uri="{FF2B5EF4-FFF2-40B4-BE49-F238E27FC236}">
                <a16:creationId xmlns:a16="http://schemas.microsoft.com/office/drawing/2014/main" id="{631119D7-315B-7A48-99E9-7433052D00D2}"/>
              </a:ext>
            </a:extLst>
          </p:cNvPr>
          <p:cNvSpPr txBox="1">
            <a:spLocks/>
          </p:cNvSpPr>
          <p:nvPr/>
        </p:nvSpPr>
        <p:spPr>
          <a:xfrm>
            <a:off x="0" y="8609"/>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a:latin typeface="Arial" panose="020B0604020202020204" pitchFamily="34" charset="0"/>
                <a:cs typeface="Arial" panose="020B0604020202020204" pitchFamily="34" charset="0"/>
              </a:rPr>
              <a:t>Tregs depletion functionally alters HSC</a:t>
            </a:r>
            <a:endParaRPr lang="en-US" sz="3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954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1"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B108-035E-734A-8BBA-113CAB3AA769}"/>
              </a:ext>
            </a:extLst>
          </p:cNvPr>
          <p:cNvSpPr>
            <a:spLocks noGrp="1"/>
          </p:cNvSpPr>
          <p:nvPr>
            <p:ph type="title"/>
          </p:nvPr>
        </p:nvSpPr>
        <p:spPr>
          <a:xfrm>
            <a:off x="1" y="-31008"/>
            <a:ext cx="12191999" cy="1325563"/>
          </a:xfrm>
        </p:spPr>
        <p:txBody>
          <a:bodyPr>
            <a:normAutofit/>
          </a:bodyPr>
          <a:lstStyle/>
          <a:p>
            <a:pPr algn="ctr"/>
            <a:r>
              <a:rPr lang="en-US" sz="3400" b="1" dirty="0">
                <a:latin typeface="Arial" panose="020B0604020202020204" pitchFamily="34" charset="0"/>
                <a:cs typeface="Arial" panose="020B0604020202020204" pitchFamily="34" charset="0"/>
              </a:rPr>
              <a:t>Marrow Tregs regulate hematopoietic stem cells</a:t>
            </a:r>
          </a:p>
        </p:txBody>
      </p:sp>
      <p:sp>
        <p:nvSpPr>
          <p:cNvPr id="3" name="Content Placeholder 2">
            <a:extLst>
              <a:ext uri="{FF2B5EF4-FFF2-40B4-BE49-F238E27FC236}">
                <a16:creationId xmlns:a16="http://schemas.microsoft.com/office/drawing/2014/main" id="{72C8E1F3-0620-0944-92E5-C5A0DE103827}"/>
              </a:ext>
            </a:extLst>
          </p:cNvPr>
          <p:cNvSpPr>
            <a:spLocks noGrp="1"/>
          </p:cNvSpPr>
          <p:nvPr>
            <p:ph sz="half" idx="1"/>
          </p:nvPr>
        </p:nvSpPr>
        <p:spPr>
          <a:xfrm>
            <a:off x="5987142" y="1685429"/>
            <a:ext cx="6035355" cy="3893003"/>
          </a:xfrm>
        </p:spPr>
        <p:txBody>
          <a:bodyPr>
            <a:noAutofit/>
          </a:bodyPr>
          <a:lstStyle/>
          <a:p>
            <a:pPr marL="457200" indent="-457200">
              <a:buFont typeface="+mj-lt"/>
              <a:buAutoNum type="arabicPeriod"/>
            </a:pPr>
            <a:r>
              <a:rPr lang="en-US" sz="2400" b="1" dirty="0">
                <a:solidFill>
                  <a:schemeClr val="bg1">
                    <a:lumMod val="50000"/>
                  </a:schemeClr>
                </a:solidFill>
                <a:latin typeface="Arial" panose="020B0604020202020204" pitchFamily="34" charset="0"/>
                <a:cs typeface="Arial" panose="020B0604020202020204" pitchFamily="34" charset="0"/>
              </a:rPr>
              <a:t>Tregs in the bone marrow are unique</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Homing/Migration</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Non-immune Functions</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Tissue specialization</a:t>
            </a:r>
          </a:p>
          <a:p>
            <a:pPr marL="914400" lvl="1" indent="-457200">
              <a:buFont typeface="+mj-lt"/>
              <a:buAutoNum type="romanLcPeriod"/>
            </a:pPr>
            <a:endParaRPr lang="en-US" dirty="0">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Tregs regulate HSCs </a:t>
            </a:r>
          </a:p>
          <a:p>
            <a:pPr marL="914400" lvl="1" indent="-457200">
              <a:buFont typeface="+mj-lt"/>
              <a:buAutoNum type="romanUcPeriod"/>
            </a:pPr>
            <a:r>
              <a:rPr lang="en-US" sz="2000" dirty="0">
                <a:latin typeface="Arial" panose="020B0604020202020204" pitchFamily="34" charset="0"/>
                <a:cs typeface="Arial" panose="020B0604020202020204" pitchFamily="34" charset="0"/>
              </a:rPr>
              <a:t>Phenotypic expansion</a:t>
            </a:r>
          </a:p>
          <a:p>
            <a:pPr marL="914400" lvl="1" indent="-457200">
              <a:buFont typeface="+mj-lt"/>
              <a:buAutoNum type="romanUcPeriod"/>
            </a:pPr>
            <a:r>
              <a:rPr lang="en-US" sz="2000" dirty="0">
                <a:latin typeface="Arial" panose="020B0604020202020204" pitchFamily="34" charset="0"/>
                <a:cs typeface="Arial" panose="020B0604020202020204" pitchFamily="34" charset="0"/>
              </a:rPr>
              <a:t>Transcriptional changes</a:t>
            </a:r>
          </a:p>
          <a:p>
            <a:pPr marL="914400" lvl="1" indent="-457200">
              <a:buFont typeface="+mj-lt"/>
              <a:buAutoNum type="romanUcPeriod"/>
            </a:pPr>
            <a:r>
              <a:rPr lang="en-US" sz="2000" dirty="0">
                <a:latin typeface="Arial" panose="020B0604020202020204" pitchFamily="34" charset="0"/>
                <a:cs typeface="Arial" panose="020B0604020202020204" pitchFamily="34" charset="0"/>
              </a:rPr>
              <a:t>Functional Decline</a:t>
            </a:r>
          </a:p>
          <a:p>
            <a:pPr marL="971550" lvl="1" indent="-514350">
              <a:buFont typeface="+mj-lt"/>
              <a:buAutoNum type="romanUcPeriod"/>
            </a:pPr>
            <a:endParaRPr lang="en-US" sz="2000" dirty="0">
              <a:latin typeface="Arial" panose="020B0604020202020204" pitchFamily="34" charset="0"/>
              <a:cs typeface="Arial" panose="020B0604020202020204" pitchFamily="34" charset="0"/>
            </a:endParaRPr>
          </a:p>
          <a:p>
            <a:pPr marL="914400" lvl="1" indent="-457200">
              <a:buFont typeface="+mj-lt"/>
              <a:buAutoNum type="romanUcPeriod"/>
            </a:pPr>
            <a:endParaRPr lang="en-US" sz="2000" dirty="0">
              <a:latin typeface="Arial" panose="020B0604020202020204" pitchFamily="34" charset="0"/>
              <a:cs typeface="Arial" panose="020B0604020202020204" pitchFamily="34" charset="0"/>
            </a:endParaRPr>
          </a:p>
        </p:txBody>
      </p:sp>
      <p:pic>
        <p:nvPicPr>
          <p:cNvPr id="9" name="Picture 8" descr="A close up of a logo&#10;&#10;Description automatically generated">
            <a:extLst>
              <a:ext uri="{FF2B5EF4-FFF2-40B4-BE49-F238E27FC236}">
                <a16:creationId xmlns:a16="http://schemas.microsoft.com/office/drawing/2014/main" id="{57DBB72B-FBF0-2E46-A1FD-73E4B70D3039}"/>
              </a:ext>
            </a:extLst>
          </p:cNvPr>
          <p:cNvPicPr>
            <a:picLocks noChangeAspect="1"/>
          </p:cNvPicPr>
          <p:nvPr/>
        </p:nvPicPr>
        <p:blipFill>
          <a:blip r:embed="rId3"/>
          <a:stretch>
            <a:fillRect/>
          </a:stretch>
        </p:blipFill>
        <p:spPr>
          <a:xfrm>
            <a:off x="169503" y="1294557"/>
            <a:ext cx="5819447" cy="5437307"/>
          </a:xfrm>
          <a:prstGeom prst="rect">
            <a:avLst/>
          </a:prstGeom>
        </p:spPr>
      </p:pic>
      <p:sp>
        <p:nvSpPr>
          <p:cNvPr id="5" name="TextBox 4">
            <a:extLst>
              <a:ext uri="{FF2B5EF4-FFF2-40B4-BE49-F238E27FC236}">
                <a16:creationId xmlns:a16="http://schemas.microsoft.com/office/drawing/2014/main" id="{DF24810E-362C-4F4D-B724-25660263C8B6}"/>
              </a:ext>
            </a:extLst>
          </p:cNvPr>
          <p:cNvSpPr txBox="1"/>
          <p:nvPr/>
        </p:nvSpPr>
        <p:spPr>
          <a:xfrm>
            <a:off x="1689403" y="3550814"/>
            <a:ext cx="1599487" cy="646331"/>
          </a:xfrm>
          <a:prstGeom prst="rect">
            <a:avLst/>
          </a:prstGeom>
          <a:noFill/>
        </p:spPr>
        <p:txBody>
          <a:bodyPr wrap="square" rtlCol="0">
            <a:spAutoFit/>
          </a:bodyPr>
          <a:lstStyle/>
          <a:p>
            <a:pPr algn="ctr"/>
            <a:r>
              <a:rPr lang="en-US" dirty="0">
                <a:solidFill>
                  <a:srgbClr val="FF0000"/>
                </a:solidFill>
                <a:latin typeface="Arial" panose="020B0604020202020204" pitchFamily="34" charset="0"/>
                <a:cs typeface="Arial" panose="020B0604020202020204" pitchFamily="34" charset="0"/>
              </a:rPr>
              <a:t>Cell Extrinsic</a:t>
            </a:r>
          </a:p>
          <a:p>
            <a:pPr algn="ctr"/>
            <a:r>
              <a:rPr lang="en-US" dirty="0">
                <a:solidFill>
                  <a:srgbClr val="FF0000"/>
                </a:solidFill>
                <a:latin typeface="Arial" panose="020B0604020202020204" pitchFamily="34" charset="0"/>
                <a:cs typeface="Arial" panose="020B0604020202020204" pitchFamily="34" charset="0"/>
              </a:rPr>
              <a:t>Cues?</a:t>
            </a:r>
          </a:p>
        </p:txBody>
      </p:sp>
    </p:spTree>
    <p:extLst>
      <p:ext uri="{BB962C8B-B14F-4D97-AF65-F5344CB8AC3E}">
        <p14:creationId xmlns:p14="http://schemas.microsoft.com/office/powerpoint/2010/main" val="62470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34512DD5-E8B0-1D4D-9BCD-08929BAC3EBA}"/>
              </a:ext>
            </a:extLst>
          </p:cNvPr>
          <p:cNvSpPr>
            <a:spLocks noGrp="1"/>
          </p:cNvSpPr>
          <p:nvPr>
            <p:ph type="title"/>
          </p:nvPr>
        </p:nvSpPr>
        <p:spPr>
          <a:xfrm>
            <a:off x="0" y="8609"/>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Stromal microenvironment responds to Treg Depletion </a:t>
            </a:r>
            <a:endParaRPr lang="en-US" sz="3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854869A-8231-8F41-BC45-B07A174B64C9}"/>
              </a:ext>
            </a:extLst>
          </p:cNvPr>
          <p:cNvPicPr>
            <a:picLocks noChangeAspect="1"/>
          </p:cNvPicPr>
          <p:nvPr/>
        </p:nvPicPr>
        <p:blipFill>
          <a:blip r:embed="rId3"/>
          <a:stretch>
            <a:fillRect/>
          </a:stretch>
        </p:blipFill>
        <p:spPr>
          <a:xfrm>
            <a:off x="4765484" y="1233689"/>
            <a:ext cx="7252011" cy="2634342"/>
          </a:xfrm>
          <a:prstGeom prst="rect">
            <a:avLst/>
          </a:prstGeom>
        </p:spPr>
      </p:pic>
      <p:pic>
        <p:nvPicPr>
          <p:cNvPr id="7" name="Picture 6">
            <a:extLst>
              <a:ext uri="{FF2B5EF4-FFF2-40B4-BE49-F238E27FC236}">
                <a16:creationId xmlns:a16="http://schemas.microsoft.com/office/drawing/2014/main" id="{F3046EA9-3456-B147-80DC-7B33C210CA18}"/>
              </a:ext>
            </a:extLst>
          </p:cNvPr>
          <p:cNvPicPr>
            <a:picLocks noChangeAspect="1"/>
          </p:cNvPicPr>
          <p:nvPr/>
        </p:nvPicPr>
        <p:blipFill>
          <a:blip r:embed="rId4"/>
          <a:stretch>
            <a:fillRect/>
          </a:stretch>
        </p:blipFill>
        <p:spPr>
          <a:xfrm>
            <a:off x="4708376" y="3883109"/>
            <a:ext cx="7349225" cy="2633472"/>
          </a:xfrm>
          <a:prstGeom prst="rect">
            <a:avLst/>
          </a:prstGeom>
        </p:spPr>
      </p:pic>
      <p:sp>
        <p:nvSpPr>
          <p:cNvPr id="48" name="Rectangle 47">
            <a:extLst>
              <a:ext uri="{FF2B5EF4-FFF2-40B4-BE49-F238E27FC236}">
                <a16:creationId xmlns:a16="http://schemas.microsoft.com/office/drawing/2014/main" id="{7C48D761-B97A-7547-83D1-8C8BC4FE7671}"/>
              </a:ext>
            </a:extLst>
          </p:cNvPr>
          <p:cNvSpPr/>
          <p:nvPr/>
        </p:nvSpPr>
        <p:spPr>
          <a:xfrm>
            <a:off x="9307879" y="6516581"/>
            <a:ext cx="2984362" cy="276999"/>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rPr>
              <a:t>Gated on viable CD45</a:t>
            </a:r>
            <a:r>
              <a:rPr lang="en-US" sz="1200" baseline="300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Ter119</a:t>
            </a:r>
            <a:r>
              <a:rPr lang="en-US" sz="1200" baseline="300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CD31</a:t>
            </a:r>
            <a:r>
              <a:rPr lang="en-US" sz="1200" baseline="30000" dirty="0">
                <a:latin typeface="Arial" panose="020B0604020202020204" pitchFamily="34" charset="0"/>
                <a:cs typeface="Arial" panose="020B0604020202020204" pitchFamily="34" charset="0"/>
              </a:rPr>
              <a:t>-</a:t>
            </a:r>
          </a:p>
        </p:txBody>
      </p:sp>
      <p:grpSp>
        <p:nvGrpSpPr>
          <p:cNvPr id="5" name="Group 4">
            <a:extLst>
              <a:ext uri="{FF2B5EF4-FFF2-40B4-BE49-F238E27FC236}">
                <a16:creationId xmlns:a16="http://schemas.microsoft.com/office/drawing/2014/main" id="{78F34F09-06B5-234B-B0CB-4D5791F02B9D}"/>
              </a:ext>
            </a:extLst>
          </p:cNvPr>
          <p:cNvGrpSpPr/>
          <p:nvPr/>
        </p:nvGrpSpPr>
        <p:grpSpPr>
          <a:xfrm>
            <a:off x="87028" y="1233689"/>
            <a:ext cx="4591428" cy="5029114"/>
            <a:chOff x="87028" y="1233689"/>
            <a:chExt cx="4591428" cy="5029114"/>
          </a:xfrm>
        </p:grpSpPr>
        <p:pic>
          <p:nvPicPr>
            <p:cNvPr id="3" name="Picture 2" descr="A picture containing umbrella, clock&#10;&#10;Description automatically generated">
              <a:extLst>
                <a:ext uri="{FF2B5EF4-FFF2-40B4-BE49-F238E27FC236}">
                  <a16:creationId xmlns:a16="http://schemas.microsoft.com/office/drawing/2014/main" id="{F618221B-38B5-AD44-BFF3-2CA06EC133EC}"/>
                </a:ext>
              </a:extLst>
            </p:cNvPr>
            <p:cNvPicPr>
              <a:picLocks noChangeAspect="1"/>
            </p:cNvPicPr>
            <p:nvPr/>
          </p:nvPicPr>
          <p:blipFill rotWithShape="1">
            <a:blip r:embed="rId5"/>
            <a:srcRect l="6364"/>
            <a:stretch/>
          </p:blipFill>
          <p:spPr>
            <a:xfrm>
              <a:off x="87028" y="1471612"/>
              <a:ext cx="4591428" cy="4421859"/>
            </a:xfrm>
            <a:prstGeom prst="rect">
              <a:avLst/>
            </a:prstGeom>
          </p:spPr>
        </p:pic>
        <p:sp>
          <p:nvSpPr>
            <p:cNvPr id="4" name="TextBox 3">
              <a:extLst>
                <a:ext uri="{FF2B5EF4-FFF2-40B4-BE49-F238E27FC236}">
                  <a16:creationId xmlns:a16="http://schemas.microsoft.com/office/drawing/2014/main" id="{54F1F03E-B44F-7144-BA9E-3548B2C4D20B}"/>
                </a:ext>
              </a:extLst>
            </p:cNvPr>
            <p:cNvSpPr txBox="1"/>
            <p:nvPr/>
          </p:nvSpPr>
          <p:spPr>
            <a:xfrm>
              <a:off x="1151647" y="1233689"/>
              <a:ext cx="271462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Mesenchymal Stem Cell</a:t>
              </a:r>
            </a:p>
          </p:txBody>
        </p:sp>
        <p:sp>
          <p:nvSpPr>
            <p:cNvPr id="10" name="TextBox 9">
              <a:extLst>
                <a:ext uri="{FF2B5EF4-FFF2-40B4-BE49-F238E27FC236}">
                  <a16:creationId xmlns:a16="http://schemas.microsoft.com/office/drawing/2014/main" id="{19153405-44BE-E644-9D6C-10AE62DC1E8D}"/>
                </a:ext>
              </a:extLst>
            </p:cNvPr>
            <p:cNvSpPr txBox="1"/>
            <p:nvPr/>
          </p:nvSpPr>
          <p:spPr>
            <a:xfrm>
              <a:off x="3436746" y="5893471"/>
              <a:ext cx="124171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Cartilage </a:t>
              </a:r>
            </a:p>
          </p:txBody>
        </p:sp>
        <p:sp>
          <p:nvSpPr>
            <p:cNvPr id="11" name="TextBox 10">
              <a:extLst>
                <a:ext uri="{FF2B5EF4-FFF2-40B4-BE49-F238E27FC236}">
                  <a16:creationId xmlns:a16="http://schemas.microsoft.com/office/drawing/2014/main" id="{994CC4E4-D87B-5848-8D20-3C23DFF5D19A}"/>
                </a:ext>
              </a:extLst>
            </p:cNvPr>
            <p:cNvSpPr txBox="1"/>
            <p:nvPr/>
          </p:nvSpPr>
          <p:spPr>
            <a:xfrm>
              <a:off x="2203283" y="5893471"/>
              <a:ext cx="61135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Fat </a:t>
              </a:r>
            </a:p>
          </p:txBody>
        </p:sp>
        <p:sp>
          <p:nvSpPr>
            <p:cNvPr id="12" name="TextBox 11">
              <a:extLst>
                <a:ext uri="{FF2B5EF4-FFF2-40B4-BE49-F238E27FC236}">
                  <a16:creationId xmlns:a16="http://schemas.microsoft.com/office/drawing/2014/main" id="{13257AE8-19E8-C748-BEFC-CF5D182292C8}"/>
                </a:ext>
              </a:extLst>
            </p:cNvPr>
            <p:cNvSpPr txBox="1"/>
            <p:nvPr/>
          </p:nvSpPr>
          <p:spPr>
            <a:xfrm>
              <a:off x="530465" y="5893471"/>
              <a:ext cx="102504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Bone </a:t>
              </a:r>
            </a:p>
          </p:txBody>
        </p:sp>
      </p:grpSp>
    </p:spTree>
    <p:extLst>
      <p:ext uri="{BB962C8B-B14F-4D97-AF65-F5344CB8AC3E}">
        <p14:creationId xmlns:p14="http://schemas.microsoft.com/office/powerpoint/2010/main" val="183844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room&#10;&#10;Description automatically generated">
            <a:extLst>
              <a:ext uri="{FF2B5EF4-FFF2-40B4-BE49-F238E27FC236}">
                <a16:creationId xmlns:a16="http://schemas.microsoft.com/office/drawing/2014/main" id="{611759C2-1E62-7B4F-B357-BBD028C0541A}"/>
              </a:ext>
            </a:extLst>
          </p:cNvPr>
          <p:cNvPicPr>
            <a:picLocks noChangeAspect="1"/>
          </p:cNvPicPr>
          <p:nvPr/>
        </p:nvPicPr>
        <p:blipFill rotWithShape="1">
          <a:blip r:embed="rId3"/>
          <a:srcRect r="3874"/>
          <a:stretch/>
        </p:blipFill>
        <p:spPr>
          <a:xfrm>
            <a:off x="1115494" y="3889777"/>
            <a:ext cx="3416300" cy="2773834"/>
          </a:xfrm>
          <a:prstGeom prst="rect">
            <a:avLst/>
          </a:prstGeom>
        </p:spPr>
      </p:pic>
      <p:sp>
        <p:nvSpPr>
          <p:cNvPr id="36" name="Title 35">
            <a:extLst>
              <a:ext uri="{FF2B5EF4-FFF2-40B4-BE49-F238E27FC236}">
                <a16:creationId xmlns:a16="http://schemas.microsoft.com/office/drawing/2014/main" id="{34512DD5-E8B0-1D4D-9BCD-08929BAC3EBA}"/>
              </a:ext>
            </a:extLst>
          </p:cNvPr>
          <p:cNvSpPr>
            <a:spLocks noGrp="1"/>
          </p:cNvSpPr>
          <p:nvPr>
            <p:ph type="title"/>
          </p:nvPr>
        </p:nvSpPr>
        <p:spPr>
          <a:xfrm>
            <a:off x="0" y="8609"/>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Tregs influence niche-dependent HSC regulation</a:t>
            </a:r>
          </a:p>
        </p:txBody>
      </p:sp>
      <p:pic>
        <p:nvPicPr>
          <p:cNvPr id="9" name="Picture 8" descr="A picture containing room&#10;&#10;Description automatically generated">
            <a:extLst>
              <a:ext uri="{FF2B5EF4-FFF2-40B4-BE49-F238E27FC236}">
                <a16:creationId xmlns:a16="http://schemas.microsoft.com/office/drawing/2014/main" id="{C0ADB920-1A1F-9A47-8D75-650C89788AE1}"/>
              </a:ext>
            </a:extLst>
          </p:cNvPr>
          <p:cNvPicPr>
            <a:picLocks noChangeAspect="1"/>
          </p:cNvPicPr>
          <p:nvPr/>
        </p:nvPicPr>
        <p:blipFill>
          <a:blip r:embed="rId4"/>
          <a:stretch>
            <a:fillRect/>
          </a:stretch>
        </p:blipFill>
        <p:spPr>
          <a:xfrm>
            <a:off x="1153396" y="1088272"/>
            <a:ext cx="3340497" cy="2801505"/>
          </a:xfrm>
          <a:prstGeom prst="rect">
            <a:avLst/>
          </a:prstGeom>
        </p:spPr>
      </p:pic>
      <p:pic>
        <p:nvPicPr>
          <p:cNvPr id="5" name="Picture 4">
            <a:extLst>
              <a:ext uri="{FF2B5EF4-FFF2-40B4-BE49-F238E27FC236}">
                <a16:creationId xmlns:a16="http://schemas.microsoft.com/office/drawing/2014/main" id="{91D4A05F-CA6A-8D44-9C9C-BBB15287EEBE}"/>
              </a:ext>
            </a:extLst>
          </p:cNvPr>
          <p:cNvPicPr>
            <a:picLocks noChangeAspect="1"/>
          </p:cNvPicPr>
          <p:nvPr/>
        </p:nvPicPr>
        <p:blipFill>
          <a:blip r:embed="rId5"/>
          <a:stretch>
            <a:fillRect/>
          </a:stretch>
        </p:blipFill>
        <p:spPr>
          <a:xfrm>
            <a:off x="6890363" y="3429000"/>
            <a:ext cx="3416300" cy="2586627"/>
          </a:xfrm>
          <a:prstGeom prst="rect">
            <a:avLst/>
          </a:prstGeom>
        </p:spPr>
      </p:pic>
      <p:pic>
        <p:nvPicPr>
          <p:cNvPr id="6" name="Picture 5" descr="A picture containing clock&#10;&#10;Description automatically generated">
            <a:extLst>
              <a:ext uri="{FF2B5EF4-FFF2-40B4-BE49-F238E27FC236}">
                <a16:creationId xmlns:a16="http://schemas.microsoft.com/office/drawing/2014/main" id="{A3FC2DF0-3471-3847-ABCC-139B1F6A8D81}"/>
              </a:ext>
            </a:extLst>
          </p:cNvPr>
          <p:cNvPicPr>
            <a:picLocks noChangeAspect="1"/>
          </p:cNvPicPr>
          <p:nvPr/>
        </p:nvPicPr>
        <p:blipFill>
          <a:blip r:embed="rId6"/>
          <a:stretch>
            <a:fillRect/>
          </a:stretch>
        </p:blipFill>
        <p:spPr>
          <a:xfrm>
            <a:off x="5433572" y="1530686"/>
            <a:ext cx="6464300" cy="1701800"/>
          </a:xfrm>
          <a:prstGeom prst="rect">
            <a:avLst/>
          </a:prstGeom>
        </p:spPr>
      </p:pic>
    </p:spTree>
    <p:extLst>
      <p:ext uri="{BB962C8B-B14F-4D97-AF65-F5344CB8AC3E}">
        <p14:creationId xmlns:p14="http://schemas.microsoft.com/office/powerpoint/2010/main" val="292458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C578DEF0-1528-AA4E-891C-B6E4B7E86EB2}"/>
              </a:ext>
            </a:extLst>
          </p:cNvPr>
          <p:cNvPicPr>
            <a:picLocks noChangeAspect="1"/>
          </p:cNvPicPr>
          <p:nvPr/>
        </p:nvPicPr>
        <p:blipFill>
          <a:blip r:embed="rId3"/>
          <a:stretch>
            <a:fillRect/>
          </a:stretch>
        </p:blipFill>
        <p:spPr>
          <a:xfrm>
            <a:off x="182880" y="826570"/>
            <a:ext cx="6222708" cy="5814087"/>
          </a:xfrm>
          <a:prstGeom prst="rect">
            <a:avLst/>
          </a:prstGeom>
        </p:spPr>
      </p:pic>
      <p:sp>
        <p:nvSpPr>
          <p:cNvPr id="2" name="Title 1">
            <a:extLst>
              <a:ext uri="{FF2B5EF4-FFF2-40B4-BE49-F238E27FC236}">
                <a16:creationId xmlns:a16="http://schemas.microsoft.com/office/drawing/2014/main" id="{A705F7A0-10C4-2C46-A4C8-8E42D1AD71D2}"/>
              </a:ext>
            </a:extLst>
          </p:cNvPr>
          <p:cNvSpPr>
            <a:spLocks noGrp="1"/>
          </p:cNvSpPr>
          <p:nvPr>
            <p:ph type="title"/>
          </p:nvPr>
        </p:nvSpPr>
        <p:spPr>
          <a:xfrm>
            <a:off x="0" y="0"/>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Marrow Tregs </a:t>
            </a:r>
            <a:r>
              <a:rPr lang="en-US" sz="3600" b="1" dirty="0">
                <a:latin typeface="Arial" panose="020B0604020202020204" pitchFamily="34" charset="0"/>
                <a:cs typeface="Arial" panose="020B0604020202020204" pitchFamily="34" charset="0"/>
              </a:rPr>
              <a:t>regulate stromal cells</a:t>
            </a:r>
            <a:endParaRPr lang="en-US" sz="340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17DEC5D-3150-3D46-84E0-23AFFBD1153F}"/>
              </a:ext>
            </a:extLst>
          </p:cNvPr>
          <p:cNvSpPr txBox="1"/>
          <p:nvPr/>
        </p:nvSpPr>
        <p:spPr>
          <a:xfrm>
            <a:off x="1763486" y="3456615"/>
            <a:ext cx="1681843" cy="400110"/>
          </a:xfrm>
          <a:prstGeom prst="rect">
            <a:avLst/>
          </a:prstGeom>
          <a:noFill/>
        </p:spPr>
        <p:txBody>
          <a:bodyPr wrap="square" rtlCol="0">
            <a:spAutoFit/>
          </a:bodyPr>
          <a:lstStyle/>
          <a:p>
            <a:r>
              <a:rPr lang="en-US" sz="2000" dirty="0">
                <a:solidFill>
                  <a:srgbClr val="FF0000"/>
                </a:solidFill>
                <a:latin typeface="Arial" panose="020B0604020202020204" pitchFamily="34" charset="0"/>
                <a:cs typeface="Arial" panose="020B0604020202020204" pitchFamily="34" charset="0"/>
              </a:rPr>
              <a:t>Mechanism?</a:t>
            </a:r>
          </a:p>
        </p:txBody>
      </p:sp>
      <p:sp>
        <p:nvSpPr>
          <p:cNvPr id="8" name="Content Placeholder 2">
            <a:extLst>
              <a:ext uri="{FF2B5EF4-FFF2-40B4-BE49-F238E27FC236}">
                <a16:creationId xmlns:a16="http://schemas.microsoft.com/office/drawing/2014/main" id="{2C640581-7007-D34D-B43A-702906C7A85A}"/>
              </a:ext>
            </a:extLst>
          </p:cNvPr>
          <p:cNvSpPr txBox="1">
            <a:spLocks/>
          </p:cNvSpPr>
          <p:nvPr/>
        </p:nvSpPr>
        <p:spPr>
          <a:xfrm>
            <a:off x="6288258" y="1374463"/>
            <a:ext cx="5720862" cy="47182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b="1" dirty="0">
                <a:solidFill>
                  <a:schemeClr val="bg1">
                    <a:lumMod val="50000"/>
                  </a:schemeClr>
                </a:solidFill>
                <a:latin typeface="Arial" panose="020B0604020202020204" pitchFamily="34" charset="0"/>
                <a:cs typeface="Arial" panose="020B0604020202020204" pitchFamily="34" charset="0"/>
              </a:rPr>
              <a:t>Bone marrow Tregs are unique</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Homing/Migration</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Non-immune Functions</a:t>
            </a:r>
          </a:p>
          <a:p>
            <a:pPr marL="971550" lvl="1" indent="-514350">
              <a:buFont typeface="+mj-lt"/>
              <a:buAutoNum type="romanLcPeriod"/>
            </a:pPr>
            <a:r>
              <a:rPr lang="en-US" sz="2000" dirty="0">
                <a:solidFill>
                  <a:schemeClr val="bg1">
                    <a:lumMod val="50000"/>
                  </a:schemeClr>
                </a:solidFill>
                <a:latin typeface="Arial" panose="020B0604020202020204" pitchFamily="34" charset="0"/>
                <a:cs typeface="Arial" panose="020B0604020202020204" pitchFamily="34" charset="0"/>
              </a:rPr>
              <a:t>Tissue specialization</a:t>
            </a:r>
          </a:p>
          <a:p>
            <a:pPr marL="971550" lvl="1" indent="-514350">
              <a:buFont typeface="+mj-lt"/>
              <a:buAutoNum type="romanLcPeriod"/>
            </a:pPr>
            <a:endParaRPr lang="en-US" sz="2000"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400" b="1" dirty="0">
                <a:solidFill>
                  <a:schemeClr val="bg1">
                    <a:lumMod val="50000"/>
                  </a:schemeClr>
                </a:solidFill>
                <a:latin typeface="Arial" panose="020B0604020202020204" pitchFamily="34" charset="0"/>
                <a:cs typeface="Arial" panose="020B0604020202020204" pitchFamily="34" charset="0"/>
              </a:rPr>
              <a:t>Tregs regulate HSCs </a:t>
            </a:r>
          </a:p>
          <a:p>
            <a:pPr marL="914400" lvl="1" indent="-457200">
              <a:buFont typeface="+mj-lt"/>
              <a:buAutoNum type="romanUcPeriod"/>
            </a:pPr>
            <a:r>
              <a:rPr lang="en-US" sz="2000" dirty="0">
                <a:solidFill>
                  <a:schemeClr val="bg1">
                    <a:lumMod val="50000"/>
                  </a:schemeClr>
                </a:solidFill>
                <a:latin typeface="Arial" panose="020B0604020202020204" pitchFamily="34" charset="0"/>
                <a:cs typeface="Arial" panose="020B0604020202020204" pitchFamily="34" charset="0"/>
              </a:rPr>
              <a:t>Phenotype and Function</a:t>
            </a:r>
          </a:p>
          <a:p>
            <a:pPr marL="971550" lvl="1" indent="-514350">
              <a:buFont typeface="+mj-lt"/>
              <a:buAutoNum type="romanUcPeriod"/>
            </a:pPr>
            <a:endParaRPr lang="en-US" dirty="0">
              <a:solidFill>
                <a:schemeClr val="bg1">
                  <a:lumMod val="50000"/>
                </a:schemeClr>
              </a:solidFill>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Tregs regulate stromal cells</a:t>
            </a:r>
          </a:p>
          <a:p>
            <a:pPr marL="971550" lvl="1" indent="-514350">
              <a:buFont typeface="+mj-lt"/>
              <a:buAutoNum type="romanUcPeriod"/>
            </a:pPr>
            <a:r>
              <a:rPr lang="en-US" sz="2000" dirty="0">
                <a:latin typeface="Arial" panose="020B0604020202020204" pitchFamily="34" charset="0"/>
                <a:cs typeface="Arial" panose="020B0604020202020204" pitchFamily="34" charset="0"/>
              </a:rPr>
              <a:t>Stromal response to Treg depletion</a:t>
            </a:r>
          </a:p>
          <a:p>
            <a:pPr marL="971550" lvl="1" indent="-514350">
              <a:buFont typeface="+mj-lt"/>
              <a:buAutoNum type="romanUcPeriod"/>
            </a:pPr>
            <a:r>
              <a:rPr lang="en-US" sz="2000" dirty="0">
                <a:latin typeface="Arial" panose="020B0604020202020204" pitchFamily="34" charset="0"/>
                <a:cs typeface="Arial" panose="020B0604020202020204" pitchFamily="34" charset="0"/>
              </a:rPr>
              <a:t>Stromal response to Treg sequestration</a:t>
            </a:r>
          </a:p>
          <a:p>
            <a:pPr marL="971550" lvl="1" indent="-514350">
              <a:buFont typeface="+mj-lt"/>
              <a:buAutoNum type="romanUcPeriod"/>
            </a:pPr>
            <a:r>
              <a:rPr lang="en-US" sz="2000" dirty="0">
                <a:latin typeface="Arial" panose="020B0604020202020204" pitchFamily="34" charset="0"/>
                <a:cs typeface="Arial" panose="020B0604020202020204" pitchFamily="34" charset="0"/>
              </a:rPr>
              <a:t>Loss of key supportive functions</a:t>
            </a:r>
          </a:p>
          <a:p>
            <a:pPr marL="457200" lvl="1" indent="0">
              <a:buNone/>
            </a:pPr>
            <a:endParaRPr lang="en-US" sz="20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054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7156-9AB0-5F48-B8C1-1B788716F363}"/>
              </a:ext>
            </a:extLst>
          </p:cNvPr>
          <p:cNvSpPr>
            <a:spLocks noGrp="1"/>
          </p:cNvSpPr>
          <p:nvPr>
            <p:ph type="title"/>
          </p:nvPr>
        </p:nvSpPr>
        <p:spPr>
          <a:xfrm>
            <a:off x="0" y="13321"/>
            <a:ext cx="12192000" cy="1325563"/>
          </a:xfrm>
        </p:spPr>
        <p:txBody>
          <a:bodyPr>
            <a:normAutofit/>
          </a:bodyPr>
          <a:lstStyle/>
          <a:p>
            <a:pPr algn="ctr"/>
            <a:r>
              <a:rPr lang="en-US" sz="3600" b="1" dirty="0">
                <a:latin typeface="Arial" panose="020B0604020202020204" pitchFamily="34" charset="0"/>
                <a:cs typeface="Arial" panose="020B0604020202020204" pitchFamily="34" charset="0"/>
              </a:rPr>
              <a:t>Marrow Tregs are high producers of IL-10</a:t>
            </a:r>
          </a:p>
        </p:txBody>
      </p:sp>
      <p:grpSp>
        <p:nvGrpSpPr>
          <p:cNvPr id="38" name="Group 37">
            <a:extLst>
              <a:ext uri="{FF2B5EF4-FFF2-40B4-BE49-F238E27FC236}">
                <a16:creationId xmlns:a16="http://schemas.microsoft.com/office/drawing/2014/main" id="{A0C7729E-725A-C74D-B50D-11930B66E501}"/>
              </a:ext>
            </a:extLst>
          </p:cNvPr>
          <p:cNvGrpSpPr/>
          <p:nvPr/>
        </p:nvGrpSpPr>
        <p:grpSpPr>
          <a:xfrm>
            <a:off x="3261132" y="4439307"/>
            <a:ext cx="6174239" cy="2345150"/>
            <a:chOff x="4464591" y="4439307"/>
            <a:chExt cx="6174239" cy="2345150"/>
          </a:xfrm>
        </p:grpSpPr>
        <p:sp>
          <p:nvSpPr>
            <p:cNvPr id="8" name="Rectangle 7">
              <a:extLst>
                <a:ext uri="{FF2B5EF4-FFF2-40B4-BE49-F238E27FC236}">
                  <a16:creationId xmlns:a16="http://schemas.microsoft.com/office/drawing/2014/main" id="{60382CAA-4780-EB45-BE8F-CB159ACF62B4}"/>
                </a:ext>
              </a:extLst>
            </p:cNvPr>
            <p:cNvSpPr/>
            <p:nvPr/>
          </p:nvSpPr>
          <p:spPr>
            <a:xfrm>
              <a:off x="4642712" y="6322792"/>
              <a:ext cx="2585195"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10BiT x Foxp3</a:t>
              </a:r>
              <a:r>
                <a:rPr lang="en-US" sz="2400" baseline="30000" dirty="0">
                  <a:latin typeface="Arial" panose="020B0604020202020204" pitchFamily="34" charset="0"/>
                  <a:cs typeface="Arial" panose="020B0604020202020204" pitchFamily="34" charset="0"/>
                </a:rPr>
                <a:t>GFP</a:t>
              </a:r>
              <a:endParaRPr lang="en-US" sz="2400" dirty="0">
                <a:latin typeface="Arial" panose="020B0604020202020204" pitchFamily="34" charset="0"/>
                <a:cs typeface="Arial" panose="020B0604020202020204" pitchFamily="34" charset="0"/>
              </a:endParaRPr>
            </a:p>
          </p:txBody>
        </p:sp>
        <p:pic>
          <p:nvPicPr>
            <p:cNvPr id="14" name="Picture 13" descr="A picture containing drawing&#10;&#10;Description automatically generated">
              <a:extLst>
                <a:ext uri="{FF2B5EF4-FFF2-40B4-BE49-F238E27FC236}">
                  <a16:creationId xmlns:a16="http://schemas.microsoft.com/office/drawing/2014/main" id="{504D71E2-BD98-1E4F-9EA4-9123FD1DC1D7}"/>
                </a:ext>
              </a:extLst>
            </p:cNvPr>
            <p:cNvPicPr>
              <a:picLocks noChangeAspect="1"/>
            </p:cNvPicPr>
            <p:nvPr/>
          </p:nvPicPr>
          <p:blipFill>
            <a:blip r:embed="rId3"/>
            <a:stretch>
              <a:fillRect/>
            </a:stretch>
          </p:blipFill>
          <p:spPr>
            <a:xfrm>
              <a:off x="6433004" y="4485598"/>
              <a:ext cx="4205826" cy="1417577"/>
            </a:xfrm>
            <a:prstGeom prst="rect">
              <a:avLst/>
            </a:prstGeom>
          </p:spPr>
        </p:pic>
        <p:pic>
          <p:nvPicPr>
            <p:cNvPr id="37" name="Picture 36">
              <a:extLst>
                <a:ext uri="{FF2B5EF4-FFF2-40B4-BE49-F238E27FC236}">
                  <a16:creationId xmlns:a16="http://schemas.microsoft.com/office/drawing/2014/main" id="{3C441229-CFB5-5F4C-9680-E41D1EAEF5DC}"/>
                </a:ext>
              </a:extLst>
            </p:cNvPr>
            <p:cNvPicPr>
              <a:picLocks noChangeAspect="1"/>
            </p:cNvPicPr>
            <p:nvPr/>
          </p:nvPicPr>
          <p:blipFill rotWithShape="1">
            <a:blip r:embed="rId4">
              <a:duotone>
                <a:prstClr val="black"/>
                <a:srgbClr val="008F00">
                  <a:tint val="45000"/>
                  <a:satMod val="400000"/>
                </a:srgbClr>
              </a:duotone>
              <a:extLst>
                <a:ext uri="{BEBA8EAE-BF5A-486C-A8C5-ECC9F3942E4B}">
                  <a14:imgProps xmlns:a14="http://schemas.microsoft.com/office/drawing/2010/main">
                    <a14:imgLayer r:embed="rId5">
                      <a14:imgEffect>
                        <a14:backgroundRemoval t="24705" b="70892" l="72280" r="98298">
                          <a14:foregroundMark x1="84559" y1="26316" x2="88207" y2="29753"/>
                          <a14:foregroundMark x1="80608" y1="24705" x2="80608" y2="24705"/>
                          <a14:foregroundMark x1="96717" y1="54887" x2="96717" y2="54887"/>
                          <a14:foregroundMark x1="96717" y1="51557" x2="96717" y2="51557"/>
                          <a14:foregroundMark x1="97143" y1="50591" x2="97143" y2="50591"/>
                          <a14:foregroundMark x1="96657" y1="54887" x2="96657" y2="54887"/>
                          <a14:foregroundMark x1="97629" y1="52309" x2="97629" y2="52309"/>
                          <a14:foregroundMark x1="88875" y1="67884" x2="88875" y2="67884"/>
                          <a14:foregroundMark x1="72401" y1="34479" x2="72401" y2="34479"/>
                          <a14:foregroundMark x1="97568" y1="52095" x2="97568" y2="52095"/>
                          <a14:foregroundMark x1="97933" y1="51772" x2="97933" y2="51772"/>
                          <a14:foregroundMark x1="98298" y1="52739" x2="98298" y2="52739"/>
                          <a14:foregroundMark x1="88875" y1="69817" x2="88875" y2="69817"/>
                          <a14:foregroundMark x1="88875" y1="69817" x2="88875" y2="69817"/>
                          <a14:foregroundMark x1="82371" y1="64876" x2="82371" y2="64876"/>
                          <a14:foregroundMark x1="83830" y1="70892" x2="83830" y2="70892"/>
                          <a14:foregroundMark x1="89605" y1="69280" x2="89605" y2="69280"/>
                        </a14:backgroundRemoval>
                      </a14:imgEffect>
                      <a14:imgEffect>
                        <a14:colorTemperature colorTemp="5300"/>
                      </a14:imgEffect>
                      <a14:imgEffect>
                        <a14:saturation sat="0"/>
                      </a14:imgEffect>
                      <a14:imgEffect>
                        <a14:brightnessContrast bright="40000" contrast="40000"/>
                      </a14:imgEffect>
                    </a14:imgLayer>
                  </a14:imgProps>
                </a:ext>
              </a:extLst>
            </a:blip>
            <a:srcRect l="70796" t="22271" b="27801"/>
            <a:stretch/>
          </p:blipFill>
          <p:spPr>
            <a:xfrm>
              <a:off x="4464591" y="4439307"/>
              <a:ext cx="2142519" cy="1736228"/>
            </a:xfrm>
            <a:prstGeom prst="rect">
              <a:avLst/>
            </a:prstGeom>
          </p:spPr>
        </p:pic>
      </p:grpSp>
      <p:pic>
        <p:nvPicPr>
          <p:cNvPr id="16" name="Picture 15" descr="A picture containing clock&#10;&#10;Description automatically generated">
            <a:extLst>
              <a:ext uri="{FF2B5EF4-FFF2-40B4-BE49-F238E27FC236}">
                <a16:creationId xmlns:a16="http://schemas.microsoft.com/office/drawing/2014/main" id="{7BF9629F-BA38-C64C-AAD9-A23FED46D195}"/>
              </a:ext>
            </a:extLst>
          </p:cNvPr>
          <p:cNvPicPr>
            <a:picLocks noChangeAspect="1"/>
          </p:cNvPicPr>
          <p:nvPr/>
        </p:nvPicPr>
        <p:blipFill rotWithShape="1">
          <a:blip r:embed="rId6"/>
          <a:srcRect t="8624"/>
          <a:stretch/>
        </p:blipFill>
        <p:spPr>
          <a:xfrm>
            <a:off x="963876" y="1288789"/>
            <a:ext cx="10264247" cy="3080648"/>
          </a:xfrm>
          <a:prstGeom prst="rect">
            <a:avLst/>
          </a:prstGeom>
        </p:spPr>
      </p:pic>
      <p:sp>
        <p:nvSpPr>
          <p:cNvPr id="48" name="Rectangle 1">
            <a:extLst>
              <a:ext uri="{FF2B5EF4-FFF2-40B4-BE49-F238E27FC236}">
                <a16:creationId xmlns:a16="http://schemas.microsoft.com/office/drawing/2014/main" id="{5DEFE149-FECE-F940-A594-83BBF9DE8BFB}"/>
              </a:ext>
            </a:extLst>
          </p:cNvPr>
          <p:cNvSpPr>
            <a:spLocks noChangeArrowheads="1"/>
          </p:cNvSpPr>
          <p:nvPr/>
        </p:nvSpPr>
        <p:spPr bwMode="auto">
          <a:xfrm>
            <a:off x="10431487" y="6353570"/>
            <a:ext cx="159327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1100" dirty="0">
                <a:solidFill>
                  <a:srgbClr val="000000"/>
                </a:solidFill>
                <a:latin typeface="Arial" panose="020B0604020202020204" pitchFamily="34" charset="0"/>
                <a:ea typeface="Times New Roman" panose="02020603050405020304" pitchFamily="18" charset="0"/>
                <a:cs typeface="Arial" panose="020B0604020202020204" pitchFamily="34" charset="0"/>
              </a:rPr>
              <a:t>Maynard et al. 2007</a:t>
            </a:r>
          </a:p>
          <a:p>
            <a:pPr lvl="0" eaLnBrk="0" fontAlgn="base" hangingPunct="0">
              <a:spcBef>
                <a:spcPct val="0"/>
              </a:spcBef>
              <a:spcAft>
                <a:spcPct val="0"/>
              </a:spcAft>
            </a:pPr>
            <a:r>
              <a:rPr kumimoji="0" lang="en-US" alt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Landuyt et al. 2019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17" name="Group 16">
            <a:extLst>
              <a:ext uri="{FF2B5EF4-FFF2-40B4-BE49-F238E27FC236}">
                <a16:creationId xmlns:a16="http://schemas.microsoft.com/office/drawing/2014/main" id="{A76614B8-6158-CA4D-AAFD-C3324F7BC107}"/>
              </a:ext>
            </a:extLst>
          </p:cNvPr>
          <p:cNvGrpSpPr/>
          <p:nvPr/>
        </p:nvGrpSpPr>
        <p:grpSpPr>
          <a:xfrm>
            <a:off x="408244" y="1750029"/>
            <a:ext cx="4234468" cy="3557392"/>
            <a:chOff x="230123" y="2651725"/>
            <a:chExt cx="4234468" cy="3557392"/>
          </a:xfrm>
        </p:grpSpPr>
        <p:sp>
          <p:nvSpPr>
            <p:cNvPr id="49" name="TextBox 48">
              <a:extLst>
                <a:ext uri="{FF2B5EF4-FFF2-40B4-BE49-F238E27FC236}">
                  <a16:creationId xmlns:a16="http://schemas.microsoft.com/office/drawing/2014/main" id="{D89A1345-0495-7D4B-A489-0C9ACA28B76A}"/>
                </a:ext>
              </a:extLst>
            </p:cNvPr>
            <p:cNvSpPr txBox="1"/>
            <p:nvPr/>
          </p:nvSpPr>
          <p:spPr>
            <a:xfrm>
              <a:off x="3574604" y="2810788"/>
              <a:ext cx="889987" cy="3139321"/>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Ccr3</a:t>
              </a:r>
            </a:p>
            <a:p>
              <a:pPr algn="ctr"/>
              <a:r>
                <a:rPr lang="en-US" dirty="0">
                  <a:latin typeface="Arial" panose="020B0604020202020204" pitchFamily="34" charset="0"/>
                  <a:cs typeface="Arial" panose="020B0604020202020204" pitchFamily="34" charset="0"/>
                </a:rPr>
                <a:t>Cxcl10</a:t>
              </a:r>
            </a:p>
            <a:p>
              <a:pPr algn="ctr"/>
              <a:r>
                <a:rPr lang="en-US" dirty="0">
                  <a:latin typeface="Arial" panose="020B0604020202020204" pitchFamily="34" charset="0"/>
                  <a:cs typeface="Arial" panose="020B0604020202020204" pitchFamily="34" charset="0"/>
                </a:rPr>
                <a:t>Cxcr3</a:t>
              </a:r>
            </a:p>
            <a:p>
              <a:pPr algn="ctr"/>
              <a:r>
                <a:rPr lang="en-US" dirty="0">
                  <a:latin typeface="Arial" panose="020B0604020202020204" pitchFamily="34" charset="0"/>
                  <a:cs typeface="Arial" panose="020B0604020202020204" pitchFamily="34" charset="0"/>
                </a:rPr>
                <a:t>Fgl2</a:t>
              </a:r>
            </a:p>
            <a:p>
              <a:pPr algn="ctr"/>
              <a:r>
                <a:rPr lang="en-US" dirty="0">
                  <a:latin typeface="Arial" panose="020B0604020202020204" pitchFamily="34" charset="0"/>
                  <a:cs typeface="Arial" panose="020B0604020202020204" pitchFamily="34" charset="0"/>
                </a:rPr>
                <a:t>Ccr2</a:t>
              </a:r>
            </a:p>
            <a:p>
              <a:pPr algn="ctr"/>
              <a:r>
                <a:rPr lang="en-US" dirty="0">
                  <a:latin typeface="Arial" panose="020B0604020202020204" pitchFamily="34" charset="0"/>
                  <a:cs typeface="Arial" panose="020B0604020202020204" pitchFamily="34" charset="0"/>
                </a:rPr>
                <a:t>IL1rl1</a:t>
              </a:r>
            </a:p>
            <a:p>
              <a:pPr algn="ctr"/>
              <a:r>
                <a:rPr lang="en-US" dirty="0">
                  <a:latin typeface="Arial" panose="020B0604020202020204" pitchFamily="34" charset="0"/>
                  <a:cs typeface="Arial" panose="020B0604020202020204" pitchFamily="34" charset="0"/>
                </a:rPr>
                <a:t>Il18r8</a:t>
              </a:r>
            </a:p>
            <a:p>
              <a:pPr algn="ctr"/>
              <a:r>
                <a:rPr lang="en-US" dirty="0">
                  <a:latin typeface="Arial" panose="020B0604020202020204" pitchFamily="34" charset="0"/>
                  <a:cs typeface="Arial" panose="020B0604020202020204" pitchFamily="34" charset="0"/>
                </a:rPr>
                <a:t>Klrg1</a:t>
              </a:r>
            </a:p>
            <a:p>
              <a:pPr algn="ctr"/>
              <a:r>
                <a:rPr lang="en-US" dirty="0">
                  <a:latin typeface="Arial" panose="020B0604020202020204" pitchFamily="34" charset="0"/>
                  <a:cs typeface="Arial" panose="020B0604020202020204" pitchFamily="34" charset="0"/>
                </a:rPr>
                <a:t>S1pr1</a:t>
              </a:r>
            </a:p>
            <a:p>
              <a:pPr algn="ctr"/>
              <a:r>
                <a:rPr lang="en-US" dirty="0">
                  <a:latin typeface="Arial" panose="020B0604020202020204" pitchFamily="34" charset="0"/>
                  <a:cs typeface="Arial" panose="020B0604020202020204" pitchFamily="34" charset="0"/>
                </a:rPr>
                <a:t>IL7ra</a:t>
              </a:r>
            </a:p>
            <a:p>
              <a:pPr algn="ctr"/>
              <a:r>
                <a:rPr lang="en-US" dirty="0">
                  <a:solidFill>
                    <a:srgbClr val="FF0000"/>
                  </a:solidFill>
                  <a:latin typeface="Arial" panose="020B0604020202020204" pitchFamily="34" charset="0"/>
                  <a:cs typeface="Arial" panose="020B0604020202020204" pitchFamily="34" charset="0"/>
                </a:rPr>
                <a:t>IL10</a:t>
              </a:r>
            </a:p>
          </p:txBody>
        </p:sp>
        <p:pic>
          <p:nvPicPr>
            <p:cNvPr id="50" name="Picture 49" descr="A picture containing drawing&#10;&#10;Description automatically generated">
              <a:extLst>
                <a:ext uri="{FF2B5EF4-FFF2-40B4-BE49-F238E27FC236}">
                  <a16:creationId xmlns:a16="http://schemas.microsoft.com/office/drawing/2014/main" id="{5689F5C0-7568-A14A-BD83-098863460B7B}"/>
                </a:ext>
              </a:extLst>
            </p:cNvPr>
            <p:cNvPicPr>
              <a:picLocks noChangeAspect="1"/>
            </p:cNvPicPr>
            <p:nvPr/>
          </p:nvPicPr>
          <p:blipFill rotWithShape="1">
            <a:blip r:embed="rId7"/>
            <a:srcRect l="3527" t="6270" b="2783"/>
            <a:stretch/>
          </p:blipFill>
          <p:spPr>
            <a:xfrm>
              <a:off x="230123" y="2651725"/>
              <a:ext cx="3411956" cy="3557392"/>
            </a:xfrm>
            <a:prstGeom prst="rect">
              <a:avLst/>
            </a:prstGeom>
          </p:spPr>
        </p:pic>
      </p:grpSp>
    </p:spTree>
    <p:extLst>
      <p:ext uri="{BB962C8B-B14F-4D97-AF65-F5344CB8AC3E}">
        <p14:creationId xmlns:p14="http://schemas.microsoft.com/office/powerpoint/2010/main" val="248540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7156-9AB0-5F48-B8C1-1B788716F363}"/>
              </a:ext>
            </a:extLst>
          </p:cNvPr>
          <p:cNvSpPr>
            <a:spLocks noGrp="1"/>
          </p:cNvSpPr>
          <p:nvPr>
            <p:ph type="title"/>
          </p:nvPr>
        </p:nvSpPr>
        <p:spPr>
          <a:xfrm>
            <a:off x="0" y="-38634"/>
            <a:ext cx="12192000" cy="1325563"/>
          </a:xfrm>
        </p:spPr>
        <p:txBody>
          <a:bodyPr>
            <a:normAutofit/>
          </a:bodyPr>
          <a:lstStyle/>
          <a:p>
            <a:pPr algn="ctr"/>
            <a:r>
              <a:rPr lang="en-US" sz="3600" b="1" dirty="0">
                <a:latin typeface="Arial" panose="020B0604020202020204" pitchFamily="34" charset="0"/>
                <a:cs typeface="Arial" panose="020B0604020202020204" pitchFamily="34" charset="0"/>
              </a:rPr>
              <a:t>Tregs are a principal source of IL-10 in marrow</a:t>
            </a:r>
          </a:p>
        </p:txBody>
      </p:sp>
      <p:pic>
        <p:nvPicPr>
          <p:cNvPr id="7" name="Picture 6">
            <a:extLst>
              <a:ext uri="{FF2B5EF4-FFF2-40B4-BE49-F238E27FC236}">
                <a16:creationId xmlns:a16="http://schemas.microsoft.com/office/drawing/2014/main" id="{7CEC41C6-BC6D-0242-B75C-E6D73F51085E}"/>
              </a:ext>
            </a:extLst>
          </p:cNvPr>
          <p:cNvPicPr>
            <a:picLocks noChangeAspect="1"/>
          </p:cNvPicPr>
          <p:nvPr/>
        </p:nvPicPr>
        <p:blipFill>
          <a:blip r:embed="rId3"/>
          <a:stretch>
            <a:fillRect/>
          </a:stretch>
        </p:blipFill>
        <p:spPr>
          <a:xfrm>
            <a:off x="4718852" y="677359"/>
            <a:ext cx="6795204" cy="3550513"/>
          </a:xfrm>
          <a:prstGeom prst="rect">
            <a:avLst/>
          </a:prstGeom>
        </p:spPr>
      </p:pic>
      <p:grpSp>
        <p:nvGrpSpPr>
          <p:cNvPr id="36" name="Group 35">
            <a:extLst>
              <a:ext uri="{FF2B5EF4-FFF2-40B4-BE49-F238E27FC236}">
                <a16:creationId xmlns:a16="http://schemas.microsoft.com/office/drawing/2014/main" id="{33423816-B306-7B4A-84A4-1119BDAB08FB}"/>
              </a:ext>
            </a:extLst>
          </p:cNvPr>
          <p:cNvGrpSpPr/>
          <p:nvPr/>
        </p:nvGrpSpPr>
        <p:grpSpPr>
          <a:xfrm>
            <a:off x="990048" y="2839246"/>
            <a:ext cx="2527279" cy="2105560"/>
            <a:chOff x="990048" y="2787291"/>
            <a:chExt cx="2527279" cy="2105560"/>
          </a:xfrm>
        </p:grpSpPr>
        <p:sp>
          <p:nvSpPr>
            <p:cNvPr id="9" name="Rectangle 8">
              <a:extLst>
                <a:ext uri="{FF2B5EF4-FFF2-40B4-BE49-F238E27FC236}">
                  <a16:creationId xmlns:a16="http://schemas.microsoft.com/office/drawing/2014/main" id="{806FAAB2-1A87-944F-B6AB-AC340A2AACAB}"/>
                </a:ext>
              </a:extLst>
            </p:cNvPr>
            <p:cNvSpPr/>
            <p:nvPr/>
          </p:nvSpPr>
          <p:spPr>
            <a:xfrm>
              <a:off x="1467727" y="4523519"/>
              <a:ext cx="2049600"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10BiT x Foxp3</a:t>
              </a:r>
              <a:r>
                <a:rPr lang="en-US" baseline="30000" dirty="0">
                  <a:latin typeface="Arial" panose="020B0604020202020204" pitchFamily="34" charset="0"/>
                  <a:cs typeface="Arial" panose="020B0604020202020204" pitchFamily="34" charset="0"/>
                </a:rPr>
                <a:t>GFP</a:t>
              </a:r>
              <a:endParaRPr lang="en-US" dirty="0">
                <a:latin typeface="Arial" panose="020B0604020202020204" pitchFamily="34" charset="0"/>
                <a:cs typeface="Arial" panose="020B0604020202020204" pitchFamily="34" charset="0"/>
              </a:endParaRPr>
            </a:p>
          </p:txBody>
        </p:sp>
        <p:pic>
          <p:nvPicPr>
            <p:cNvPr id="34" name="Picture 33">
              <a:extLst>
                <a:ext uri="{FF2B5EF4-FFF2-40B4-BE49-F238E27FC236}">
                  <a16:creationId xmlns:a16="http://schemas.microsoft.com/office/drawing/2014/main" id="{6BE9C336-8352-AC49-89E1-6741CBD09F1A}"/>
                </a:ext>
              </a:extLst>
            </p:cNvPr>
            <p:cNvPicPr>
              <a:picLocks noChangeAspect="1"/>
            </p:cNvPicPr>
            <p:nvPr/>
          </p:nvPicPr>
          <p:blipFill rotWithShape="1">
            <a:blip r:embed="rId4">
              <a:duotone>
                <a:prstClr val="black"/>
                <a:srgbClr val="008F00">
                  <a:tint val="45000"/>
                  <a:satMod val="400000"/>
                </a:srgbClr>
              </a:duotone>
              <a:extLst>
                <a:ext uri="{BEBA8EAE-BF5A-486C-A8C5-ECC9F3942E4B}">
                  <a14:imgProps xmlns:a14="http://schemas.microsoft.com/office/drawing/2010/main">
                    <a14:imgLayer r:embed="rId5">
                      <a14:imgEffect>
                        <a14:backgroundRemoval t="24705" b="70892" l="72280" r="98298">
                          <a14:foregroundMark x1="84559" y1="26316" x2="88207" y2="29753"/>
                          <a14:foregroundMark x1="80608" y1="24705" x2="80608" y2="24705"/>
                          <a14:foregroundMark x1="96717" y1="54887" x2="96717" y2="54887"/>
                          <a14:foregroundMark x1="96717" y1="51557" x2="96717" y2="51557"/>
                          <a14:foregroundMark x1="97143" y1="50591" x2="97143" y2="50591"/>
                          <a14:foregroundMark x1="96657" y1="54887" x2="96657" y2="54887"/>
                          <a14:foregroundMark x1="97629" y1="52309" x2="97629" y2="52309"/>
                          <a14:foregroundMark x1="88875" y1="67884" x2="88875" y2="67884"/>
                          <a14:foregroundMark x1="72401" y1="34479" x2="72401" y2="34479"/>
                          <a14:foregroundMark x1="97568" y1="52095" x2="97568" y2="52095"/>
                          <a14:foregroundMark x1="97933" y1="51772" x2="97933" y2="51772"/>
                          <a14:foregroundMark x1="98298" y1="52739" x2="98298" y2="52739"/>
                          <a14:foregroundMark x1="88875" y1="69817" x2="88875" y2="69817"/>
                          <a14:foregroundMark x1="88875" y1="69817" x2="88875" y2="69817"/>
                          <a14:foregroundMark x1="82371" y1="64876" x2="82371" y2="64876"/>
                          <a14:foregroundMark x1="83830" y1="70892" x2="83830" y2="70892"/>
                          <a14:foregroundMark x1="89605" y1="69280" x2="89605" y2="69280"/>
                        </a14:backgroundRemoval>
                      </a14:imgEffect>
                      <a14:imgEffect>
                        <a14:colorTemperature colorTemp="5300"/>
                      </a14:imgEffect>
                      <a14:imgEffect>
                        <a14:saturation sat="0"/>
                      </a14:imgEffect>
                      <a14:imgEffect>
                        <a14:brightnessContrast bright="40000" contrast="40000"/>
                      </a14:imgEffect>
                    </a14:imgLayer>
                  </a14:imgProps>
                </a:ext>
              </a:extLst>
            </a:blip>
            <a:srcRect l="70796" t="22271" b="27801"/>
            <a:stretch/>
          </p:blipFill>
          <p:spPr>
            <a:xfrm>
              <a:off x="990048" y="2787291"/>
              <a:ext cx="2142519" cy="1736228"/>
            </a:xfrm>
            <a:prstGeom prst="rect">
              <a:avLst/>
            </a:prstGeom>
          </p:spPr>
        </p:pic>
      </p:grpSp>
      <p:pic>
        <p:nvPicPr>
          <p:cNvPr id="6" name="Picture 5">
            <a:extLst>
              <a:ext uri="{FF2B5EF4-FFF2-40B4-BE49-F238E27FC236}">
                <a16:creationId xmlns:a16="http://schemas.microsoft.com/office/drawing/2014/main" id="{7C7513DD-BFAA-CD4D-8516-7F7C74CCFCB9}"/>
              </a:ext>
            </a:extLst>
          </p:cNvPr>
          <p:cNvPicPr>
            <a:picLocks noChangeAspect="1"/>
          </p:cNvPicPr>
          <p:nvPr/>
        </p:nvPicPr>
        <p:blipFill>
          <a:blip r:embed="rId6"/>
          <a:stretch>
            <a:fillRect/>
          </a:stretch>
        </p:blipFill>
        <p:spPr>
          <a:xfrm>
            <a:off x="6606720" y="4197410"/>
            <a:ext cx="3321051" cy="2674282"/>
          </a:xfrm>
          <a:prstGeom prst="rect">
            <a:avLst/>
          </a:prstGeom>
        </p:spPr>
      </p:pic>
    </p:spTree>
    <p:extLst>
      <p:ext uri="{BB962C8B-B14F-4D97-AF65-F5344CB8AC3E}">
        <p14:creationId xmlns:p14="http://schemas.microsoft.com/office/powerpoint/2010/main" val="115916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7156-9AB0-5F48-B8C1-1B788716F363}"/>
              </a:ext>
            </a:extLst>
          </p:cNvPr>
          <p:cNvSpPr>
            <a:spLocks noGrp="1"/>
          </p:cNvSpPr>
          <p:nvPr>
            <p:ph type="title"/>
          </p:nvPr>
        </p:nvSpPr>
        <p:spPr>
          <a:xfrm>
            <a:off x="0" y="-152935"/>
            <a:ext cx="12192000" cy="1325563"/>
          </a:xfrm>
        </p:spPr>
        <p:txBody>
          <a:bodyPr>
            <a:normAutofit/>
          </a:bodyPr>
          <a:lstStyle/>
          <a:p>
            <a:pPr algn="ctr"/>
            <a:r>
              <a:rPr lang="en-US" altLang="en-US" sz="3400" b="1" dirty="0">
                <a:latin typeface="Arial" panose="020B0604020202020204" pitchFamily="34" charset="0"/>
                <a:cs typeface="Arial" panose="020B0604020202020204" pitchFamily="34" charset="0"/>
              </a:rPr>
              <a:t>Stromal cells are responsive to IL-10 signaling </a:t>
            </a:r>
            <a:endParaRPr lang="en-US" sz="3400" b="1" dirty="0">
              <a:latin typeface="Arial" panose="020B0604020202020204" pitchFamily="34" charset="0"/>
              <a:cs typeface="Arial" panose="020B0604020202020204" pitchFamily="34" charset="0"/>
            </a:endParaRPr>
          </a:p>
        </p:txBody>
      </p:sp>
      <p:pic>
        <p:nvPicPr>
          <p:cNvPr id="9" name="Picture 8" descr="A screenshot of a cell phone&#10;&#10;Description automatically generated">
            <a:extLst>
              <a:ext uri="{FF2B5EF4-FFF2-40B4-BE49-F238E27FC236}">
                <a16:creationId xmlns:a16="http://schemas.microsoft.com/office/drawing/2014/main" id="{A5191E4F-6556-A744-AE80-A902A1982C2E}"/>
              </a:ext>
            </a:extLst>
          </p:cNvPr>
          <p:cNvPicPr>
            <a:picLocks noChangeAspect="1"/>
          </p:cNvPicPr>
          <p:nvPr/>
        </p:nvPicPr>
        <p:blipFill>
          <a:blip r:embed="rId3"/>
          <a:stretch>
            <a:fillRect/>
          </a:stretch>
        </p:blipFill>
        <p:spPr>
          <a:xfrm>
            <a:off x="5633572" y="896071"/>
            <a:ext cx="6286037" cy="2401104"/>
          </a:xfrm>
          <a:prstGeom prst="rect">
            <a:avLst/>
          </a:prstGeom>
        </p:spPr>
      </p:pic>
      <p:pic>
        <p:nvPicPr>
          <p:cNvPr id="12" name="Picture 11" descr="A picture containing clock&#10;&#10;Description automatically generated">
            <a:extLst>
              <a:ext uri="{FF2B5EF4-FFF2-40B4-BE49-F238E27FC236}">
                <a16:creationId xmlns:a16="http://schemas.microsoft.com/office/drawing/2014/main" id="{78B34C12-AD38-1540-8DF7-B204F3BC376E}"/>
              </a:ext>
            </a:extLst>
          </p:cNvPr>
          <p:cNvPicPr>
            <a:picLocks noChangeAspect="1"/>
          </p:cNvPicPr>
          <p:nvPr/>
        </p:nvPicPr>
        <p:blipFill>
          <a:blip r:embed="rId4"/>
          <a:stretch>
            <a:fillRect/>
          </a:stretch>
        </p:blipFill>
        <p:spPr>
          <a:xfrm>
            <a:off x="1335244" y="2028936"/>
            <a:ext cx="3616853" cy="4074683"/>
          </a:xfrm>
          <a:prstGeom prst="rect">
            <a:avLst/>
          </a:prstGeom>
        </p:spPr>
      </p:pic>
      <p:pic>
        <p:nvPicPr>
          <p:cNvPr id="13" name="Picture 12">
            <a:extLst>
              <a:ext uri="{FF2B5EF4-FFF2-40B4-BE49-F238E27FC236}">
                <a16:creationId xmlns:a16="http://schemas.microsoft.com/office/drawing/2014/main" id="{5F445B8B-4632-7349-BA47-5132F9781E42}"/>
              </a:ext>
            </a:extLst>
          </p:cNvPr>
          <p:cNvPicPr>
            <a:picLocks noChangeAspect="1"/>
          </p:cNvPicPr>
          <p:nvPr/>
        </p:nvPicPr>
        <p:blipFill>
          <a:blip r:embed="rId5"/>
          <a:stretch>
            <a:fillRect/>
          </a:stretch>
        </p:blipFill>
        <p:spPr>
          <a:xfrm>
            <a:off x="164708" y="1051531"/>
            <a:ext cx="6286037" cy="2967594"/>
          </a:xfrm>
          <a:prstGeom prst="rect">
            <a:avLst/>
          </a:prstGeom>
        </p:spPr>
      </p:pic>
      <p:sp>
        <p:nvSpPr>
          <p:cNvPr id="59" name="TextBox 58">
            <a:extLst>
              <a:ext uri="{FF2B5EF4-FFF2-40B4-BE49-F238E27FC236}">
                <a16:creationId xmlns:a16="http://schemas.microsoft.com/office/drawing/2014/main" id="{E40FCD8A-0D14-554B-B836-09193546966E}"/>
              </a:ext>
            </a:extLst>
          </p:cNvPr>
          <p:cNvSpPr txBox="1"/>
          <p:nvPr/>
        </p:nvSpPr>
        <p:spPr>
          <a:xfrm>
            <a:off x="5633571" y="4019125"/>
            <a:ext cx="6286037" cy="2272417"/>
          </a:xfrm>
          <a:prstGeom prst="rect">
            <a:avLst/>
          </a:prstGeom>
          <a:noFill/>
        </p:spPr>
        <p:txBody>
          <a:bodyPr wrap="square" rtlCol="0">
            <a:spAutoFit/>
          </a:bodyPr>
          <a:lstStyle/>
          <a:p>
            <a:endParaRPr lang="en-US" sz="2500" dirty="0">
              <a:latin typeface="Arial" panose="020B0604020202020204" pitchFamily="34" charset="0"/>
              <a:cs typeface="Arial" panose="020B0604020202020204" pitchFamily="34" charset="0"/>
            </a:endParaRPr>
          </a:p>
          <a:p>
            <a:pPr marL="457200" indent="-457200">
              <a:buFont typeface="+mj-lt"/>
              <a:buAutoNum type="arabicPeriod"/>
            </a:pPr>
            <a:r>
              <a:rPr lang="en-US" sz="2500" dirty="0">
                <a:latin typeface="Arial" panose="020B0604020202020204" pitchFamily="34" charset="0"/>
                <a:cs typeface="Arial" panose="020B0604020202020204" pitchFamily="34" charset="0"/>
              </a:rPr>
              <a:t>Limits colony formation </a:t>
            </a:r>
          </a:p>
          <a:p>
            <a:pPr marL="457200" indent="-457200">
              <a:buFont typeface="+mj-lt"/>
              <a:buAutoNum type="arabicPeriod"/>
            </a:pPr>
            <a:endParaRPr lang="en-US" sz="2500" dirty="0">
              <a:latin typeface="Arial" panose="020B0604020202020204" pitchFamily="34" charset="0"/>
              <a:cs typeface="Arial" panose="020B0604020202020204" pitchFamily="34" charset="0"/>
            </a:endParaRPr>
          </a:p>
          <a:p>
            <a:pPr marL="457200" indent="-457200">
              <a:buFont typeface="+mj-lt"/>
              <a:buAutoNum type="arabicPeriod"/>
            </a:pPr>
            <a:r>
              <a:rPr lang="en-US" sz="2500" dirty="0">
                <a:latin typeface="Arial" panose="020B0604020202020204" pitchFamily="34" charset="0"/>
                <a:cs typeface="Arial" panose="020B0604020202020204" pitchFamily="34" charset="0"/>
              </a:rPr>
              <a:t>Restricts differentiation to bone and fat</a:t>
            </a:r>
          </a:p>
          <a:p>
            <a:pPr lvl="1"/>
            <a:endParaRPr lang="en-US" sz="2500" baseline="30000" dirty="0">
              <a:latin typeface="Arial" panose="020B0604020202020204" pitchFamily="34" charset="0"/>
              <a:cs typeface="Arial" panose="020B0604020202020204" pitchFamily="34" charset="0"/>
            </a:endParaRPr>
          </a:p>
          <a:p>
            <a:pPr marL="514350" indent="-514350">
              <a:buFont typeface="+mj-lt"/>
              <a:buAutoNum type="arabicPeriod"/>
            </a:pPr>
            <a:r>
              <a:rPr lang="en-US" sz="2500" dirty="0">
                <a:latin typeface="Arial" panose="020B0604020202020204" pitchFamily="34" charset="0"/>
                <a:cs typeface="Arial" panose="020B0604020202020204" pitchFamily="34" charset="0"/>
              </a:rPr>
              <a:t>Upregulates HSC supportive factors</a:t>
            </a:r>
          </a:p>
        </p:txBody>
      </p:sp>
    </p:spTree>
    <p:extLst>
      <p:ext uri="{BB962C8B-B14F-4D97-AF65-F5344CB8AC3E}">
        <p14:creationId xmlns:p14="http://schemas.microsoft.com/office/powerpoint/2010/main" val="386261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7156-9AB0-5F48-B8C1-1B788716F363}"/>
              </a:ext>
            </a:extLst>
          </p:cNvPr>
          <p:cNvSpPr>
            <a:spLocks noGrp="1"/>
          </p:cNvSpPr>
          <p:nvPr>
            <p:ph type="title"/>
          </p:nvPr>
        </p:nvSpPr>
        <p:spPr>
          <a:xfrm>
            <a:off x="0" y="-12199"/>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 secreted IL-10 directly enhances HSC support</a:t>
            </a:r>
          </a:p>
        </p:txBody>
      </p:sp>
      <p:grpSp>
        <p:nvGrpSpPr>
          <p:cNvPr id="11" name="Group 10">
            <a:extLst>
              <a:ext uri="{FF2B5EF4-FFF2-40B4-BE49-F238E27FC236}">
                <a16:creationId xmlns:a16="http://schemas.microsoft.com/office/drawing/2014/main" id="{5C99044A-8EEC-BF45-B698-96F0D9E79181}"/>
              </a:ext>
            </a:extLst>
          </p:cNvPr>
          <p:cNvGrpSpPr/>
          <p:nvPr/>
        </p:nvGrpSpPr>
        <p:grpSpPr>
          <a:xfrm>
            <a:off x="302410" y="1735494"/>
            <a:ext cx="3548731" cy="3577911"/>
            <a:chOff x="226807" y="1615155"/>
            <a:chExt cx="2661548" cy="2683433"/>
          </a:xfrm>
        </p:grpSpPr>
        <p:grpSp>
          <p:nvGrpSpPr>
            <p:cNvPr id="6" name="Group 5">
              <a:extLst>
                <a:ext uri="{FF2B5EF4-FFF2-40B4-BE49-F238E27FC236}">
                  <a16:creationId xmlns:a16="http://schemas.microsoft.com/office/drawing/2014/main" id="{31B10223-8F01-FE41-8DA5-13E98626541E}"/>
                </a:ext>
              </a:extLst>
            </p:cNvPr>
            <p:cNvGrpSpPr/>
            <p:nvPr/>
          </p:nvGrpSpPr>
          <p:grpSpPr>
            <a:xfrm>
              <a:off x="570129" y="1615155"/>
              <a:ext cx="1593059" cy="1584306"/>
              <a:chOff x="3263445" y="2075707"/>
              <a:chExt cx="1593059" cy="1584306"/>
            </a:xfrm>
          </p:grpSpPr>
          <p:grpSp>
            <p:nvGrpSpPr>
              <p:cNvPr id="71" name="Group 70">
                <a:extLst>
                  <a:ext uri="{FF2B5EF4-FFF2-40B4-BE49-F238E27FC236}">
                    <a16:creationId xmlns:a16="http://schemas.microsoft.com/office/drawing/2014/main" id="{8431029F-2634-2F4E-9CC4-34DF865691D3}"/>
                  </a:ext>
                </a:extLst>
              </p:cNvPr>
              <p:cNvGrpSpPr>
                <a:grpSpLocks noChangeAspect="1"/>
              </p:cNvGrpSpPr>
              <p:nvPr/>
            </p:nvGrpSpPr>
            <p:grpSpPr>
              <a:xfrm>
                <a:off x="3263445" y="2639753"/>
                <a:ext cx="1593059" cy="1020260"/>
                <a:chOff x="472626" y="2629085"/>
                <a:chExt cx="2565279" cy="1932583"/>
              </a:xfrm>
            </p:grpSpPr>
            <p:sp>
              <p:nvSpPr>
                <p:cNvPr id="72" name="Oval 68">
                  <a:extLst>
                    <a:ext uri="{FF2B5EF4-FFF2-40B4-BE49-F238E27FC236}">
                      <a16:creationId xmlns:a16="http://schemas.microsoft.com/office/drawing/2014/main" id="{F9560BD8-B076-D243-892B-27811116CAF9}"/>
                    </a:ext>
                  </a:extLst>
                </p:cNvPr>
                <p:cNvSpPr>
                  <a:spLocks noChangeArrowheads="1"/>
                </p:cNvSpPr>
                <p:nvPr/>
              </p:nvSpPr>
              <p:spPr bwMode="auto">
                <a:xfrm>
                  <a:off x="472626" y="3595370"/>
                  <a:ext cx="2550784" cy="966285"/>
                </a:xfrm>
                <a:prstGeom prst="ellipse">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Arial" panose="020B0604020202020204" pitchFamily="34" charset="0"/>
                    <a:cs typeface="Arial" panose="020B0604020202020204" pitchFamily="34" charset="0"/>
                  </a:endParaRPr>
                </a:p>
              </p:txBody>
            </p:sp>
            <p:sp>
              <p:nvSpPr>
                <p:cNvPr id="73" name="AutoShape 21">
                  <a:extLst>
                    <a:ext uri="{FF2B5EF4-FFF2-40B4-BE49-F238E27FC236}">
                      <a16:creationId xmlns:a16="http://schemas.microsoft.com/office/drawing/2014/main" id="{D6AD5A0D-32AF-DF4B-B082-751F6E97EA02}"/>
                    </a:ext>
                  </a:extLst>
                </p:cNvPr>
                <p:cNvSpPr>
                  <a:spLocks noChangeArrowheads="1"/>
                </p:cNvSpPr>
                <p:nvPr/>
              </p:nvSpPr>
              <p:spPr bwMode="auto">
                <a:xfrm>
                  <a:off x="576494" y="3689315"/>
                  <a:ext cx="1623226" cy="483143"/>
                </a:xfrm>
                <a:prstGeom prst="irregularSeal2">
                  <a:avLst/>
                </a:prstGeom>
                <a:solidFill>
                  <a:schemeClr val="accent1"/>
                </a:solidFill>
                <a:ln w="9525">
                  <a:solidFill>
                    <a:schemeClr val="tx1"/>
                  </a:solidFill>
                  <a:miter lim="800000"/>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74" name="AutoShape 22">
                  <a:extLst>
                    <a:ext uri="{FF2B5EF4-FFF2-40B4-BE49-F238E27FC236}">
                      <a16:creationId xmlns:a16="http://schemas.microsoft.com/office/drawing/2014/main" id="{400A8450-C1A0-2C4A-8A32-3F47C8E36DC6}"/>
                    </a:ext>
                  </a:extLst>
                </p:cNvPr>
                <p:cNvSpPr>
                  <a:spLocks noChangeArrowheads="1"/>
                </p:cNvSpPr>
                <p:nvPr/>
              </p:nvSpPr>
              <p:spPr bwMode="auto">
                <a:xfrm>
                  <a:off x="808383" y="4011410"/>
                  <a:ext cx="1623226" cy="483143"/>
                </a:xfrm>
                <a:prstGeom prst="irregularSeal2">
                  <a:avLst/>
                </a:prstGeom>
                <a:solidFill>
                  <a:schemeClr val="accent1"/>
                </a:solidFill>
                <a:ln w="9525">
                  <a:solidFill>
                    <a:schemeClr val="tx1"/>
                  </a:solidFill>
                  <a:miter lim="800000"/>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75" name="AutoShape 23">
                  <a:extLst>
                    <a:ext uri="{FF2B5EF4-FFF2-40B4-BE49-F238E27FC236}">
                      <a16:creationId xmlns:a16="http://schemas.microsoft.com/office/drawing/2014/main" id="{DD374412-5B20-7546-8EF2-53E45AFE07ED}"/>
                    </a:ext>
                  </a:extLst>
                </p:cNvPr>
                <p:cNvSpPr>
                  <a:spLocks noChangeArrowheads="1"/>
                </p:cNvSpPr>
                <p:nvPr/>
              </p:nvSpPr>
              <p:spPr bwMode="auto">
                <a:xfrm>
                  <a:off x="1272162" y="3689315"/>
                  <a:ext cx="1623226" cy="483143"/>
                </a:xfrm>
                <a:prstGeom prst="irregularSeal2">
                  <a:avLst/>
                </a:prstGeom>
                <a:solidFill>
                  <a:schemeClr val="accent1"/>
                </a:solidFill>
                <a:ln w="9525">
                  <a:solidFill>
                    <a:schemeClr val="tx1"/>
                  </a:solidFill>
                  <a:miter lim="800000"/>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86" name="AutoShape 24">
                  <a:extLst>
                    <a:ext uri="{FF2B5EF4-FFF2-40B4-BE49-F238E27FC236}">
                      <a16:creationId xmlns:a16="http://schemas.microsoft.com/office/drawing/2014/main" id="{12FC59A0-13B1-9744-B652-9EDA782C94F6}"/>
                    </a:ext>
                  </a:extLst>
                </p:cNvPr>
                <p:cNvSpPr>
                  <a:spLocks noChangeArrowheads="1"/>
                </p:cNvSpPr>
                <p:nvPr/>
              </p:nvSpPr>
              <p:spPr bwMode="auto">
                <a:xfrm>
                  <a:off x="1272162" y="4011410"/>
                  <a:ext cx="1623226" cy="483143"/>
                </a:xfrm>
                <a:prstGeom prst="irregularSeal2">
                  <a:avLst/>
                </a:prstGeom>
                <a:solidFill>
                  <a:schemeClr val="accent1"/>
                </a:solidFill>
                <a:ln w="9525">
                  <a:solidFill>
                    <a:schemeClr val="tx1"/>
                  </a:solidFill>
                  <a:miter lim="800000"/>
                  <a:headEnd/>
                  <a:tailEnd/>
                </a:ln>
              </p:spPr>
              <p:txBody>
                <a:bodyPr wrap="none" anchor="ctr"/>
                <a:lstStyle/>
                <a:p>
                  <a:endParaRPr lang="en-US" sz="1600">
                    <a:latin typeface="Arial" panose="020B0604020202020204" pitchFamily="34" charset="0"/>
                    <a:cs typeface="Arial" panose="020B0604020202020204" pitchFamily="34" charset="0"/>
                  </a:endParaRPr>
                </a:p>
              </p:txBody>
            </p:sp>
            <p:grpSp>
              <p:nvGrpSpPr>
                <p:cNvPr id="87" name="Group 28">
                  <a:extLst>
                    <a:ext uri="{FF2B5EF4-FFF2-40B4-BE49-F238E27FC236}">
                      <a16:creationId xmlns:a16="http://schemas.microsoft.com/office/drawing/2014/main" id="{BFF874B9-BC2F-9748-B658-F068EE02FC5A}"/>
                    </a:ext>
                  </a:extLst>
                </p:cNvPr>
                <p:cNvGrpSpPr>
                  <a:grpSpLocks/>
                </p:cNvGrpSpPr>
                <p:nvPr/>
              </p:nvGrpSpPr>
              <p:grpSpPr bwMode="auto">
                <a:xfrm>
                  <a:off x="820460" y="3917465"/>
                  <a:ext cx="231889" cy="322095"/>
                  <a:chOff x="2256" y="1200"/>
                  <a:chExt cx="96" cy="96"/>
                </a:xfrm>
              </p:grpSpPr>
              <p:sp>
                <p:nvSpPr>
                  <p:cNvPr id="112" name="Oval 29">
                    <a:extLst>
                      <a:ext uri="{FF2B5EF4-FFF2-40B4-BE49-F238E27FC236}">
                        <a16:creationId xmlns:a16="http://schemas.microsoft.com/office/drawing/2014/main" id="{4865D983-FA1A-A641-9943-52CCBA7D7656}"/>
                      </a:ext>
                    </a:extLst>
                  </p:cNvPr>
                  <p:cNvSpPr>
                    <a:spLocks noChangeArrowheads="1"/>
                  </p:cNvSpPr>
                  <p:nvPr/>
                </p:nvSpPr>
                <p:spPr bwMode="auto">
                  <a:xfrm>
                    <a:off x="2256" y="1200"/>
                    <a:ext cx="96" cy="96"/>
                  </a:xfrm>
                  <a:prstGeom prst="ellipse">
                    <a:avLst/>
                  </a:prstGeom>
                  <a:solidFill>
                    <a:srgbClr val="00B05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13" name="Oval 30">
                    <a:extLst>
                      <a:ext uri="{FF2B5EF4-FFF2-40B4-BE49-F238E27FC236}">
                        <a16:creationId xmlns:a16="http://schemas.microsoft.com/office/drawing/2014/main" id="{C15AB48C-7A80-F244-8F9E-2F9EC18A8FE1}"/>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88" name="Group 34">
                  <a:extLst>
                    <a:ext uri="{FF2B5EF4-FFF2-40B4-BE49-F238E27FC236}">
                      <a16:creationId xmlns:a16="http://schemas.microsoft.com/office/drawing/2014/main" id="{9DCF7479-E516-7447-A19C-C49D2258C32D}"/>
                    </a:ext>
                  </a:extLst>
                </p:cNvPr>
                <p:cNvGrpSpPr>
                  <a:grpSpLocks/>
                </p:cNvGrpSpPr>
                <p:nvPr/>
              </p:nvGrpSpPr>
              <p:grpSpPr bwMode="auto">
                <a:xfrm>
                  <a:off x="1863963" y="3917465"/>
                  <a:ext cx="231889" cy="322095"/>
                  <a:chOff x="2256" y="1200"/>
                  <a:chExt cx="96" cy="96"/>
                </a:xfrm>
              </p:grpSpPr>
              <p:sp>
                <p:nvSpPr>
                  <p:cNvPr id="110" name="Oval 35">
                    <a:extLst>
                      <a:ext uri="{FF2B5EF4-FFF2-40B4-BE49-F238E27FC236}">
                        <a16:creationId xmlns:a16="http://schemas.microsoft.com/office/drawing/2014/main" id="{7F46BC04-3A37-AD49-BBD9-18A936B59183}"/>
                      </a:ext>
                    </a:extLst>
                  </p:cNvPr>
                  <p:cNvSpPr>
                    <a:spLocks noChangeArrowheads="1"/>
                  </p:cNvSpPr>
                  <p:nvPr/>
                </p:nvSpPr>
                <p:spPr bwMode="auto">
                  <a:xfrm>
                    <a:off x="2256" y="1200"/>
                    <a:ext cx="96" cy="96"/>
                  </a:xfrm>
                  <a:prstGeom prst="ellipse">
                    <a:avLst/>
                  </a:prstGeom>
                  <a:solidFill>
                    <a:srgbClr val="FF660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11" name="Oval 36">
                    <a:extLst>
                      <a:ext uri="{FF2B5EF4-FFF2-40B4-BE49-F238E27FC236}">
                        <a16:creationId xmlns:a16="http://schemas.microsoft.com/office/drawing/2014/main" id="{93F303EB-D4B1-2B45-8D92-FF0BD508963C}"/>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89" name="Group 37">
                  <a:extLst>
                    <a:ext uri="{FF2B5EF4-FFF2-40B4-BE49-F238E27FC236}">
                      <a16:creationId xmlns:a16="http://schemas.microsoft.com/office/drawing/2014/main" id="{3D9766D3-1FC6-4F4B-832D-29154FAF7CEC}"/>
                    </a:ext>
                  </a:extLst>
                </p:cNvPr>
                <p:cNvGrpSpPr>
                  <a:grpSpLocks/>
                </p:cNvGrpSpPr>
                <p:nvPr/>
              </p:nvGrpSpPr>
              <p:grpSpPr bwMode="auto">
                <a:xfrm>
                  <a:off x="1863963" y="3273275"/>
                  <a:ext cx="231889" cy="322095"/>
                  <a:chOff x="2256" y="1200"/>
                  <a:chExt cx="96" cy="96"/>
                </a:xfrm>
              </p:grpSpPr>
              <p:sp>
                <p:nvSpPr>
                  <p:cNvPr id="108" name="Oval 38">
                    <a:extLst>
                      <a:ext uri="{FF2B5EF4-FFF2-40B4-BE49-F238E27FC236}">
                        <a16:creationId xmlns:a16="http://schemas.microsoft.com/office/drawing/2014/main" id="{4F3D383A-9B7D-7C48-8045-4DB598D270CD}"/>
                      </a:ext>
                    </a:extLst>
                  </p:cNvPr>
                  <p:cNvSpPr>
                    <a:spLocks noChangeArrowheads="1"/>
                  </p:cNvSpPr>
                  <p:nvPr/>
                </p:nvSpPr>
                <p:spPr bwMode="auto">
                  <a:xfrm>
                    <a:off x="2256" y="1200"/>
                    <a:ext cx="96" cy="96"/>
                  </a:xfrm>
                  <a:prstGeom prst="ellipse">
                    <a:avLst/>
                  </a:prstGeom>
                  <a:solidFill>
                    <a:srgbClr val="00B05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09" name="Oval 39">
                    <a:extLst>
                      <a:ext uri="{FF2B5EF4-FFF2-40B4-BE49-F238E27FC236}">
                        <a16:creationId xmlns:a16="http://schemas.microsoft.com/office/drawing/2014/main" id="{573F34ED-9EAE-5B47-90A0-7A6EBB8872CA}"/>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90" name="Group 40">
                  <a:extLst>
                    <a:ext uri="{FF2B5EF4-FFF2-40B4-BE49-F238E27FC236}">
                      <a16:creationId xmlns:a16="http://schemas.microsoft.com/office/drawing/2014/main" id="{710934C7-2C5B-3947-8460-4B7F63EDD50B}"/>
                    </a:ext>
                  </a:extLst>
                </p:cNvPr>
                <p:cNvGrpSpPr>
                  <a:grpSpLocks/>
                </p:cNvGrpSpPr>
                <p:nvPr/>
              </p:nvGrpSpPr>
              <p:grpSpPr bwMode="auto">
                <a:xfrm>
                  <a:off x="2211797" y="3595370"/>
                  <a:ext cx="231889" cy="322095"/>
                  <a:chOff x="2256" y="1200"/>
                  <a:chExt cx="96" cy="96"/>
                </a:xfrm>
              </p:grpSpPr>
              <p:sp>
                <p:nvSpPr>
                  <p:cNvPr id="106" name="Oval 41">
                    <a:extLst>
                      <a:ext uri="{FF2B5EF4-FFF2-40B4-BE49-F238E27FC236}">
                        <a16:creationId xmlns:a16="http://schemas.microsoft.com/office/drawing/2014/main" id="{A1317134-B247-6140-B47C-909FDBD00BBD}"/>
                      </a:ext>
                    </a:extLst>
                  </p:cNvPr>
                  <p:cNvSpPr>
                    <a:spLocks noChangeArrowheads="1"/>
                  </p:cNvSpPr>
                  <p:nvPr/>
                </p:nvSpPr>
                <p:spPr bwMode="auto">
                  <a:xfrm>
                    <a:off x="2256" y="1200"/>
                    <a:ext cx="96" cy="96"/>
                  </a:xfrm>
                  <a:prstGeom prst="ellipse">
                    <a:avLst/>
                  </a:prstGeom>
                  <a:solidFill>
                    <a:srgbClr val="00B05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07" name="Oval 42">
                    <a:extLst>
                      <a:ext uri="{FF2B5EF4-FFF2-40B4-BE49-F238E27FC236}">
                        <a16:creationId xmlns:a16="http://schemas.microsoft.com/office/drawing/2014/main" id="{EE8527B2-6639-E54F-A7C2-7E964A1A5A92}"/>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91" name="Group 49">
                  <a:extLst>
                    <a:ext uri="{FF2B5EF4-FFF2-40B4-BE49-F238E27FC236}">
                      <a16:creationId xmlns:a16="http://schemas.microsoft.com/office/drawing/2014/main" id="{E29EA1C4-6A12-0D43-BB4D-B6B422D19515}"/>
                    </a:ext>
                  </a:extLst>
                </p:cNvPr>
                <p:cNvGrpSpPr>
                  <a:grpSpLocks/>
                </p:cNvGrpSpPr>
                <p:nvPr/>
              </p:nvGrpSpPr>
              <p:grpSpPr bwMode="auto">
                <a:xfrm>
                  <a:off x="1516129" y="3756418"/>
                  <a:ext cx="231889" cy="322095"/>
                  <a:chOff x="2256" y="1200"/>
                  <a:chExt cx="96" cy="96"/>
                </a:xfrm>
              </p:grpSpPr>
              <p:sp>
                <p:nvSpPr>
                  <p:cNvPr id="104" name="Oval 50">
                    <a:extLst>
                      <a:ext uri="{FF2B5EF4-FFF2-40B4-BE49-F238E27FC236}">
                        <a16:creationId xmlns:a16="http://schemas.microsoft.com/office/drawing/2014/main" id="{B7DE9543-7796-BF4F-8069-6B74C2B4FA6F}"/>
                      </a:ext>
                    </a:extLst>
                  </p:cNvPr>
                  <p:cNvSpPr>
                    <a:spLocks noChangeArrowheads="1"/>
                  </p:cNvSpPr>
                  <p:nvPr/>
                </p:nvSpPr>
                <p:spPr bwMode="auto">
                  <a:xfrm>
                    <a:off x="2256" y="1200"/>
                    <a:ext cx="96" cy="96"/>
                  </a:xfrm>
                  <a:prstGeom prst="ellipse">
                    <a:avLst/>
                  </a:prstGeom>
                  <a:solidFill>
                    <a:srgbClr val="FF660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05" name="Oval 51">
                    <a:extLst>
                      <a:ext uri="{FF2B5EF4-FFF2-40B4-BE49-F238E27FC236}">
                        <a16:creationId xmlns:a16="http://schemas.microsoft.com/office/drawing/2014/main" id="{4D41B469-4F7D-E849-8118-8C8B054E0334}"/>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92" name="Group 52">
                  <a:extLst>
                    <a:ext uri="{FF2B5EF4-FFF2-40B4-BE49-F238E27FC236}">
                      <a16:creationId xmlns:a16="http://schemas.microsoft.com/office/drawing/2014/main" id="{B4349F54-D5F4-6B42-A59F-316B7A20EFB6}"/>
                    </a:ext>
                  </a:extLst>
                </p:cNvPr>
                <p:cNvGrpSpPr>
                  <a:grpSpLocks/>
                </p:cNvGrpSpPr>
                <p:nvPr/>
              </p:nvGrpSpPr>
              <p:grpSpPr bwMode="auto">
                <a:xfrm>
                  <a:off x="1168294" y="3756418"/>
                  <a:ext cx="231889" cy="322095"/>
                  <a:chOff x="2256" y="1200"/>
                  <a:chExt cx="96" cy="96"/>
                </a:xfrm>
              </p:grpSpPr>
              <p:sp>
                <p:nvSpPr>
                  <p:cNvPr id="102" name="Oval 53">
                    <a:extLst>
                      <a:ext uri="{FF2B5EF4-FFF2-40B4-BE49-F238E27FC236}">
                        <a16:creationId xmlns:a16="http://schemas.microsoft.com/office/drawing/2014/main" id="{BB56E14D-D8BA-8348-90B5-557249CC2932}"/>
                      </a:ext>
                    </a:extLst>
                  </p:cNvPr>
                  <p:cNvSpPr>
                    <a:spLocks noChangeArrowheads="1"/>
                  </p:cNvSpPr>
                  <p:nvPr/>
                </p:nvSpPr>
                <p:spPr bwMode="auto">
                  <a:xfrm>
                    <a:off x="2256" y="1200"/>
                    <a:ext cx="96" cy="96"/>
                  </a:xfrm>
                  <a:prstGeom prst="ellipse">
                    <a:avLst/>
                  </a:prstGeom>
                  <a:solidFill>
                    <a:srgbClr val="00B05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03" name="Oval 54">
                    <a:extLst>
                      <a:ext uri="{FF2B5EF4-FFF2-40B4-BE49-F238E27FC236}">
                        <a16:creationId xmlns:a16="http://schemas.microsoft.com/office/drawing/2014/main" id="{5A655843-3657-5B45-A2C6-5793E1862E75}"/>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sp>
              <p:nvSpPr>
                <p:cNvPr id="93" name="Line 69">
                  <a:extLst>
                    <a:ext uri="{FF2B5EF4-FFF2-40B4-BE49-F238E27FC236}">
                      <a16:creationId xmlns:a16="http://schemas.microsoft.com/office/drawing/2014/main" id="{101A1D2F-0892-7140-9DBC-68831EAFFE30}"/>
                    </a:ext>
                  </a:extLst>
                </p:cNvPr>
                <p:cNvSpPr>
                  <a:spLocks noChangeShapeType="1"/>
                </p:cNvSpPr>
                <p:nvPr/>
              </p:nvSpPr>
              <p:spPr bwMode="auto">
                <a:xfrm>
                  <a:off x="472626" y="3112228"/>
                  <a:ext cx="0" cy="966285"/>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600">
                    <a:latin typeface="Arial" panose="020B0604020202020204" pitchFamily="34" charset="0"/>
                    <a:cs typeface="Arial" panose="020B0604020202020204" pitchFamily="34" charset="0"/>
                  </a:endParaRPr>
                </a:p>
              </p:txBody>
            </p:sp>
            <p:sp>
              <p:nvSpPr>
                <p:cNvPr id="94" name="Line 70">
                  <a:extLst>
                    <a:ext uri="{FF2B5EF4-FFF2-40B4-BE49-F238E27FC236}">
                      <a16:creationId xmlns:a16="http://schemas.microsoft.com/office/drawing/2014/main" id="{186F82DA-34D4-1840-9F99-239316B19A7F}"/>
                    </a:ext>
                  </a:extLst>
                </p:cNvPr>
                <p:cNvSpPr>
                  <a:spLocks noChangeShapeType="1"/>
                </p:cNvSpPr>
                <p:nvPr/>
              </p:nvSpPr>
              <p:spPr bwMode="auto">
                <a:xfrm>
                  <a:off x="3023410" y="3112228"/>
                  <a:ext cx="0" cy="966285"/>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600">
                    <a:latin typeface="Arial" panose="020B0604020202020204" pitchFamily="34" charset="0"/>
                    <a:cs typeface="Arial" panose="020B0604020202020204" pitchFamily="34" charset="0"/>
                  </a:endParaRPr>
                </a:p>
              </p:txBody>
            </p:sp>
            <p:sp>
              <p:nvSpPr>
                <p:cNvPr id="95" name="Oval 71">
                  <a:extLst>
                    <a:ext uri="{FF2B5EF4-FFF2-40B4-BE49-F238E27FC236}">
                      <a16:creationId xmlns:a16="http://schemas.microsoft.com/office/drawing/2014/main" id="{441D7432-40F6-4446-BD5B-9A1A95A718FE}"/>
                    </a:ext>
                  </a:extLst>
                </p:cNvPr>
                <p:cNvSpPr>
                  <a:spLocks noChangeArrowheads="1"/>
                </p:cNvSpPr>
                <p:nvPr/>
              </p:nvSpPr>
              <p:spPr bwMode="auto">
                <a:xfrm>
                  <a:off x="472626" y="2629085"/>
                  <a:ext cx="2550784" cy="966285"/>
                </a:xfrm>
                <a:prstGeom prst="ellipse">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Arial" panose="020B0604020202020204" pitchFamily="34" charset="0"/>
                    <a:cs typeface="Arial" panose="020B0604020202020204" pitchFamily="34" charset="0"/>
                  </a:endParaRPr>
                </a:p>
              </p:txBody>
            </p:sp>
            <p:grpSp>
              <p:nvGrpSpPr>
                <p:cNvPr id="96" name="Group 61">
                  <a:extLst>
                    <a:ext uri="{FF2B5EF4-FFF2-40B4-BE49-F238E27FC236}">
                      <a16:creationId xmlns:a16="http://schemas.microsoft.com/office/drawing/2014/main" id="{E205DC8C-3278-D847-ADFA-E9A178B82C66}"/>
                    </a:ext>
                  </a:extLst>
                </p:cNvPr>
                <p:cNvGrpSpPr>
                  <a:grpSpLocks/>
                </p:cNvGrpSpPr>
                <p:nvPr/>
              </p:nvGrpSpPr>
              <p:grpSpPr bwMode="auto">
                <a:xfrm>
                  <a:off x="479873" y="3112238"/>
                  <a:ext cx="2558032" cy="1449430"/>
                  <a:chOff x="3453" y="2208"/>
                  <a:chExt cx="1059" cy="432"/>
                </a:xfrm>
              </p:grpSpPr>
              <p:sp>
                <p:nvSpPr>
                  <p:cNvPr id="97" name="Oval 62">
                    <a:extLst>
                      <a:ext uri="{FF2B5EF4-FFF2-40B4-BE49-F238E27FC236}">
                        <a16:creationId xmlns:a16="http://schemas.microsoft.com/office/drawing/2014/main" id="{5A28B525-E06A-F849-864C-67538FD6389D}"/>
                      </a:ext>
                    </a:extLst>
                  </p:cNvPr>
                  <p:cNvSpPr>
                    <a:spLocks noChangeArrowheads="1"/>
                  </p:cNvSpPr>
                  <p:nvPr/>
                </p:nvSpPr>
                <p:spPr bwMode="auto">
                  <a:xfrm>
                    <a:off x="3458" y="2352"/>
                    <a:ext cx="1054" cy="288"/>
                  </a:xfrm>
                  <a:prstGeom prst="ellipse">
                    <a:avLst/>
                  </a:prstGeom>
                  <a:solidFill>
                    <a:srgbClr val="FFCC99">
                      <a:alpha val="10196"/>
                    </a:srgbClr>
                  </a:solidFill>
                  <a:ln w="9525">
                    <a:solidFill>
                      <a:srgbClr val="FFCC99"/>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98" name="Oval 63">
                    <a:extLst>
                      <a:ext uri="{FF2B5EF4-FFF2-40B4-BE49-F238E27FC236}">
                        <a16:creationId xmlns:a16="http://schemas.microsoft.com/office/drawing/2014/main" id="{E7649EB7-248F-4E43-9E6C-AFF8D77545EA}"/>
                      </a:ext>
                    </a:extLst>
                  </p:cNvPr>
                  <p:cNvSpPr>
                    <a:spLocks noChangeArrowheads="1"/>
                  </p:cNvSpPr>
                  <p:nvPr/>
                </p:nvSpPr>
                <p:spPr bwMode="auto">
                  <a:xfrm>
                    <a:off x="3456" y="2304"/>
                    <a:ext cx="1054" cy="288"/>
                  </a:xfrm>
                  <a:prstGeom prst="ellipse">
                    <a:avLst/>
                  </a:prstGeom>
                  <a:solidFill>
                    <a:srgbClr val="FFCC99">
                      <a:alpha val="1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600" dirty="0">
                      <a:latin typeface="Arial" panose="020B0604020202020204" pitchFamily="34" charset="0"/>
                      <a:cs typeface="Arial" panose="020B0604020202020204" pitchFamily="34" charset="0"/>
                    </a:endParaRPr>
                  </a:p>
                </p:txBody>
              </p:sp>
              <p:sp>
                <p:nvSpPr>
                  <p:cNvPr id="99" name="Oval 64">
                    <a:extLst>
                      <a:ext uri="{FF2B5EF4-FFF2-40B4-BE49-F238E27FC236}">
                        <a16:creationId xmlns:a16="http://schemas.microsoft.com/office/drawing/2014/main" id="{4DBCF456-9331-9041-AB7B-9A7C37863287}"/>
                      </a:ext>
                    </a:extLst>
                  </p:cNvPr>
                  <p:cNvSpPr>
                    <a:spLocks noChangeArrowheads="1"/>
                  </p:cNvSpPr>
                  <p:nvPr/>
                </p:nvSpPr>
                <p:spPr bwMode="auto">
                  <a:xfrm>
                    <a:off x="3456" y="2256"/>
                    <a:ext cx="1054" cy="288"/>
                  </a:xfrm>
                  <a:prstGeom prst="ellipse">
                    <a:avLst/>
                  </a:prstGeom>
                  <a:solidFill>
                    <a:srgbClr val="FFCC99">
                      <a:alpha val="1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600">
                      <a:latin typeface="Arial" panose="020B0604020202020204" pitchFamily="34" charset="0"/>
                      <a:cs typeface="Arial" panose="020B0604020202020204" pitchFamily="34" charset="0"/>
                    </a:endParaRPr>
                  </a:p>
                </p:txBody>
              </p:sp>
              <p:sp>
                <p:nvSpPr>
                  <p:cNvPr id="100" name="Oval 65">
                    <a:extLst>
                      <a:ext uri="{FF2B5EF4-FFF2-40B4-BE49-F238E27FC236}">
                        <a16:creationId xmlns:a16="http://schemas.microsoft.com/office/drawing/2014/main" id="{0C6C0A30-0DE5-8C42-8AC6-D657F45602EA}"/>
                      </a:ext>
                    </a:extLst>
                  </p:cNvPr>
                  <p:cNvSpPr>
                    <a:spLocks noChangeArrowheads="1"/>
                  </p:cNvSpPr>
                  <p:nvPr/>
                </p:nvSpPr>
                <p:spPr bwMode="auto">
                  <a:xfrm>
                    <a:off x="3453" y="2208"/>
                    <a:ext cx="1054" cy="288"/>
                  </a:xfrm>
                  <a:prstGeom prst="ellipse">
                    <a:avLst/>
                  </a:prstGeom>
                  <a:solidFill>
                    <a:srgbClr val="FFCC99">
                      <a:alpha val="10196"/>
                    </a:srgbClr>
                  </a:solidFill>
                  <a:ln w="9525">
                    <a:solidFill>
                      <a:srgbClr val="FFCC99"/>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01" name="Oval 66">
                    <a:extLst>
                      <a:ext uri="{FF2B5EF4-FFF2-40B4-BE49-F238E27FC236}">
                        <a16:creationId xmlns:a16="http://schemas.microsoft.com/office/drawing/2014/main" id="{562F4094-AA7A-0E4C-99E6-FDC4AA5987D7}"/>
                      </a:ext>
                    </a:extLst>
                  </p:cNvPr>
                  <p:cNvSpPr>
                    <a:spLocks noChangeArrowheads="1"/>
                  </p:cNvSpPr>
                  <p:nvPr/>
                </p:nvSpPr>
                <p:spPr bwMode="auto">
                  <a:xfrm>
                    <a:off x="3453" y="2256"/>
                    <a:ext cx="1054" cy="288"/>
                  </a:xfrm>
                  <a:prstGeom prst="ellipse">
                    <a:avLst/>
                  </a:prstGeom>
                  <a:solidFill>
                    <a:srgbClr val="FFCC99">
                      <a:alpha val="1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600" dirty="0">
                      <a:latin typeface="Arial" panose="020B0604020202020204" pitchFamily="34" charset="0"/>
                      <a:cs typeface="Arial" panose="020B0604020202020204" pitchFamily="34" charset="0"/>
                    </a:endParaRPr>
                  </a:p>
                </p:txBody>
              </p:sp>
            </p:grpSp>
          </p:grpSp>
          <p:grpSp>
            <p:nvGrpSpPr>
              <p:cNvPr id="114" name="Group 37">
                <a:extLst>
                  <a:ext uri="{FF2B5EF4-FFF2-40B4-BE49-F238E27FC236}">
                    <a16:creationId xmlns:a16="http://schemas.microsoft.com/office/drawing/2014/main" id="{05721C6C-24AD-B54B-AEE5-493FA6DFEC72}"/>
                  </a:ext>
                </a:extLst>
              </p:cNvPr>
              <p:cNvGrpSpPr>
                <a:grpSpLocks noChangeAspect="1"/>
              </p:cNvGrpSpPr>
              <p:nvPr/>
            </p:nvGrpSpPr>
            <p:grpSpPr bwMode="auto">
              <a:xfrm>
                <a:off x="3278454" y="2075707"/>
                <a:ext cx="240030" cy="241571"/>
                <a:chOff x="2256" y="1200"/>
                <a:chExt cx="96" cy="96"/>
              </a:xfrm>
            </p:grpSpPr>
            <p:sp>
              <p:nvSpPr>
                <p:cNvPr id="115" name="Oval 38">
                  <a:extLst>
                    <a:ext uri="{FF2B5EF4-FFF2-40B4-BE49-F238E27FC236}">
                      <a16:creationId xmlns:a16="http://schemas.microsoft.com/office/drawing/2014/main" id="{74BF04B2-244C-9E49-9ABE-24638C20ABEA}"/>
                    </a:ext>
                  </a:extLst>
                </p:cNvPr>
                <p:cNvSpPr>
                  <a:spLocks noChangeArrowheads="1"/>
                </p:cNvSpPr>
                <p:nvPr/>
              </p:nvSpPr>
              <p:spPr bwMode="auto">
                <a:xfrm>
                  <a:off x="2256" y="1200"/>
                  <a:ext cx="96" cy="96"/>
                </a:xfrm>
                <a:prstGeom prst="ellipse">
                  <a:avLst/>
                </a:prstGeom>
                <a:solidFill>
                  <a:srgbClr val="00B05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16" name="Oval 39">
                  <a:extLst>
                    <a:ext uri="{FF2B5EF4-FFF2-40B4-BE49-F238E27FC236}">
                      <a16:creationId xmlns:a16="http://schemas.microsoft.com/office/drawing/2014/main" id="{072A243E-CAFD-DE4C-8B70-E5E39091E132}"/>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grpSp>
            <p:nvGrpSpPr>
              <p:cNvPr id="117" name="Group 49">
                <a:extLst>
                  <a:ext uri="{FF2B5EF4-FFF2-40B4-BE49-F238E27FC236}">
                    <a16:creationId xmlns:a16="http://schemas.microsoft.com/office/drawing/2014/main" id="{8F9EBE79-53EF-F548-88D7-E72B4D38C3DA}"/>
                  </a:ext>
                </a:extLst>
              </p:cNvPr>
              <p:cNvGrpSpPr>
                <a:grpSpLocks noChangeAspect="1"/>
              </p:cNvGrpSpPr>
              <p:nvPr/>
            </p:nvGrpSpPr>
            <p:grpSpPr bwMode="auto">
              <a:xfrm>
                <a:off x="3263918" y="2409925"/>
                <a:ext cx="240030" cy="241571"/>
                <a:chOff x="2256" y="1200"/>
                <a:chExt cx="96" cy="96"/>
              </a:xfrm>
            </p:grpSpPr>
            <p:sp>
              <p:nvSpPr>
                <p:cNvPr id="118" name="Oval 50">
                  <a:extLst>
                    <a:ext uri="{FF2B5EF4-FFF2-40B4-BE49-F238E27FC236}">
                      <a16:creationId xmlns:a16="http://schemas.microsoft.com/office/drawing/2014/main" id="{63D3D277-A8C1-9945-A8A3-E2384712ACEE}"/>
                    </a:ext>
                  </a:extLst>
                </p:cNvPr>
                <p:cNvSpPr>
                  <a:spLocks noChangeArrowheads="1"/>
                </p:cNvSpPr>
                <p:nvPr/>
              </p:nvSpPr>
              <p:spPr bwMode="auto">
                <a:xfrm>
                  <a:off x="2256" y="1200"/>
                  <a:ext cx="96" cy="96"/>
                </a:xfrm>
                <a:prstGeom prst="ellipse">
                  <a:avLst/>
                </a:prstGeom>
                <a:solidFill>
                  <a:srgbClr val="FF6600"/>
                </a:solidFill>
                <a:ln w="9525">
                  <a:solidFill>
                    <a:srgbClr val="000000"/>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sp>
              <p:nvSpPr>
                <p:cNvPr id="119" name="Oval 51">
                  <a:extLst>
                    <a:ext uri="{FF2B5EF4-FFF2-40B4-BE49-F238E27FC236}">
                      <a16:creationId xmlns:a16="http://schemas.microsoft.com/office/drawing/2014/main" id="{E616496E-83E0-734B-B234-0AB42CDBD4B7}"/>
                    </a:ext>
                  </a:extLst>
                </p:cNvPr>
                <p:cNvSpPr>
                  <a:spLocks noChangeArrowheads="1"/>
                </p:cNvSpPr>
                <p:nvPr/>
              </p:nvSpPr>
              <p:spPr bwMode="auto">
                <a:xfrm>
                  <a:off x="2304" y="1224"/>
                  <a:ext cx="48" cy="48"/>
                </a:xfrm>
                <a:prstGeom prst="ellipse">
                  <a:avLst/>
                </a:prstGeom>
                <a:solidFill>
                  <a:srgbClr val="000000"/>
                </a:solidFill>
                <a:ln w="9525">
                  <a:solidFill>
                    <a:schemeClr val="tx1"/>
                  </a:solidFill>
                  <a:round/>
                  <a:headEnd/>
                  <a:tailEnd/>
                </a:ln>
              </p:spPr>
              <p:txBody>
                <a:bodyPr wrap="none" anchor="ctr"/>
                <a:lstStyle/>
                <a:p>
                  <a:endParaRPr lang="en-US" sz="1600">
                    <a:latin typeface="Arial" panose="020B0604020202020204" pitchFamily="34" charset="0"/>
                    <a:cs typeface="Arial" panose="020B0604020202020204" pitchFamily="34" charset="0"/>
                  </a:endParaRPr>
                </a:p>
              </p:txBody>
            </p:sp>
          </p:grpSp>
          <p:sp>
            <p:nvSpPr>
              <p:cNvPr id="120" name="TextBox 119">
                <a:extLst>
                  <a:ext uri="{FF2B5EF4-FFF2-40B4-BE49-F238E27FC236}">
                    <a16:creationId xmlns:a16="http://schemas.microsoft.com/office/drawing/2014/main" id="{26FE6244-834B-5447-AB1E-D0CC5FC9150B}"/>
                  </a:ext>
                </a:extLst>
              </p:cNvPr>
              <p:cNvSpPr txBox="1"/>
              <p:nvPr/>
            </p:nvSpPr>
            <p:spPr>
              <a:xfrm>
                <a:off x="3613059" y="2099282"/>
                <a:ext cx="494751" cy="253916"/>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Treg</a:t>
                </a:r>
              </a:p>
            </p:txBody>
          </p:sp>
          <p:sp>
            <p:nvSpPr>
              <p:cNvPr id="121" name="TextBox 120">
                <a:extLst>
                  <a:ext uri="{FF2B5EF4-FFF2-40B4-BE49-F238E27FC236}">
                    <a16:creationId xmlns:a16="http://schemas.microsoft.com/office/drawing/2014/main" id="{E0264786-1788-5047-81B3-852B446D80A8}"/>
                  </a:ext>
                </a:extLst>
              </p:cNvPr>
              <p:cNvSpPr txBox="1"/>
              <p:nvPr/>
            </p:nvSpPr>
            <p:spPr>
              <a:xfrm>
                <a:off x="3539710" y="2405836"/>
                <a:ext cx="719428" cy="253916"/>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LT-HSC</a:t>
                </a:r>
              </a:p>
            </p:txBody>
          </p:sp>
        </p:grpSp>
        <p:grpSp>
          <p:nvGrpSpPr>
            <p:cNvPr id="8" name="Group 7">
              <a:extLst>
                <a:ext uri="{FF2B5EF4-FFF2-40B4-BE49-F238E27FC236}">
                  <a16:creationId xmlns:a16="http://schemas.microsoft.com/office/drawing/2014/main" id="{BB892E1F-AC58-7845-B1E3-08CDBA7CBA45}"/>
                </a:ext>
              </a:extLst>
            </p:cNvPr>
            <p:cNvGrpSpPr/>
            <p:nvPr/>
          </p:nvGrpSpPr>
          <p:grpSpPr>
            <a:xfrm>
              <a:off x="1722170" y="1717449"/>
              <a:ext cx="1166185" cy="334218"/>
              <a:chOff x="4113992" y="-1310861"/>
              <a:chExt cx="1166185" cy="334218"/>
            </a:xfrm>
          </p:grpSpPr>
          <p:sp>
            <p:nvSpPr>
              <p:cNvPr id="3" name="&quot;No&quot; Symbol 2">
                <a:extLst>
                  <a:ext uri="{FF2B5EF4-FFF2-40B4-BE49-F238E27FC236}">
                    <a16:creationId xmlns:a16="http://schemas.microsoft.com/office/drawing/2014/main" id="{EDD04678-5741-E84D-BA85-A5B8A781BB19}"/>
                  </a:ext>
                </a:extLst>
              </p:cNvPr>
              <p:cNvSpPr/>
              <p:nvPr/>
            </p:nvSpPr>
            <p:spPr>
              <a:xfrm>
                <a:off x="4113992" y="-1310861"/>
                <a:ext cx="308018" cy="334218"/>
              </a:xfrm>
              <a:prstGeom prst="noSmoking">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22" name="TextBox 121">
                <a:extLst>
                  <a:ext uri="{FF2B5EF4-FFF2-40B4-BE49-F238E27FC236}">
                    <a16:creationId xmlns:a16="http://schemas.microsoft.com/office/drawing/2014/main" id="{902CC5FA-F074-B84F-B8D1-708B0859F3EE}"/>
                  </a:ext>
                </a:extLst>
              </p:cNvPr>
              <p:cNvSpPr txBox="1"/>
              <p:nvPr/>
            </p:nvSpPr>
            <p:spPr>
              <a:xfrm>
                <a:off x="4389068" y="-1282252"/>
                <a:ext cx="891109" cy="253915"/>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IL-10 block</a:t>
                </a:r>
              </a:p>
            </p:txBody>
          </p:sp>
        </p:grpSp>
        <p:sp>
          <p:nvSpPr>
            <p:cNvPr id="123" name="TextBox 122">
              <a:extLst>
                <a:ext uri="{FF2B5EF4-FFF2-40B4-BE49-F238E27FC236}">
                  <a16:creationId xmlns:a16="http://schemas.microsoft.com/office/drawing/2014/main" id="{7551053F-D926-164F-BCB6-613746DBA675}"/>
                </a:ext>
              </a:extLst>
            </p:cNvPr>
            <p:cNvSpPr txBox="1"/>
            <p:nvPr/>
          </p:nvSpPr>
          <p:spPr>
            <a:xfrm>
              <a:off x="226807" y="3490674"/>
              <a:ext cx="2237874" cy="80791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Ratio of Treg to HSC 2:1</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Cultured with SCF, IL-3, Flt3, IL-7, and IL-2 for 96 hours</a:t>
              </a:r>
            </a:p>
          </p:txBody>
        </p:sp>
      </p:grpSp>
      <p:pic>
        <p:nvPicPr>
          <p:cNvPr id="17" name="Picture 16">
            <a:extLst>
              <a:ext uri="{FF2B5EF4-FFF2-40B4-BE49-F238E27FC236}">
                <a16:creationId xmlns:a16="http://schemas.microsoft.com/office/drawing/2014/main" id="{C1FBC3E1-23E7-E248-8B50-4AD4FC67A619}"/>
              </a:ext>
            </a:extLst>
          </p:cNvPr>
          <p:cNvPicPr>
            <a:picLocks noChangeAspect="1"/>
          </p:cNvPicPr>
          <p:nvPr/>
        </p:nvPicPr>
        <p:blipFill>
          <a:blip r:embed="rId3"/>
          <a:stretch>
            <a:fillRect/>
          </a:stretch>
        </p:blipFill>
        <p:spPr>
          <a:xfrm>
            <a:off x="6177860" y="5218482"/>
            <a:ext cx="1242005" cy="975360"/>
          </a:xfrm>
          <a:prstGeom prst="rect">
            <a:avLst/>
          </a:prstGeom>
        </p:spPr>
      </p:pic>
      <p:grpSp>
        <p:nvGrpSpPr>
          <p:cNvPr id="5" name="Group 4">
            <a:extLst>
              <a:ext uri="{FF2B5EF4-FFF2-40B4-BE49-F238E27FC236}">
                <a16:creationId xmlns:a16="http://schemas.microsoft.com/office/drawing/2014/main" id="{CD4D9D38-9EAB-E747-8117-AB22050A4236}"/>
              </a:ext>
            </a:extLst>
          </p:cNvPr>
          <p:cNvGrpSpPr/>
          <p:nvPr/>
        </p:nvGrpSpPr>
        <p:grpSpPr>
          <a:xfrm>
            <a:off x="3941253" y="1576187"/>
            <a:ext cx="4070932" cy="3713188"/>
            <a:chOff x="3941253" y="1576187"/>
            <a:chExt cx="4070932" cy="3713188"/>
          </a:xfrm>
        </p:grpSpPr>
        <p:pic>
          <p:nvPicPr>
            <p:cNvPr id="15" name="Picture 14">
              <a:extLst>
                <a:ext uri="{FF2B5EF4-FFF2-40B4-BE49-F238E27FC236}">
                  <a16:creationId xmlns:a16="http://schemas.microsoft.com/office/drawing/2014/main" id="{E6F882DC-A63B-1740-BD69-7BD6D3C726D6}"/>
                </a:ext>
              </a:extLst>
            </p:cNvPr>
            <p:cNvPicPr>
              <a:picLocks noChangeAspect="1"/>
            </p:cNvPicPr>
            <p:nvPr/>
          </p:nvPicPr>
          <p:blipFill rotWithShape="1">
            <a:blip r:embed="rId4"/>
            <a:srcRect t="7488"/>
            <a:stretch/>
          </p:blipFill>
          <p:spPr>
            <a:xfrm>
              <a:off x="3941253" y="1905625"/>
              <a:ext cx="4070932" cy="3383750"/>
            </a:xfrm>
            <a:prstGeom prst="rect">
              <a:avLst/>
            </a:prstGeom>
          </p:spPr>
        </p:pic>
        <p:sp>
          <p:nvSpPr>
            <p:cNvPr id="54" name="TextBox 53">
              <a:extLst>
                <a:ext uri="{FF2B5EF4-FFF2-40B4-BE49-F238E27FC236}">
                  <a16:creationId xmlns:a16="http://schemas.microsoft.com/office/drawing/2014/main" id="{1070F04C-A711-D64E-BCC3-023A89EA0660}"/>
                </a:ext>
              </a:extLst>
            </p:cNvPr>
            <p:cNvSpPr txBox="1"/>
            <p:nvPr/>
          </p:nvSpPr>
          <p:spPr>
            <a:xfrm>
              <a:off x="5593024" y="1576187"/>
              <a:ext cx="1330471"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LT-HSC</a:t>
              </a:r>
            </a:p>
          </p:txBody>
        </p:sp>
      </p:grpSp>
      <p:grpSp>
        <p:nvGrpSpPr>
          <p:cNvPr id="7" name="Group 6">
            <a:extLst>
              <a:ext uri="{FF2B5EF4-FFF2-40B4-BE49-F238E27FC236}">
                <a16:creationId xmlns:a16="http://schemas.microsoft.com/office/drawing/2014/main" id="{0DFAC5AF-5162-1C4A-8ED0-A328004EF682}"/>
              </a:ext>
            </a:extLst>
          </p:cNvPr>
          <p:cNvGrpSpPr/>
          <p:nvPr/>
        </p:nvGrpSpPr>
        <p:grpSpPr>
          <a:xfrm>
            <a:off x="7916236" y="1630234"/>
            <a:ext cx="4198643" cy="3650056"/>
            <a:chOff x="7916236" y="1630234"/>
            <a:chExt cx="4198643" cy="3650056"/>
          </a:xfrm>
        </p:grpSpPr>
        <p:pic>
          <p:nvPicPr>
            <p:cNvPr id="4" name="Picture 3">
              <a:extLst>
                <a:ext uri="{FF2B5EF4-FFF2-40B4-BE49-F238E27FC236}">
                  <a16:creationId xmlns:a16="http://schemas.microsoft.com/office/drawing/2014/main" id="{457878DF-77DE-584C-88D3-61E3AA39F488}"/>
                </a:ext>
              </a:extLst>
            </p:cNvPr>
            <p:cNvPicPr>
              <a:picLocks noChangeAspect="1"/>
            </p:cNvPicPr>
            <p:nvPr/>
          </p:nvPicPr>
          <p:blipFill>
            <a:blip r:embed="rId5"/>
            <a:stretch>
              <a:fillRect/>
            </a:stretch>
          </p:blipFill>
          <p:spPr>
            <a:xfrm>
              <a:off x="7916236" y="1896541"/>
              <a:ext cx="4198643" cy="3383749"/>
            </a:xfrm>
            <a:prstGeom prst="rect">
              <a:avLst/>
            </a:prstGeom>
            <a:solidFill>
              <a:schemeClr val="bg1"/>
            </a:solidFill>
          </p:spPr>
        </p:pic>
        <p:sp>
          <p:nvSpPr>
            <p:cNvPr id="56" name="TextBox 55">
              <a:extLst>
                <a:ext uri="{FF2B5EF4-FFF2-40B4-BE49-F238E27FC236}">
                  <a16:creationId xmlns:a16="http://schemas.microsoft.com/office/drawing/2014/main" id="{BAD37663-28B5-3642-BA0A-1833144F3B8C}"/>
                </a:ext>
              </a:extLst>
            </p:cNvPr>
            <p:cNvSpPr txBox="1"/>
            <p:nvPr/>
          </p:nvSpPr>
          <p:spPr>
            <a:xfrm>
              <a:off x="8827911" y="1630234"/>
              <a:ext cx="2583903"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Peripheral Blood</a:t>
              </a:r>
            </a:p>
          </p:txBody>
        </p:sp>
      </p:grpSp>
    </p:spTree>
    <p:extLst>
      <p:ext uri="{BB962C8B-B14F-4D97-AF65-F5344CB8AC3E}">
        <p14:creationId xmlns:p14="http://schemas.microsoft.com/office/powerpoint/2010/main" val="85754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F7A0-10C4-2C46-A4C8-8E42D1AD71D2}"/>
              </a:ext>
            </a:extLst>
          </p:cNvPr>
          <p:cNvSpPr>
            <a:spLocks noGrp="1"/>
          </p:cNvSpPr>
          <p:nvPr>
            <p:ph type="title"/>
          </p:nvPr>
        </p:nvSpPr>
        <p:spPr>
          <a:xfrm>
            <a:off x="0" y="0"/>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Marrow Tregs regulate hematopoiesis via IL-10</a:t>
            </a:r>
          </a:p>
        </p:txBody>
      </p:sp>
      <p:sp>
        <p:nvSpPr>
          <p:cNvPr id="8" name="Content Placeholder 2">
            <a:extLst>
              <a:ext uri="{FF2B5EF4-FFF2-40B4-BE49-F238E27FC236}">
                <a16:creationId xmlns:a16="http://schemas.microsoft.com/office/drawing/2014/main" id="{2C640581-7007-D34D-B43A-702906C7A85A}"/>
              </a:ext>
            </a:extLst>
          </p:cNvPr>
          <p:cNvSpPr txBox="1">
            <a:spLocks/>
          </p:cNvSpPr>
          <p:nvPr/>
        </p:nvSpPr>
        <p:spPr>
          <a:xfrm>
            <a:off x="5971571" y="1539239"/>
            <a:ext cx="6220429" cy="44880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b="1" dirty="0">
                <a:latin typeface="Arial" panose="020B0604020202020204" pitchFamily="34" charset="0"/>
                <a:cs typeface="Arial" panose="020B0604020202020204" pitchFamily="34" charset="0"/>
              </a:rPr>
              <a:t>Tregs support hematopoiesis via IL-10</a:t>
            </a:r>
          </a:p>
          <a:p>
            <a:pPr marL="971550" lvl="1" indent="-514350">
              <a:buFont typeface="+mj-lt"/>
              <a:buAutoNum type="romanLcPeriod"/>
            </a:pPr>
            <a:r>
              <a:rPr lang="en-US" sz="2000" dirty="0">
                <a:latin typeface="Arial" panose="020B0604020202020204" pitchFamily="34" charset="0"/>
                <a:cs typeface="Arial" panose="020B0604020202020204" pitchFamily="34" charset="0"/>
              </a:rPr>
              <a:t>IL-10 has a conditioning role for stroma</a:t>
            </a:r>
          </a:p>
          <a:p>
            <a:pPr marL="971550" lvl="1" indent="-514350">
              <a:buFont typeface="+mj-lt"/>
              <a:buAutoNum type="romanLcPeriod"/>
            </a:pPr>
            <a:r>
              <a:rPr lang="en-US" sz="2000" dirty="0">
                <a:latin typeface="Arial" panose="020B0604020202020204" pitchFamily="34" charset="0"/>
                <a:cs typeface="Arial" panose="020B0604020202020204" pitchFamily="34" charset="0"/>
              </a:rPr>
              <a:t>IL-10 is required for stromal cell maintenance and HSC-supporting activity</a:t>
            </a:r>
          </a:p>
          <a:p>
            <a:pPr marL="971550" lvl="1" indent="-514350">
              <a:buFont typeface="+mj-lt"/>
              <a:buAutoNum type="romanLcPeriod"/>
            </a:pPr>
            <a:endParaRPr lang="en-US" sz="2000" dirty="0">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Treg IL-10 may provide a therapeutic avenue to manipulate stromal populations and enhance function</a:t>
            </a:r>
          </a:p>
          <a:p>
            <a:pPr marL="971550" lvl="1" indent="-514350">
              <a:buFont typeface="+mj-lt"/>
              <a:buAutoNum type="romanLcPeriod"/>
            </a:pPr>
            <a:r>
              <a:rPr lang="en-US" sz="2000" dirty="0">
                <a:latin typeface="Arial" panose="020B0604020202020204" pitchFamily="34" charset="0"/>
                <a:cs typeface="Arial" panose="020B0604020202020204" pitchFamily="34" charset="0"/>
              </a:rPr>
              <a:t>Transplantation</a:t>
            </a:r>
          </a:p>
          <a:p>
            <a:pPr marL="971550" lvl="1" indent="-514350">
              <a:buFont typeface="+mj-lt"/>
              <a:buAutoNum type="romanLcPeriod"/>
            </a:pPr>
            <a:r>
              <a:rPr lang="en-US" sz="2000" dirty="0">
                <a:latin typeface="Arial" panose="020B0604020202020204" pitchFamily="34" charset="0"/>
                <a:cs typeface="Arial" panose="020B0604020202020204" pitchFamily="34" charset="0"/>
              </a:rPr>
              <a:t>Cell-based Therapy</a:t>
            </a:r>
          </a:p>
          <a:p>
            <a:pPr marL="971550" lvl="1" indent="-514350">
              <a:buFont typeface="+mj-lt"/>
              <a:buAutoNum type="romanLcPeriod"/>
            </a:pPr>
            <a:r>
              <a:rPr lang="en-US" sz="2000" dirty="0">
                <a:solidFill>
                  <a:srgbClr val="FF0000"/>
                </a:solidFill>
                <a:latin typeface="Arial" panose="020B0604020202020204" pitchFamily="34" charset="0"/>
                <a:cs typeface="Arial" panose="020B0604020202020204" pitchFamily="34" charset="0"/>
              </a:rPr>
              <a:t>Hematological Disease</a:t>
            </a:r>
          </a:p>
          <a:p>
            <a:pPr marL="457200" lvl="1" indent="0">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8B7CCCE-86A0-9C4A-B61C-65CC73D30426}"/>
              </a:ext>
            </a:extLst>
          </p:cNvPr>
          <p:cNvSpPr txBox="1"/>
          <p:nvPr/>
        </p:nvSpPr>
        <p:spPr>
          <a:xfrm>
            <a:off x="4945487" y="3580327"/>
            <a:ext cx="184731" cy="369332"/>
          </a:xfrm>
          <a:prstGeom prst="rect">
            <a:avLst/>
          </a:prstGeom>
          <a:noFill/>
        </p:spPr>
        <p:txBody>
          <a:bodyPr wrap="none" rtlCol="0">
            <a:spAutoFit/>
          </a:bodyPr>
          <a:lstStyle/>
          <a:p>
            <a:endParaRPr lang="en-US" dirty="0"/>
          </a:p>
        </p:txBody>
      </p:sp>
      <p:pic>
        <p:nvPicPr>
          <p:cNvPr id="9" name="Picture 8" descr="A picture containing indoor, knife, table&#10;&#10;Description automatically generated">
            <a:extLst>
              <a:ext uri="{FF2B5EF4-FFF2-40B4-BE49-F238E27FC236}">
                <a16:creationId xmlns:a16="http://schemas.microsoft.com/office/drawing/2014/main" id="{9A24ED1A-45D0-7242-B015-57CC6EED09B9}"/>
              </a:ext>
            </a:extLst>
          </p:cNvPr>
          <p:cNvPicPr>
            <a:picLocks noChangeAspect="1"/>
          </p:cNvPicPr>
          <p:nvPr/>
        </p:nvPicPr>
        <p:blipFill>
          <a:blip r:embed="rId3"/>
          <a:stretch>
            <a:fillRect/>
          </a:stretch>
        </p:blipFill>
        <p:spPr>
          <a:xfrm>
            <a:off x="261257" y="5364531"/>
            <a:ext cx="3549441" cy="1325563"/>
          </a:xfrm>
          <a:prstGeom prst="rect">
            <a:avLst/>
          </a:prstGeom>
        </p:spPr>
      </p:pic>
      <p:pic>
        <p:nvPicPr>
          <p:cNvPr id="5" name="Picture 4" descr="A picture containing food&#10;&#10;Description automatically generated">
            <a:extLst>
              <a:ext uri="{FF2B5EF4-FFF2-40B4-BE49-F238E27FC236}">
                <a16:creationId xmlns:a16="http://schemas.microsoft.com/office/drawing/2014/main" id="{41168876-06F6-0640-8FEA-36FF92FA62F0}"/>
              </a:ext>
            </a:extLst>
          </p:cNvPr>
          <p:cNvPicPr>
            <a:picLocks noChangeAspect="1"/>
          </p:cNvPicPr>
          <p:nvPr/>
        </p:nvPicPr>
        <p:blipFill rotWithShape="1">
          <a:blip r:embed="rId4"/>
          <a:srcRect l="8710" t="7619" r="30822" b="7985"/>
          <a:stretch/>
        </p:blipFill>
        <p:spPr>
          <a:xfrm>
            <a:off x="796682" y="1095026"/>
            <a:ext cx="5016824" cy="4667947"/>
          </a:xfrm>
          <a:prstGeom prst="rect">
            <a:avLst/>
          </a:prstGeom>
        </p:spPr>
      </p:pic>
      <p:sp>
        <p:nvSpPr>
          <p:cNvPr id="7" name="Rectangle 6">
            <a:extLst>
              <a:ext uri="{FF2B5EF4-FFF2-40B4-BE49-F238E27FC236}">
                <a16:creationId xmlns:a16="http://schemas.microsoft.com/office/drawing/2014/main" id="{BF90F352-C18D-0F4C-AE8C-33021142535A}"/>
              </a:ext>
            </a:extLst>
          </p:cNvPr>
          <p:cNvSpPr/>
          <p:nvPr/>
        </p:nvSpPr>
        <p:spPr>
          <a:xfrm>
            <a:off x="9457509" y="6575791"/>
            <a:ext cx="2692003" cy="246221"/>
          </a:xfrm>
          <a:prstGeom prst="rect">
            <a:avLst/>
          </a:prstGeom>
        </p:spPr>
        <p:txBody>
          <a:bodyPr wrap="square">
            <a:spAutoFit/>
          </a:bodyPr>
          <a:lstStyle/>
          <a:p>
            <a:r>
              <a:rPr lang="en-US" sz="1000" dirty="0">
                <a:solidFill>
                  <a:srgbClr val="212121"/>
                </a:solidFill>
                <a:latin typeface="Arial" panose="020B0604020202020204" pitchFamily="34" charset="0"/>
                <a:cs typeface="Arial" panose="020B0604020202020204" pitchFamily="34" charset="0"/>
              </a:rPr>
              <a:t>Camacho et al., JCI Insight 2020 </a:t>
            </a:r>
            <a:r>
              <a:rPr lang="en-US" sz="1000" i="1" dirty="0">
                <a:solidFill>
                  <a:srgbClr val="212121"/>
                </a:solidFill>
                <a:latin typeface="Arial" panose="020B0604020202020204" pitchFamily="34" charset="0"/>
                <a:cs typeface="Arial" panose="020B0604020202020204" pitchFamily="34" charset="0"/>
              </a:rPr>
              <a:t>IN PRESS</a:t>
            </a:r>
            <a:endParaRPr lang="en-US" sz="1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510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Title 1">
            <a:extLst>
              <a:ext uri="{FF2B5EF4-FFF2-40B4-BE49-F238E27FC236}">
                <a16:creationId xmlns:a16="http://schemas.microsoft.com/office/drawing/2014/main" id="{7F64F465-AA3B-AE4F-85B7-D855E620C37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latin typeface="Arial" panose="020B0604020202020204" pitchFamily="34" charset="0"/>
                <a:cs typeface="Arial" panose="020B0604020202020204" pitchFamily="34" charset="0"/>
              </a:rPr>
              <a:t>Implications for Tregs in Myeloproliferative Neoplasms</a:t>
            </a:r>
          </a:p>
        </p:txBody>
      </p:sp>
      <p:pic>
        <p:nvPicPr>
          <p:cNvPr id="22" name="Picture 21" descr="Chart&#10;&#10;Description automatically generated">
            <a:extLst>
              <a:ext uri="{FF2B5EF4-FFF2-40B4-BE49-F238E27FC236}">
                <a16:creationId xmlns:a16="http://schemas.microsoft.com/office/drawing/2014/main" id="{ACF25A33-771F-364B-94AB-731355B62A01}"/>
              </a:ext>
            </a:extLst>
          </p:cNvPr>
          <p:cNvPicPr>
            <a:picLocks noChangeAspect="1"/>
          </p:cNvPicPr>
          <p:nvPr/>
        </p:nvPicPr>
        <p:blipFill>
          <a:blip r:embed="rId3"/>
          <a:stretch>
            <a:fillRect/>
          </a:stretch>
        </p:blipFill>
        <p:spPr>
          <a:xfrm>
            <a:off x="0" y="925367"/>
            <a:ext cx="6119669" cy="5794010"/>
          </a:xfrm>
          <a:prstGeom prst="rect">
            <a:avLst/>
          </a:prstGeom>
        </p:spPr>
      </p:pic>
      <p:sp>
        <p:nvSpPr>
          <p:cNvPr id="23" name="Rectangle 22">
            <a:extLst>
              <a:ext uri="{FF2B5EF4-FFF2-40B4-BE49-F238E27FC236}">
                <a16:creationId xmlns:a16="http://schemas.microsoft.com/office/drawing/2014/main" id="{DB403280-616A-E848-B0CA-23E00F24051B}"/>
              </a:ext>
            </a:extLst>
          </p:cNvPr>
          <p:cNvSpPr/>
          <p:nvPr/>
        </p:nvSpPr>
        <p:spPr>
          <a:xfrm>
            <a:off x="1745672" y="1108364"/>
            <a:ext cx="5114781" cy="2714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Content Placeholder 2">
            <a:extLst>
              <a:ext uri="{FF2B5EF4-FFF2-40B4-BE49-F238E27FC236}">
                <a16:creationId xmlns:a16="http://schemas.microsoft.com/office/drawing/2014/main" id="{B2EAF791-7C6E-0F49-9A16-42AC638CE420}"/>
              </a:ext>
            </a:extLst>
          </p:cNvPr>
          <p:cNvSpPr txBox="1">
            <a:spLocks/>
          </p:cNvSpPr>
          <p:nvPr/>
        </p:nvSpPr>
        <p:spPr>
          <a:xfrm>
            <a:off x="6010143" y="1299804"/>
            <a:ext cx="6204857" cy="528305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u="sng" dirty="0">
                <a:latin typeface="Arial" panose="020B0604020202020204" pitchFamily="34" charset="0"/>
                <a:cs typeface="Arial" panose="020B0604020202020204" pitchFamily="34" charset="0"/>
              </a:rPr>
              <a:t>What was known</a:t>
            </a:r>
          </a:p>
          <a:p>
            <a:pPr marL="0" indent="0">
              <a:buFont typeface="Arial" panose="020B0604020202020204" pitchFamily="34" charset="0"/>
              <a:buNone/>
            </a:pPr>
            <a:endParaRPr lang="en-US" sz="20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Tregs as prognostic indicators</a:t>
            </a:r>
          </a:p>
          <a:p>
            <a:pPr marL="914400" lvl="1" indent="-457200">
              <a:buFont typeface="+mj-lt"/>
              <a:buAutoNum type="romanUcPeriod"/>
            </a:pPr>
            <a:r>
              <a:rPr lang="en-US" sz="2000" dirty="0">
                <a:latin typeface="Arial" panose="020B0604020202020204" pitchFamily="34" charset="0"/>
                <a:cs typeface="Arial" panose="020B0604020202020204" pitchFamily="34" charset="0"/>
              </a:rPr>
              <a:t>Tregs elevated in CML at diagnosis</a:t>
            </a:r>
          </a:p>
          <a:p>
            <a:pPr marL="914400" lvl="1" indent="-457200">
              <a:buFont typeface="+mj-lt"/>
              <a:buAutoNum type="romanUcPeriod"/>
            </a:pPr>
            <a:r>
              <a:rPr lang="en-US" sz="2000" dirty="0">
                <a:latin typeface="Arial" panose="020B0604020202020204" pitchFamily="34" charset="0"/>
                <a:cs typeface="Arial" panose="020B0604020202020204" pitchFamily="34" charset="0"/>
              </a:rPr>
              <a:t>Treg numbers lower in patients with chronic phase CML versus the accelerated and blast phases</a:t>
            </a:r>
          </a:p>
          <a:p>
            <a:pPr marL="914400" lvl="1" indent="-457200">
              <a:buFont typeface="+mj-lt"/>
              <a:buAutoNum type="romanUcPeriod"/>
            </a:pPr>
            <a:endParaRPr lang="en-US" sz="20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Tregs in TKI</a:t>
            </a:r>
          </a:p>
          <a:p>
            <a:pPr marL="914400" lvl="1" indent="-457200">
              <a:buFont typeface="+mj-lt"/>
              <a:buAutoNum type="romanUcPeriod"/>
            </a:pPr>
            <a:r>
              <a:rPr lang="en-US" sz="2000" dirty="0">
                <a:latin typeface="Arial" panose="020B0604020202020204" pitchFamily="34" charset="0"/>
                <a:cs typeface="Arial" panose="020B0604020202020204" pitchFamily="34" charset="0"/>
              </a:rPr>
              <a:t>Leukemic burden correlated with a decrease in numbers of Tregs </a:t>
            </a:r>
          </a:p>
          <a:p>
            <a:pPr marL="457200" indent="-457200">
              <a:buFont typeface="+mj-lt"/>
              <a:buAutoNum type="arabicPeriod"/>
            </a:pPr>
            <a:endParaRPr lang="en-US" sz="2000" dirty="0">
              <a:latin typeface="Arial" panose="020B0604020202020204" pitchFamily="34" charset="0"/>
              <a:cs typeface="Arial" panose="020B0604020202020204" pitchFamily="34" charset="0"/>
            </a:endParaRPr>
          </a:p>
          <a:p>
            <a:pPr marL="457200" indent="-457200">
              <a:buFont typeface="+mj-lt"/>
              <a:buAutoNum type="arabicPeriod"/>
            </a:pPr>
            <a:r>
              <a:rPr lang="en-US" sz="2400" dirty="0">
                <a:latin typeface="Arial" panose="020B0604020202020204" pitchFamily="34" charset="0"/>
                <a:cs typeface="Arial" panose="020B0604020202020204" pitchFamily="34" charset="0"/>
              </a:rPr>
              <a:t>Clinical observations of Th17 in hematological malignancies</a:t>
            </a:r>
          </a:p>
          <a:p>
            <a:pPr marL="457200" indent="-457200">
              <a:buFont typeface="+mj-lt"/>
              <a:buAutoNum type="arabicPeriod"/>
            </a:pPr>
            <a:endParaRPr lang="en-US" sz="2000" dirty="0">
              <a:latin typeface="Arial" panose="020B0604020202020204" pitchFamily="34" charset="0"/>
              <a:cs typeface="Arial" panose="020B0604020202020204" pitchFamily="34" charset="0"/>
            </a:endParaRPr>
          </a:p>
        </p:txBody>
      </p:sp>
      <p:sp>
        <p:nvSpPr>
          <p:cNvPr id="171" name="Rectangle 170">
            <a:extLst>
              <a:ext uri="{FF2B5EF4-FFF2-40B4-BE49-F238E27FC236}">
                <a16:creationId xmlns:a16="http://schemas.microsoft.com/office/drawing/2014/main" id="{33B3B102-1223-EE42-A32B-C96AAB03E06D}"/>
              </a:ext>
            </a:extLst>
          </p:cNvPr>
          <p:cNvSpPr/>
          <p:nvPr/>
        </p:nvSpPr>
        <p:spPr>
          <a:xfrm>
            <a:off x="10838228" y="6077848"/>
            <a:ext cx="1446230" cy="769441"/>
          </a:xfrm>
          <a:prstGeom prst="rect">
            <a:avLst/>
          </a:prstGeom>
        </p:spPr>
        <p:txBody>
          <a:bodyPr wrap="none">
            <a:spAutoFit/>
          </a:bodyPr>
          <a:lstStyle/>
          <a:p>
            <a:r>
              <a:rPr lang="en-US" sz="1100" u="sng"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Fujioka, </a:t>
            </a:r>
            <a:r>
              <a:rPr lang="en-US" sz="1100" u="sng" dirty="0">
                <a:latin typeface="Arial" panose="020B0604020202020204" pitchFamily="34" charset="0"/>
                <a:cs typeface="Arial" panose="020B0604020202020204" pitchFamily="34" charset="0"/>
              </a:rPr>
              <a:t>et al.,2016</a:t>
            </a:r>
          </a:p>
          <a:p>
            <a:r>
              <a:rPr lang="en-US" sz="1100" u="sng" dirty="0">
                <a:latin typeface="Arial" panose="020B0604020202020204" pitchFamily="34" charset="0"/>
                <a:cs typeface="Arial" panose="020B0604020202020204" pitchFamily="34" charset="0"/>
              </a:rPr>
              <a:t>D’ Arena et al.,2017</a:t>
            </a:r>
          </a:p>
          <a:p>
            <a:r>
              <a:rPr lang="en-US" sz="1100" u="sng" dirty="0">
                <a:latin typeface="Arial" panose="020B0604020202020204" pitchFamily="34" charset="0"/>
                <a:cs typeface="Arial" panose="020B0604020202020204" pitchFamily="34" charset="0"/>
              </a:rPr>
              <a:t>Wu et al.,2009</a:t>
            </a:r>
          </a:p>
          <a:p>
            <a:r>
              <a:rPr lang="en-US" sz="1100" u="sng" dirty="0" err="1">
                <a:latin typeface="Arial" panose="020B0604020202020204" pitchFamily="34" charset="0"/>
                <a:cs typeface="Arial" panose="020B0604020202020204" pitchFamily="34" charset="0"/>
              </a:rPr>
              <a:t>Prabhala</a:t>
            </a:r>
            <a:r>
              <a:rPr lang="en-US" sz="1100" u="sng" dirty="0">
                <a:latin typeface="Arial" panose="020B0604020202020204" pitchFamily="34" charset="0"/>
                <a:cs typeface="Arial" panose="020B0604020202020204" pitchFamily="34" charset="0"/>
              </a:rPr>
              <a:t> et al.,2010</a:t>
            </a:r>
          </a:p>
        </p:txBody>
      </p:sp>
      <p:pic>
        <p:nvPicPr>
          <p:cNvPr id="25" name="Picture 24" descr="Diagram&#10;&#10;Description automatically generated">
            <a:extLst>
              <a:ext uri="{FF2B5EF4-FFF2-40B4-BE49-F238E27FC236}">
                <a16:creationId xmlns:a16="http://schemas.microsoft.com/office/drawing/2014/main" id="{A8C07786-BAAA-D04F-B973-0A479BD518B6}"/>
              </a:ext>
            </a:extLst>
          </p:cNvPr>
          <p:cNvPicPr>
            <a:picLocks noChangeAspect="1"/>
          </p:cNvPicPr>
          <p:nvPr/>
        </p:nvPicPr>
        <p:blipFill>
          <a:blip r:embed="rId5"/>
          <a:stretch>
            <a:fillRect/>
          </a:stretch>
        </p:blipFill>
        <p:spPr>
          <a:xfrm>
            <a:off x="4109020" y="3551311"/>
            <a:ext cx="1901123" cy="1478651"/>
          </a:xfrm>
          <a:prstGeom prst="rect">
            <a:avLst/>
          </a:prstGeom>
        </p:spPr>
      </p:pic>
      <p:sp>
        <p:nvSpPr>
          <p:cNvPr id="26" name="TextBox 25">
            <a:extLst>
              <a:ext uri="{FF2B5EF4-FFF2-40B4-BE49-F238E27FC236}">
                <a16:creationId xmlns:a16="http://schemas.microsoft.com/office/drawing/2014/main" id="{86268285-90FA-B249-B31A-ECC3989DC84D}"/>
              </a:ext>
            </a:extLst>
          </p:cNvPr>
          <p:cNvSpPr txBox="1"/>
          <p:nvPr/>
        </p:nvSpPr>
        <p:spPr>
          <a:xfrm>
            <a:off x="10474036" y="706581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610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70" grpId="0" uiExpand="1"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7401C52-09D9-1B42-8E32-D0885ABD288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latin typeface="Arial" panose="020B0604020202020204" pitchFamily="34" charset="0"/>
                <a:cs typeface="Arial" panose="020B0604020202020204" pitchFamily="34" charset="0"/>
              </a:rPr>
              <a:t>Modeling Chronic Myeloid Leukemia </a:t>
            </a:r>
          </a:p>
        </p:txBody>
      </p:sp>
      <p:grpSp>
        <p:nvGrpSpPr>
          <p:cNvPr id="18" name="Group 17">
            <a:extLst>
              <a:ext uri="{FF2B5EF4-FFF2-40B4-BE49-F238E27FC236}">
                <a16:creationId xmlns:a16="http://schemas.microsoft.com/office/drawing/2014/main" id="{D29B8E7D-63A6-174C-ACA9-C903958182EE}"/>
              </a:ext>
            </a:extLst>
          </p:cNvPr>
          <p:cNvGrpSpPr/>
          <p:nvPr/>
        </p:nvGrpSpPr>
        <p:grpSpPr>
          <a:xfrm>
            <a:off x="82912" y="1541629"/>
            <a:ext cx="3814531" cy="4804038"/>
            <a:chOff x="109157" y="2648149"/>
            <a:chExt cx="2964559" cy="4046859"/>
          </a:xfrm>
        </p:grpSpPr>
        <p:pic>
          <p:nvPicPr>
            <p:cNvPr id="6" name="Picture 5" descr="Diagram&#10;&#10;Description automatically generated">
              <a:extLst>
                <a:ext uri="{FF2B5EF4-FFF2-40B4-BE49-F238E27FC236}">
                  <a16:creationId xmlns:a16="http://schemas.microsoft.com/office/drawing/2014/main" id="{D9B53DAD-09DA-714A-91A1-8E20F5D8B624}"/>
                </a:ext>
              </a:extLst>
            </p:cNvPr>
            <p:cNvPicPr>
              <a:picLocks noChangeAspect="1"/>
            </p:cNvPicPr>
            <p:nvPr/>
          </p:nvPicPr>
          <p:blipFill>
            <a:blip r:embed="rId3"/>
            <a:stretch>
              <a:fillRect/>
            </a:stretch>
          </p:blipFill>
          <p:spPr>
            <a:xfrm>
              <a:off x="109157" y="2648149"/>
              <a:ext cx="2964559" cy="4046859"/>
            </a:xfrm>
            <a:prstGeom prst="rect">
              <a:avLst/>
            </a:prstGeom>
          </p:spPr>
        </p:pic>
        <p:sp>
          <p:nvSpPr>
            <p:cNvPr id="9" name="TextBox 8">
              <a:extLst>
                <a:ext uri="{FF2B5EF4-FFF2-40B4-BE49-F238E27FC236}">
                  <a16:creationId xmlns:a16="http://schemas.microsoft.com/office/drawing/2014/main" id="{5768712B-1E02-1B41-A710-17F7333BD6F5}"/>
                </a:ext>
              </a:extLst>
            </p:cNvPr>
            <p:cNvSpPr txBox="1"/>
            <p:nvPr/>
          </p:nvSpPr>
          <p:spPr>
            <a:xfrm>
              <a:off x="1804249" y="5958560"/>
              <a:ext cx="1269467" cy="297774"/>
            </a:xfrm>
            <a:prstGeom prst="rect">
              <a:avLst/>
            </a:prstGeom>
            <a:noFill/>
          </p:spPr>
          <p:txBody>
            <a:bodyPr wrap="square" rtlCol="0">
              <a:spAutoFit/>
            </a:bodyPr>
            <a:lstStyle/>
            <a:p>
              <a:r>
                <a:rPr lang="en-US" sz="1500" dirty="0">
                  <a:solidFill>
                    <a:srgbClr val="0432FF"/>
                  </a:solidFill>
                  <a:latin typeface="Arial" panose="020B0604020202020204" pitchFamily="34" charset="0"/>
                  <a:cs typeface="Arial" panose="020B0604020202020204" pitchFamily="34" charset="0"/>
                </a:rPr>
                <a:t>Self-Renew</a:t>
              </a:r>
            </a:p>
          </p:txBody>
        </p:sp>
        <p:sp>
          <p:nvSpPr>
            <p:cNvPr id="25" name="TextBox 24">
              <a:extLst>
                <a:ext uri="{FF2B5EF4-FFF2-40B4-BE49-F238E27FC236}">
                  <a16:creationId xmlns:a16="http://schemas.microsoft.com/office/drawing/2014/main" id="{E3583F21-C0D3-C74A-B352-6CEBDC716ED7}"/>
                </a:ext>
              </a:extLst>
            </p:cNvPr>
            <p:cNvSpPr txBox="1"/>
            <p:nvPr/>
          </p:nvSpPr>
          <p:spPr>
            <a:xfrm>
              <a:off x="641504" y="3234288"/>
              <a:ext cx="1269467" cy="297774"/>
            </a:xfrm>
            <a:prstGeom prst="rect">
              <a:avLst/>
            </a:prstGeom>
            <a:noFill/>
          </p:spPr>
          <p:txBody>
            <a:bodyPr wrap="square" rtlCol="0">
              <a:spAutoFit/>
            </a:bodyPr>
            <a:lstStyle/>
            <a:p>
              <a:r>
                <a:rPr lang="en-US" sz="1500" dirty="0">
                  <a:solidFill>
                    <a:srgbClr val="0432FF"/>
                  </a:solidFill>
                  <a:latin typeface="Arial" panose="020B0604020202020204" pitchFamily="34" charset="0"/>
                  <a:cs typeface="Arial" panose="020B0604020202020204" pitchFamily="34" charset="0"/>
                </a:rPr>
                <a:t>Differentiate</a:t>
              </a:r>
            </a:p>
          </p:txBody>
        </p:sp>
      </p:grpSp>
      <p:sp>
        <p:nvSpPr>
          <p:cNvPr id="16" name="Lightning Bolt 15">
            <a:extLst>
              <a:ext uri="{FF2B5EF4-FFF2-40B4-BE49-F238E27FC236}">
                <a16:creationId xmlns:a16="http://schemas.microsoft.com/office/drawing/2014/main" id="{13F2CC39-F59F-DD42-B73F-10468D84ED09}"/>
              </a:ext>
            </a:extLst>
          </p:cNvPr>
          <p:cNvSpPr/>
          <p:nvPr/>
        </p:nvSpPr>
        <p:spPr>
          <a:xfrm flipH="1">
            <a:off x="2711052" y="2729625"/>
            <a:ext cx="437373" cy="663157"/>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020CAD82-BE25-C845-9346-67344B2BED76}"/>
              </a:ext>
            </a:extLst>
          </p:cNvPr>
          <p:cNvSpPr/>
          <p:nvPr/>
        </p:nvSpPr>
        <p:spPr>
          <a:xfrm>
            <a:off x="10463092" y="6077848"/>
            <a:ext cx="1742785" cy="769441"/>
          </a:xfrm>
          <a:prstGeom prst="rect">
            <a:avLst/>
          </a:prstGeom>
        </p:spPr>
        <p:txBody>
          <a:bodyPr wrap="none">
            <a:spAutoFit/>
          </a:bodyPr>
          <a:lstStyle/>
          <a:p>
            <a:r>
              <a:rPr lang="en-US" sz="1100" u="sng" dirty="0" err="1">
                <a:latin typeface="Arial" panose="020B0604020202020204" pitchFamily="34" charset="0"/>
                <a:cs typeface="Arial" panose="020B0604020202020204" pitchFamily="34" charset="0"/>
              </a:rPr>
              <a:t>Koschmieder</a:t>
            </a:r>
            <a:r>
              <a:rPr lang="en-US" sz="1100" u="sng"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en-US" sz="1100" u="sng" dirty="0">
                <a:latin typeface="Arial" panose="020B0604020202020204" pitchFamily="34" charset="0"/>
                <a:cs typeface="Arial" panose="020B0604020202020204" pitchFamily="34" charset="0"/>
              </a:rPr>
              <a:t>et al.,2005</a:t>
            </a:r>
          </a:p>
          <a:p>
            <a:r>
              <a:rPr lang="en-US" sz="1100" u="sng" dirty="0" err="1">
                <a:latin typeface="Arial" panose="020B0604020202020204" pitchFamily="34" charset="0"/>
                <a:cs typeface="Arial" panose="020B0604020202020204" pitchFamily="34" charset="0"/>
              </a:rPr>
              <a:t>Schemionek</a:t>
            </a:r>
            <a:r>
              <a:rPr lang="en-US" sz="1100" u="sng" dirty="0">
                <a:latin typeface="Arial" panose="020B0604020202020204" pitchFamily="34" charset="0"/>
                <a:cs typeface="Arial" panose="020B0604020202020204" pitchFamily="34" charset="0"/>
              </a:rPr>
              <a:t> et al.,2010</a:t>
            </a:r>
          </a:p>
          <a:p>
            <a:r>
              <a:rPr lang="en-US" sz="1100" u="sng" dirty="0">
                <a:latin typeface="Arial" panose="020B0604020202020204" pitchFamily="34" charset="0"/>
                <a:cs typeface="Arial" panose="020B0604020202020204" pitchFamily="34" charset="0"/>
              </a:rPr>
              <a:t>Reynaud et al.,2015</a:t>
            </a:r>
          </a:p>
          <a:p>
            <a:r>
              <a:rPr lang="en-US" sz="1100" u="sng" dirty="0">
                <a:latin typeface="Arial" panose="020B0604020202020204" pitchFamily="34" charset="0"/>
                <a:cs typeface="Arial" panose="020B0604020202020204" pitchFamily="34" charset="0"/>
              </a:rPr>
              <a:t>Welner et al.,2015</a:t>
            </a:r>
          </a:p>
        </p:txBody>
      </p:sp>
      <p:sp>
        <p:nvSpPr>
          <p:cNvPr id="3" name="Rectangle 2">
            <a:extLst>
              <a:ext uri="{FF2B5EF4-FFF2-40B4-BE49-F238E27FC236}">
                <a16:creationId xmlns:a16="http://schemas.microsoft.com/office/drawing/2014/main" id="{15185EFD-2719-3B48-ABC4-BCC873370727}"/>
              </a:ext>
            </a:extLst>
          </p:cNvPr>
          <p:cNvSpPr/>
          <p:nvPr/>
        </p:nvSpPr>
        <p:spPr>
          <a:xfrm>
            <a:off x="3028982" y="2984164"/>
            <a:ext cx="1605055" cy="784830"/>
          </a:xfrm>
          <a:prstGeom prst="rect">
            <a:avLst/>
          </a:prstGeom>
        </p:spPr>
        <p:txBody>
          <a:bodyPr wrap="none">
            <a:spAutoFit/>
          </a:bodyPr>
          <a:lstStyle/>
          <a:p>
            <a:pPr algn="ctr"/>
            <a:r>
              <a:rPr lang="en-US" sz="1500" dirty="0">
                <a:solidFill>
                  <a:srgbClr val="FF0000"/>
                </a:solidFill>
                <a:latin typeface="Arial" panose="020B0604020202020204" pitchFamily="34" charset="0"/>
                <a:cs typeface="Arial" panose="020B0604020202020204" pitchFamily="34" charset="0"/>
              </a:rPr>
              <a:t> t(9;22)(q34;q11)</a:t>
            </a:r>
          </a:p>
          <a:p>
            <a:pPr algn="ctr"/>
            <a:r>
              <a:rPr lang="en-US" sz="1500" dirty="0">
                <a:solidFill>
                  <a:srgbClr val="FF0000"/>
                </a:solidFill>
                <a:latin typeface="Arial" panose="020B0604020202020204" pitchFamily="34" charset="0"/>
                <a:cs typeface="Arial" panose="020B0604020202020204" pitchFamily="34" charset="0"/>
              </a:rPr>
              <a:t>BCR-ABL</a:t>
            </a:r>
          </a:p>
          <a:p>
            <a:endParaRPr lang="en-US" sz="1500" dirty="0">
              <a:solidFill>
                <a:srgbClr val="FF0000"/>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AF4104BE-18C8-5D4B-89BF-0D5D5BAB3A3E}"/>
              </a:ext>
            </a:extLst>
          </p:cNvPr>
          <p:cNvGrpSpPr/>
          <p:nvPr/>
        </p:nvGrpSpPr>
        <p:grpSpPr>
          <a:xfrm>
            <a:off x="5184208" y="2729625"/>
            <a:ext cx="1996059" cy="1244535"/>
            <a:chOff x="1424088" y="4927334"/>
            <a:chExt cx="1996059" cy="1244535"/>
          </a:xfrm>
        </p:grpSpPr>
        <p:pic>
          <p:nvPicPr>
            <p:cNvPr id="28" name="Picture 27">
              <a:extLst>
                <a:ext uri="{FF2B5EF4-FFF2-40B4-BE49-F238E27FC236}">
                  <a16:creationId xmlns:a16="http://schemas.microsoft.com/office/drawing/2014/main" id="{A6483750-340B-9E4A-825C-2021B57C94FC}"/>
                </a:ext>
              </a:extLst>
            </p:cNvPr>
            <p:cNvPicPr>
              <a:picLocks noChangeAspect="1"/>
            </p:cNvPicPr>
            <p:nvPr/>
          </p:nvPicPr>
          <p:blipFill rotWithShape="1">
            <a:blip r:embed="rId5"/>
            <a:srcRect r="71122" b="25647"/>
            <a:stretch/>
          </p:blipFill>
          <p:spPr>
            <a:xfrm>
              <a:off x="1582315" y="4927334"/>
              <a:ext cx="1161413" cy="985587"/>
            </a:xfrm>
            <a:prstGeom prst="rect">
              <a:avLst/>
            </a:prstGeom>
          </p:spPr>
        </p:pic>
        <p:sp>
          <p:nvSpPr>
            <p:cNvPr id="29" name="Rectangle 28">
              <a:extLst>
                <a:ext uri="{FF2B5EF4-FFF2-40B4-BE49-F238E27FC236}">
                  <a16:creationId xmlns:a16="http://schemas.microsoft.com/office/drawing/2014/main" id="{75AA0A3C-9E58-6041-8755-EC04018C7C75}"/>
                </a:ext>
              </a:extLst>
            </p:cNvPr>
            <p:cNvSpPr/>
            <p:nvPr/>
          </p:nvSpPr>
          <p:spPr>
            <a:xfrm>
              <a:off x="1424088" y="5848704"/>
              <a:ext cx="1996059" cy="323165"/>
            </a:xfrm>
            <a:prstGeom prst="rect">
              <a:avLst/>
            </a:prstGeom>
          </p:spPr>
          <p:txBody>
            <a:bodyPr wrap="none">
              <a:spAutoFit/>
            </a:bodyPr>
            <a:lstStyle/>
            <a:p>
              <a:r>
                <a:rPr lang="en-US" sz="1500" dirty="0">
                  <a:latin typeface="Arial" panose="020B0604020202020204" pitchFamily="34" charset="0"/>
                  <a:cs typeface="Arial" panose="020B0604020202020204" pitchFamily="34" charset="0"/>
                </a:rPr>
                <a:t>SCL-</a:t>
              </a:r>
              <a:r>
                <a:rPr lang="en-US" sz="1500" dirty="0" err="1">
                  <a:latin typeface="Arial" panose="020B0604020202020204" pitchFamily="34" charset="0"/>
                  <a:cs typeface="Arial" panose="020B0604020202020204" pitchFamily="34" charset="0"/>
                </a:rPr>
                <a:t>tTA</a:t>
              </a:r>
              <a:r>
                <a:rPr lang="en-US" sz="1500" dirty="0">
                  <a:latin typeface="Arial" panose="020B0604020202020204" pitchFamily="34" charset="0"/>
                  <a:cs typeface="Arial" panose="020B0604020202020204" pitchFamily="34" charset="0"/>
                </a:rPr>
                <a:t> × BCR-ABL </a:t>
              </a:r>
            </a:p>
          </p:txBody>
        </p:sp>
      </p:grpSp>
      <p:pic>
        <p:nvPicPr>
          <p:cNvPr id="44" name="Picture 43" descr="Diagram&#10;&#10;Description automatically generated">
            <a:extLst>
              <a:ext uri="{FF2B5EF4-FFF2-40B4-BE49-F238E27FC236}">
                <a16:creationId xmlns:a16="http://schemas.microsoft.com/office/drawing/2014/main" id="{0661FCAE-6DA3-0F46-9AD7-1A83D5ED0B96}"/>
              </a:ext>
            </a:extLst>
          </p:cNvPr>
          <p:cNvPicPr>
            <a:picLocks noChangeAspect="1"/>
          </p:cNvPicPr>
          <p:nvPr/>
        </p:nvPicPr>
        <p:blipFill rotWithShape="1">
          <a:blip r:embed="rId6"/>
          <a:srcRect b="18626"/>
          <a:stretch/>
        </p:blipFill>
        <p:spPr>
          <a:xfrm>
            <a:off x="7642973" y="1444952"/>
            <a:ext cx="4121504" cy="4175749"/>
          </a:xfrm>
          <a:prstGeom prst="rect">
            <a:avLst/>
          </a:prstGeom>
        </p:spPr>
      </p:pic>
      <p:cxnSp>
        <p:nvCxnSpPr>
          <p:cNvPr id="7" name="Straight Arrow Connector 6">
            <a:extLst>
              <a:ext uri="{FF2B5EF4-FFF2-40B4-BE49-F238E27FC236}">
                <a16:creationId xmlns:a16="http://schemas.microsoft.com/office/drawing/2014/main" id="{EA42D25B-BCF3-0F41-A63E-7B9321FE553E}"/>
              </a:ext>
            </a:extLst>
          </p:cNvPr>
          <p:cNvCxnSpPr/>
          <p:nvPr/>
        </p:nvCxnSpPr>
        <p:spPr>
          <a:xfrm>
            <a:off x="3897443" y="4242216"/>
            <a:ext cx="430217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584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7401C52-09D9-1B42-8E32-D0885ABD288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latin typeface="Arial" panose="020B0604020202020204" pitchFamily="34" charset="0"/>
                <a:cs typeface="Arial" panose="020B0604020202020204" pitchFamily="34" charset="0"/>
              </a:rPr>
              <a:t>Model for determining Treg alterations </a:t>
            </a:r>
            <a:r>
              <a:rPr lang="en-US" sz="3400" b="1" dirty="0">
                <a:latin typeface="Arial" panose="020B0604020202020204" pitchFamily="34" charset="0"/>
                <a:cs typeface="Arial" panose="020B0604020202020204" pitchFamily="34" charset="0"/>
                <a:sym typeface="Wingdings" pitchFamily="2" charset="2"/>
              </a:rPr>
              <a:t>in </a:t>
            </a:r>
            <a:r>
              <a:rPr lang="en-US" sz="3400" b="1" dirty="0">
                <a:latin typeface="Arial" panose="020B0604020202020204" pitchFamily="34" charset="0"/>
                <a:cs typeface="Arial" panose="020B0604020202020204" pitchFamily="34" charset="0"/>
              </a:rPr>
              <a:t>CML</a:t>
            </a:r>
          </a:p>
        </p:txBody>
      </p:sp>
      <p:grpSp>
        <p:nvGrpSpPr>
          <p:cNvPr id="23" name="Group 22">
            <a:extLst>
              <a:ext uri="{FF2B5EF4-FFF2-40B4-BE49-F238E27FC236}">
                <a16:creationId xmlns:a16="http://schemas.microsoft.com/office/drawing/2014/main" id="{073C9053-3D38-2B4D-BEFE-DE0562FCEA3E}"/>
              </a:ext>
            </a:extLst>
          </p:cNvPr>
          <p:cNvGrpSpPr/>
          <p:nvPr/>
        </p:nvGrpSpPr>
        <p:grpSpPr>
          <a:xfrm>
            <a:off x="134504" y="1300115"/>
            <a:ext cx="4121504" cy="5336139"/>
            <a:chOff x="3924721" y="2660619"/>
            <a:chExt cx="2971284" cy="4221794"/>
          </a:xfrm>
        </p:grpSpPr>
        <p:pic>
          <p:nvPicPr>
            <p:cNvPr id="8" name="Picture 7" descr="Diagram&#10;&#10;Description automatically generated">
              <a:extLst>
                <a:ext uri="{FF2B5EF4-FFF2-40B4-BE49-F238E27FC236}">
                  <a16:creationId xmlns:a16="http://schemas.microsoft.com/office/drawing/2014/main" id="{0E9EB351-C508-AF4B-B685-CE039B147B94}"/>
                </a:ext>
              </a:extLst>
            </p:cNvPr>
            <p:cNvPicPr>
              <a:picLocks noChangeAspect="1"/>
            </p:cNvPicPr>
            <p:nvPr/>
          </p:nvPicPr>
          <p:blipFill>
            <a:blip r:embed="rId3"/>
            <a:stretch>
              <a:fillRect/>
            </a:stretch>
          </p:blipFill>
          <p:spPr>
            <a:xfrm>
              <a:off x="3924721" y="2660619"/>
              <a:ext cx="2971284" cy="4059936"/>
            </a:xfrm>
            <a:prstGeom prst="rect">
              <a:avLst/>
            </a:prstGeom>
          </p:spPr>
        </p:pic>
        <p:sp>
          <p:nvSpPr>
            <p:cNvPr id="31" name="TextBox 30">
              <a:extLst>
                <a:ext uri="{FF2B5EF4-FFF2-40B4-BE49-F238E27FC236}">
                  <a16:creationId xmlns:a16="http://schemas.microsoft.com/office/drawing/2014/main" id="{CECB69DE-8C3F-2144-A5E7-04770C6D1EF1}"/>
                </a:ext>
              </a:extLst>
            </p:cNvPr>
            <p:cNvSpPr txBox="1"/>
            <p:nvPr/>
          </p:nvSpPr>
          <p:spPr>
            <a:xfrm>
              <a:off x="5159138" y="6120142"/>
              <a:ext cx="502449" cy="323716"/>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a:t>
              </a:r>
            </a:p>
          </p:txBody>
        </p:sp>
        <p:sp>
          <p:nvSpPr>
            <p:cNvPr id="32" name="TextBox 31">
              <a:extLst>
                <a:ext uri="{FF2B5EF4-FFF2-40B4-BE49-F238E27FC236}">
                  <a16:creationId xmlns:a16="http://schemas.microsoft.com/office/drawing/2014/main" id="{FE725F16-FD17-EB48-AB72-DF08A43641C4}"/>
                </a:ext>
              </a:extLst>
            </p:cNvPr>
            <p:cNvSpPr txBox="1"/>
            <p:nvPr/>
          </p:nvSpPr>
          <p:spPr>
            <a:xfrm>
              <a:off x="4231186" y="5814231"/>
              <a:ext cx="502449" cy="323716"/>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a:t>
              </a:r>
            </a:p>
          </p:txBody>
        </p:sp>
        <p:sp>
          <p:nvSpPr>
            <p:cNvPr id="33" name="TextBox 32">
              <a:extLst>
                <a:ext uri="{FF2B5EF4-FFF2-40B4-BE49-F238E27FC236}">
                  <a16:creationId xmlns:a16="http://schemas.microsoft.com/office/drawing/2014/main" id="{166143F8-FD2D-164F-AF4E-F6FAFE96A4C9}"/>
                </a:ext>
              </a:extLst>
            </p:cNvPr>
            <p:cNvSpPr txBox="1"/>
            <p:nvPr/>
          </p:nvSpPr>
          <p:spPr>
            <a:xfrm>
              <a:off x="3924721" y="6463132"/>
              <a:ext cx="502449" cy="323716"/>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a:t>
              </a:r>
            </a:p>
          </p:txBody>
        </p:sp>
        <p:sp>
          <p:nvSpPr>
            <p:cNvPr id="34" name="TextBox 33">
              <a:extLst>
                <a:ext uri="{FF2B5EF4-FFF2-40B4-BE49-F238E27FC236}">
                  <a16:creationId xmlns:a16="http://schemas.microsoft.com/office/drawing/2014/main" id="{63A3FF9E-D8ED-7243-AADD-091D0D3571FA}"/>
                </a:ext>
              </a:extLst>
            </p:cNvPr>
            <p:cNvSpPr txBox="1"/>
            <p:nvPr/>
          </p:nvSpPr>
          <p:spPr>
            <a:xfrm>
              <a:off x="5006148" y="6558697"/>
              <a:ext cx="502449" cy="323716"/>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a:t>
              </a:r>
            </a:p>
          </p:txBody>
        </p:sp>
      </p:grpSp>
      <p:sp>
        <p:nvSpPr>
          <p:cNvPr id="20" name="Rectangle 19">
            <a:extLst>
              <a:ext uri="{FF2B5EF4-FFF2-40B4-BE49-F238E27FC236}">
                <a16:creationId xmlns:a16="http://schemas.microsoft.com/office/drawing/2014/main" id="{020CAD82-BE25-C845-9346-67344B2BED76}"/>
              </a:ext>
            </a:extLst>
          </p:cNvPr>
          <p:cNvSpPr/>
          <p:nvPr/>
        </p:nvSpPr>
        <p:spPr>
          <a:xfrm>
            <a:off x="10463092" y="6077848"/>
            <a:ext cx="1742785" cy="769441"/>
          </a:xfrm>
          <a:prstGeom prst="rect">
            <a:avLst/>
          </a:prstGeom>
        </p:spPr>
        <p:txBody>
          <a:bodyPr wrap="none">
            <a:spAutoFit/>
          </a:bodyPr>
          <a:lstStyle/>
          <a:p>
            <a:r>
              <a:rPr lang="en-US" sz="1100" u="sng" dirty="0" err="1">
                <a:latin typeface="Arial" panose="020B0604020202020204" pitchFamily="34" charset="0"/>
                <a:cs typeface="Arial" panose="020B0604020202020204" pitchFamily="34" charset="0"/>
              </a:rPr>
              <a:t>Koschmieder</a:t>
            </a:r>
            <a:r>
              <a:rPr lang="en-US" sz="1100" u="sng"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en-US" sz="1100" u="sng" dirty="0">
                <a:latin typeface="Arial" panose="020B0604020202020204" pitchFamily="34" charset="0"/>
                <a:cs typeface="Arial" panose="020B0604020202020204" pitchFamily="34" charset="0"/>
              </a:rPr>
              <a:t>et al.,2005</a:t>
            </a:r>
          </a:p>
          <a:p>
            <a:r>
              <a:rPr lang="en-US" sz="1100" u="sng" dirty="0" err="1">
                <a:latin typeface="Arial" panose="020B0604020202020204" pitchFamily="34" charset="0"/>
                <a:cs typeface="Arial" panose="020B0604020202020204" pitchFamily="34" charset="0"/>
              </a:rPr>
              <a:t>Schemionek</a:t>
            </a:r>
            <a:r>
              <a:rPr lang="en-US" sz="1100" u="sng" dirty="0">
                <a:latin typeface="Arial" panose="020B0604020202020204" pitchFamily="34" charset="0"/>
                <a:cs typeface="Arial" panose="020B0604020202020204" pitchFamily="34" charset="0"/>
              </a:rPr>
              <a:t> et al.,2010</a:t>
            </a:r>
          </a:p>
          <a:p>
            <a:r>
              <a:rPr lang="en-US" sz="1100" u="sng" dirty="0">
                <a:latin typeface="Arial" panose="020B0604020202020204" pitchFamily="34" charset="0"/>
                <a:cs typeface="Arial" panose="020B0604020202020204" pitchFamily="34" charset="0"/>
              </a:rPr>
              <a:t>Reynaud et al.,2015</a:t>
            </a:r>
          </a:p>
          <a:p>
            <a:r>
              <a:rPr lang="en-US" sz="1100" u="sng" dirty="0">
                <a:latin typeface="Arial" panose="020B0604020202020204" pitchFamily="34" charset="0"/>
                <a:cs typeface="Arial" panose="020B0604020202020204" pitchFamily="34" charset="0"/>
              </a:rPr>
              <a:t>Welner et al.,2015</a:t>
            </a:r>
          </a:p>
        </p:txBody>
      </p:sp>
      <p:pic>
        <p:nvPicPr>
          <p:cNvPr id="26" name="Picture 25">
            <a:extLst>
              <a:ext uri="{FF2B5EF4-FFF2-40B4-BE49-F238E27FC236}">
                <a16:creationId xmlns:a16="http://schemas.microsoft.com/office/drawing/2014/main" id="{98DD1BB1-BFE7-3346-ADBD-89709756EC4D}"/>
              </a:ext>
            </a:extLst>
          </p:cNvPr>
          <p:cNvPicPr>
            <a:picLocks noChangeAspect="1"/>
          </p:cNvPicPr>
          <p:nvPr/>
        </p:nvPicPr>
        <p:blipFill>
          <a:blip r:embed="rId5"/>
          <a:stretch>
            <a:fillRect/>
          </a:stretch>
        </p:blipFill>
        <p:spPr>
          <a:xfrm>
            <a:off x="4390512" y="1054154"/>
            <a:ext cx="4725016" cy="2722173"/>
          </a:xfrm>
          <a:prstGeom prst="rect">
            <a:avLst/>
          </a:prstGeom>
        </p:spPr>
      </p:pic>
      <p:pic>
        <p:nvPicPr>
          <p:cNvPr id="28" name="Picture 27" descr="A picture containing indoor, sitting, filled, table&#10;&#10;Description automatically generated">
            <a:extLst>
              <a:ext uri="{FF2B5EF4-FFF2-40B4-BE49-F238E27FC236}">
                <a16:creationId xmlns:a16="http://schemas.microsoft.com/office/drawing/2014/main" id="{33DE1D4D-D34E-6643-93CB-ABF4EA525799}"/>
              </a:ext>
            </a:extLst>
          </p:cNvPr>
          <p:cNvPicPr>
            <a:picLocks noChangeAspect="1"/>
          </p:cNvPicPr>
          <p:nvPr/>
        </p:nvPicPr>
        <p:blipFill rotWithShape="1">
          <a:blip r:embed="rId6"/>
          <a:srcRect l="33684" t="42662" r="22659" b="29779"/>
          <a:stretch/>
        </p:blipFill>
        <p:spPr>
          <a:xfrm rot="10800000">
            <a:off x="9250032" y="1691873"/>
            <a:ext cx="2799861" cy="1325562"/>
          </a:xfrm>
          <a:prstGeom prst="rect">
            <a:avLst/>
          </a:prstGeom>
        </p:spPr>
      </p:pic>
      <p:sp>
        <p:nvSpPr>
          <p:cNvPr id="12" name="Rectangle 11">
            <a:extLst>
              <a:ext uri="{FF2B5EF4-FFF2-40B4-BE49-F238E27FC236}">
                <a16:creationId xmlns:a16="http://schemas.microsoft.com/office/drawing/2014/main" id="{12564178-66A9-0C42-B037-8DE4E06B4BAB}"/>
              </a:ext>
            </a:extLst>
          </p:cNvPr>
          <p:cNvSpPr/>
          <p:nvPr/>
        </p:nvSpPr>
        <p:spPr>
          <a:xfrm>
            <a:off x="4661597" y="3797980"/>
            <a:ext cx="6970798" cy="2308324"/>
          </a:xfrm>
          <a:prstGeom prst="rect">
            <a:avLst/>
          </a:prstGeom>
        </p:spPr>
        <p:txBody>
          <a:bodyPr wrap="square">
            <a:spAutoFit/>
          </a:bodyPr>
          <a:lstStyle/>
          <a:p>
            <a:pPr lvl="1"/>
            <a:endParaRPr lang="en-US" sz="2400" dirty="0">
              <a:latin typeface="Arial" panose="020B0604020202020204" pitchFamily="34" charset="0"/>
              <a:cs typeface="Arial" panose="020B0604020202020204" pitchFamily="34" charset="0"/>
            </a:endParaRPr>
          </a:p>
          <a:p>
            <a:pPr marL="914400" lvl="1" indent="-457200">
              <a:buFont typeface="+mj-lt"/>
              <a:buAutoNum type="arabicPeriod"/>
            </a:pPr>
            <a:r>
              <a:rPr lang="en-US" sz="2400" dirty="0">
                <a:latin typeface="Arial" panose="020B0604020202020204" pitchFamily="34" charset="0"/>
                <a:cs typeface="Arial" panose="020B0604020202020204" pitchFamily="34" charset="0"/>
              </a:rPr>
              <a:t>How are Tregs altered by leukemic environments?</a:t>
            </a:r>
          </a:p>
          <a:p>
            <a:pPr marL="914400" lvl="1" indent="-457200">
              <a:buFont typeface="+mj-lt"/>
              <a:buAutoNum type="arabicPeriod"/>
            </a:pPr>
            <a:endParaRPr lang="en-US" sz="2400" dirty="0">
              <a:latin typeface="Arial" panose="020B0604020202020204" pitchFamily="34" charset="0"/>
              <a:cs typeface="Arial" panose="020B0604020202020204" pitchFamily="34" charset="0"/>
            </a:endParaRPr>
          </a:p>
          <a:p>
            <a:pPr marL="914400" lvl="1" indent="-457200">
              <a:buFont typeface="+mj-lt"/>
              <a:buAutoNum type="arabicPeriod"/>
            </a:pPr>
            <a:r>
              <a:rPr lang="en-US" sz="2400" dirty="0">
                <a:latin typeface="Arial" panose="020B0604020202020204" pitchFamily="34" charset="0"/>
                <a:cs typeface="Arial" panose="020B0604020202020204" pitchFamily="34" charset="0"/>
              </a:rPr>
              <a:t>Are there functional consequences to Treg dysregulation?</a:t>
            </a:r>
            <a:endParaRPr lang="en-US"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0770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7401C52-09D9-1B42-8E32-D0885ABD288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latin typeface="Arial" panose="020B0604020202020204" pitchFamily="34" charset="0"/>
                <a:cs typeface="Arial" panose="020B0604020202020204" pitchFamily="34" charset="0"/>
              </a:rPr>
              <a:t>Altered Treg phenotype in CML </a:t>
            </a:r>
          </a:p>
        </p:txBody>
      </p:sp>
      <p:pic>
        <p:nvPicPr>
          <p:cNvPr id="5" name="Picture 4">
            <a:extLst>
              <a:ext uri="{FF2B5EF4-FFF2-40B4-BE49-F238E27FC236}">
                <a16:creationId xmlns:a16="http://schemas.microsoft.com/office/drawing/2014/main" id="{AC07585B-A169-6F4E-918B-4FFD24D3D13E}"/>
              </a:ext>
            </a:extLst>
          </p:cNvPr>
          <p:cNvPicPr>
            <a:picLocks noChangeAspect="1"/>
          </p:cNvPicPr>
          <p:nvPr/>
        </p:nvPicPr>
        <p:blipFill>
          <a:blip r:embed="rId3"/>
          <a:stretch>
            <a:fillRect/>
          </a:stretch>
        </p:blipFill>
        <p:spPr>
          <a:xfrm>
            <a:off x="5885679" y="1325563"/>
            <a:ext cx="5482166" cy="2093631"/>
          </a:xfrm>
          <a:prstGeom prst="rect">
            <a:avLst/>
          </a:prstGeom>
        </p:spPr>
      </p:pic>
      <p:grpSp>
        <p:nvGrpSpPr>
          <p:cNvPr id="3" name="Group 2">
            <a:extLst>
              <a:ext uri="{FF2B5EF4-FFF2-40B4-BE49-F238E27FC236}">
                <a16:creationId xmlns:a16="http://schemas.microsoft.com/office/drawing/2014/main" id="{C25AC542-F2E8-6944-843A-C35BFF36A0F0}"/>
              </a:ext>
            </a:extLst>
          </p:cNvPr>
          <p:cNvGrpSpPr/>
          <p:nvPr/>
        </p:nvGrpSpPr>
        <p:grpSpPr>
          <a:xfrm>
            <a:off x="496493" y="1575348"/>
            <a:ext cx="4135906" cy="1433910"/>
            <a:chOff x="412087" y="1422925"/>
            <a:chExt cx="4135906" cy="1433910"/>
          </a:xfrm>
        </p:grpSpPr>
        <p:pic>
          <p:nvPicPr>
            <p:cNvPr id="14" name="Picture 13">
              <a:extLst>
                <a:ext uri="{FF2B5EF4-FFF2-40B4-BE49-F238E27FC236}">
                  <a16:creationId xmlns:a16="http://schemas.microsoft.com/office/drawing/2014/main" id="{691A83AD-2B1B-4F47-B0F1-F834F97DCBDF}"/>
                </a:ext>
              </a:extLst>
            </p:cNvPr>
            <p:cNvPicPr>
              <a:picLocks noChangeAspect="1"/>
            </p:cNvPicPr>
            <p:nvPr/>
          </p:nvPicPr>
          <p:blipFill rotWithShape="1">
            <a:blip r:embed="rId4"/>
            <a:srcRect b="25541"/>
            <a:stretch/>
          </p:blipFill>
          <p:spPr>
            <a:xfrm>
              <a:off x="526261" y="1422925"/>
              <a:ext cx="4021732" cy="986995"/>
            </a:xfrm>
            <a:prstGeom prst="rect">
              <a:avLst/>
            </a:prstGeom>
          </p:spPr>
        </p:pic>
        <p:sp>
          <p:nvSpPr>
            <p:cNvPr id="2" name="TextBox 1">
              <a:extLst>
                <a:ext uri="{FF2B5EF4-FFF2-40B4-BE49-F238E27FC236}">
                  <a16:creationId xmlns:a16="http://schemas.microsoft.com/office/drawing/2014/main" id="{AA4A76C2-4242-3E4A-9E3B-59FA273F6727}"/>
                </a:ext>
              </a:extLst>
            </p:cNvPr>
            <p:cNvSpPr txBox="1"/>
            <p:nvPr/>
          </p:nvSpPr>
          <p:spPr>
            <a:xfrm>
              <a:off x="412087" y="2333615"/>
              <a:ext cx="1737207" cy="523220"/>
            </a:xfrm>
            <a:prstGeom prst="rect">
              <a:avLst/>
            </a:prstGeom>
            <a:noFill/>
          </p:spPr>
          <p:txBody>
            <a:bodyPr wrap="none" rtlCol="0">
              <a:spAutoFit/>
            </a:bodyPr>
            <a:lstStyle/>
            <a:p>
              <a:pPr algn="ctr"/>
              <a:r>
                <a:rPr lang="en-US" sz="1400" dirty="0">
                  <a:latin typeface="Arial" panose="020B0604020202020204" pitchFamily="34" charset="0"/>
                  <a:cs typeface="Arial" panose="020B0604020202020204" pitchFamily="34" charset="0"/>
                </a:rPr>
                <a:t>SCL-</a:t>
              </a:r>
              <a:r>
                <a:rPr lang="en-US" sz="1400" dirty="0" err="1">
                  <a:latin typeface="Arial" panose="020B0604020202020204" pitchFamily="34" charset="0"/>
                  <a:cs typeface="Arial" panose="020B0604020202020204" pitchFamily="34" charset="0"/>
                </a:rPr>
                <a:t>tTA</a:t>
              </a:r>
              <a:r>
                <a:rPr lang="en-US" sz="1400" dirty="0">
                  <a:latin typeface="Arial" panose="020B0604020202020204" pitchFamily="34" charset="0"/>
                  <a:cs typeface="Arial" panose="020B0604020202020204" pitchFamily="34" charset="0"/>
                </a:rPr>
                <a:t>-BCR-ABL</a:t>
              </a:r>
            </a:p>
            <a:p>
              <a:pPr algn="ctr"/>
              <a:r>
                <a:rPr lang="en-US" sz="1400" dirty="0">
                  <a:latin typeface="Arial" panose="020B0604020202020204" pitchFamily="34" charset="0"/>
                  <a:cs typeface="Arial" panose="020B0604020202020204" pitchFamily="34" charset="0"/>
                </a:rPr>
                <a:t> or WT CD45.2</a:t>
              </a:r>
            </a:p>
          </p:txBody>
        </p:sp>
        <p:sp>
          <p:nvSpPr>
            <p:cNvPr id="8" name="TextBox 7">
              <a:extLst>
                <a:ext uri="{FF2B5EF4-FFF2-40B4-BE49-F238E27FC236}">
                  <a16:creationId xmlns:a16="http://schemas.microsoft.com/office/drawing/2014/main" id="{504B0D4C-5CA6-FA4D-AA1C-01B525279A09}"/>
                </a:ext>
              </a:extLst>
            </p:cNvPr>
            <p:cNvSpPr txBox="1"/>
            <p:nvPr/>
          </p:nvSpPr>
          <p:spPr>
            <a:xfrm>
              <a:off x="3579181" y="2333615"/>
              <a:ext cx="792205" cy="523220"/>
            </a:xfrm>
            <a:prstGeom prst="rect">
              <a:avLst/>
            </a:prstGeom>
            <a:noFill/>
          </p:spPr>
          <p:txBody>
            <a:bodyPr wrap="none" rtlCol="0">
              <a:spAutoFit/>
            </a:bodyPr>
            <a:lstStyle/>
            <a:p>
              <a:pPr algn="ctr"/>
              <a:r>
                <a:rPr lang="en-US" sz="1400" dirty="0">
                  <a:latin typeface="Arial" panose="020B0604020202020204" pitchFamily="34" charset="0"/>
                  <a:cs typeface="Arial" panose="020B0604020202020204" pitchFamily="34" charset="0"/>
                </a:rPr>
                <a:t>Foxp3</a:t>
              </a:r>
            </a:p>
            <a:p>
              <a:pPr algn="ctr"/>
              <a:r>
                <a:rPr lang="en-US" sz="1400" dirty="0">
                  <a:latin typeface="Arial" panose="020B0604020202020204" pitchFamily="34" charset="0"/>
                  <a:cs typeface="Arial" panose="020B0604020202020204" pitchFamily="34" charset="0"/>
                </a:rPr>
                <a:t>CD45.1</a:t>
              </a:r>
            </a:p>
          </p:txBody>
        </p:sp>
      </p:grpSp>
      <p:pic>
        <p:nvPicPr>
          <p:cNvPr id="21" name="Picture 20">
            <a:extLst>
              <a:ext uri="{FF2B5EF4-FFF2-40B4-BE49-F238E27FC236}">
                <a16:creationId xmlns:a16="http://schemas.microsoft.com/office/drawing/2014/main" id="{50DFEB45-8479-8C41-A292-044955CE6FF7}"/>
              </a:ext>
            </a:extLst>
          </p:cNvPr>
          <p:cNvPicPr>
            <a:picLocks noChangeAspect="1"/>
          </p:cNvPicPr>
          <p:nvPr/>
        </p:nvPicPr>
        <p:blipFill>
          <a:blip r:embed="rId5"/>
          <a:stretch>
            <a:fillRect/>
          </a:stretch>
        </p:blipFill>
        <p:spPr>
          <a:xfrm>
            <a:off x="899663" y="3385020"/>
            <a:ext cx="4901611" cy="3170099"/>
          </a:xfrm>
          <a:prstGeom prst="rect">
            <a:avLst/>
          </a:prstGeom>
        </p:spPr>
      </p:pic>
      <p:pic>
        <p:nvPicPr>
          <p:cNvPr id="6" name="Picture 5">
            <a:extLst>
              <a:ext uri="{FF2B5EF4-FFF2-40B4-BE49-F238E27FC236}">
                <a16:creationId xmlns:a16="http://schemas.microsoft.com/office/drawing/2014/main" id="{052A6885-1523-F122-038E-58A40F405A80}"/>
              </a:ext>
            </a:extLst>
          </p:cNvPr>
          <p:cNvPicPr>
            <a:picLocks noChangeAspect="1"/>
          </p:cNvPicPr>
          <p:nvPr/>
        </p:nvPicPr>
        <p:blipFill>
          <a:blip r:embed="rId6"/>
          <a:stretch>
            <a:fillRect/>
          </a:stretch>
        </p:blipFill>
        <p:spPr>
          <a:xfrm>
            <a:off x="6390728" y="3611863"/>
            <a:ext cx="4601046" cy="3116312"/>
          </a:xfrm>
          <a:prstGeom prst="rect">
            <a:avLst/>
          </a:prstGeom>
        </p:spPr>
      </p:pic>
    </p:spTree>
    <p:extLst>
      <p:ext uri="{BB962C8B-B14F-4D97-AF65-F5344CB8AC3E}">
        <p14:creationId xmlns:p14="http://schemas.microsoft.com/office/powerpoint/2010/main" val="330426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7401C52-09D9-1B42-8E32-D0885ABD288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spcBef>
                <a:spcPts val="0"/>
              </a:spcBef>
              <a:buClr>
                <a:schemeClr val="dk1"/>
              </a:buClr>
              <a:buSzPts val="3600"/>
            </a:pPr>
            <a:r>
              <a:rPr lang="en-US" sz="3600" b="1" dirty="0">
                <a:solidFill>
                  <a:schemeClr val="dk1"/>
                </a:solidFill>
                <a:latin typeface="Arial"/>
                <a:ea typeface="Arial"/>
                <a:cs typeface="Arial"/>
                <a:sym typeface="Arial"/>
              </a:rPr>
              <a:t>Tregs co-opted by leukemic environment </a:t>
            </a:r>
            <a:endParaRPr lang="en-US" sz="3600" dirty="0"/>
          </a:p>
        </p:txBody>
      </p:sp>
      <p:grpSp>
        <p:nvGrpSpPr>
          <p:cNvPr id="12" name="Group 11">
            <a:extLst>
              <a:ext uri="{FF2B5EF4-FFF2-40B4-BE49-F238E27FC236}">
                <a16:creationId xmlns:a16="http://schemas.microsoft.com/office/drawing/2014/main" id="{389A5B43-8D28-1F49-98D7-5F15AFEE18C8}"/>
              </a:ext>
            </a:extLst>
          </p:cNvPr>
          <p:cNvGrpSpPr/>
          <p:nvPr/>
        </p:nvGrpSpPr>
        <p:grpSpPr>
          <a:xfrm>
            <a:off x="297872" y="1346931"/>
            <a:ext cx="5611091" cy="5137582"/>
            <a:chOff x="3411317" y="3783711"/>
            <a:chExt cx="3484688" cy="3630492"/>
          </a:xfrm>
        </p:grpSpPr>
        <p:pic>
          <p:nvPicPr>
            <p:cNvPr id="13" name="Picture 12" descr="Diagram&#10;&#10;Description automatically generated">
              <a:extLst>
                <a:ext uri="{FF2B5EF4-FFF2-40B4-BE49-F238E27FC236}">
                  <a16:creationId xmlns:a16="http://schemas.microsoft.com/office/drawing/2014/main" id="{A7425864-F168-634D-9366-11982E993223}"/>
                </a:ext>
              </a:extLst>
            </p:cNvPr>
            <p:cNvPicPr>
              <a:picLocks noChangeAspect="1"/>
            </p:cNvPicPr>
            <p:nvPr/>
          </p:nvPicPr>
          <p:blipFill rotWithShape="1">
            <a:blip r:embed="rId3"/>
            <a:srcRect t="27663"/>
            <a:stretch/>
          </p:blipFill>
          <p:spPr>
            <a:xfrm>
              <a:off x="3924721" y="3783711"/>
              <a:ext cx="2971284" cy="2936845"/>
            </a:xfrm>
            <a:prstGeom prst="rect">
              <a:avLst/>
            </a:prstGeom>
          </p:spPr>
        </p:pic>
        <p:sp>
          <p:nvSpPr>
            <p:cNvPr id="14" name="TextBox 13">
              <a:extLst>
                <a:ext uri="{FF2B5EF4-FFF2-40B4-BE49-F238E27FC236}">
                  <a16:creationId xmlns:a16="http://schemas.microsoft.com/office/drawing/2014/main" id="{5E475EB8-04E0-1245-88CF-859A35EB861E}"/>
                </a:ext>
              </a:extLst>
            </p:cNvPr>
            <p:cNvSpPr txBox="1"/>
            <p:nvPr/>
          </p:nvSpPr>
          <p:spPr>
            <a:xfrm>
              <a:off x="5159138" y="6120142"/>
              <a:ext cx="1440264" cy="297774"/>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Loss of Foxp3</a:t>
              </a:r>
            </a:p>
          </p:txBody>
        </p:sp>
        <p:sp>
          <p:nvSpPr>
            <p:cNvPr id="15" name="TextBox 14">
              <a:extLst>
                <a:ext uri="{FF2B5EF4-FFF2-40B4-BE49-F238E27FC236}">
                  <a16:creationId xmlns:a16="http://schemas.microsoft.com/office/drawing/2014/main" id="{E2E02E56-0280-8747-A1B8-89F4C6BFD90C}"/>
                </a:ext>
              </a:extLst>
            </p:cNvPr>
            <p:cNvSpPr txBox="1"/>
            <p:nvPr/>
          </p:nvSpPr>
          <p:spPr>
            <a:xfrm>
              <a:off x="3411317" y="5814231"/>
              <a:ext cx="1322318" cy="510470"/>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Reduced Numbers</a:t>
              </a:r>
            </a:p>
          </p:txBody>
        </p:sp>
        <p:sp>
          <p:nvSpPr>
            <p:cNvPr id="16" name="TextBox 15">
              <a:extLst>
                <a:ext uri="{FF2B5EF4-FFF2-40B4-BE49-F238E27FC236}">
                  <a16:creationId xmlns:a16="http://schemas.microsoft.com/office/drawing/2014/main" id="{5C644AE3-EDB8-104D-BFBD-A2A665751CE6}"/>
                </a:ext>
              </a:extLst>
            </p:cNvPr>
            <p:cNvSpPr txBox="1"/>
            <p:nvPr/>
          </p:nvSpPr>
          <p:spPr>
            <a:xfrm>
              <a:off x="3717783" y="6903733"/>
              <a:ext cx="1015852" cy="510470"/>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Decreased IL-10</a:t>
              </a:r>
            </a:p>
          </p:txBody>
        </p:sp>
        <p:sp>
          <p:nvSpPr>
            <p:cNvPr id="17" name="TextBox 16">
              <a:extLst>
                <a:ext uri="{FF2B5EF4-FFF2-40B4-BE49-F238E27FC236}">
                  <a16:creationId xmlns:a16="http://schemas.microsoft.com/office/drawing/2014/main" id="{8C5083C2-3F36-E14E-ACEC-CCDB4A7BD3E1}"/>
                </a:ext>
              </a:extLst>
            </p:cNvPr>
            <p:cNvSpPr txBox="1"/>
            <p:nvPr/>
          </p:nvSpPr>
          <p:spPr>
            <a:xfrm>
              <a:off x="4931194" y="6977306"/>
              <a:ext cx="1593255" cy="297774"/>
            </a:xfrm>
            <a:prstGeom prst="rect">
              <a:avLst/>
            </a:prstGeom>
            <a:noFill/>
          </p:spPr>
          <p:txBody>
            <a:bodyPr wrap="square" rtlCol="0">
              <a:spAutoFit/>
            </a:bodyPr>
            <a:lstStyle/>
            <a:p>
              <a:r>
                <a:rPr lang="en-US" sz="1500" dirty="0">
                  <a:solidFill>
                    <a:srgbClr val="FF0000"/>
                  </a:solidFill>
                  <a:latin typeface="Arial" panose="020B0604020202020204" pitchFamily="34" charset="0"/>
                  <a:cs typeface="Arial" panose="020B0604020202020204" pitchFamily="34" charset="0"/>
                </a:rPr>
                <a:t>Activated STAT3</a:t>
              </a:r>
            </a:p>
          </p:txBody>
        </p:sp>
      </p:grpSp>
      <p:sp>
        <p:nvSpPr>
          <p:cNvPr id="18" name="Content Placeholder 2">
            <a:extLst>
              <a:ext uri="{FF2B5EF4-FFF2-40B4-BE49-F238E27FC236}">
                <a16:creationId xmlns:a16="http://schemas.microsoft.com/office/drawing/2014/main" id="{3B3FD6A1-6C74-F642-B0D7-B15394036E94}"/>
              </a:ext>
            </a:extLst>
          </p:cNvPr>
          <p:cNvSpPr txBox="1">
            <a:spLocks/>
          </p:cNvSpPr>
          <p:nvPr/>
        </p:nvSpPr>
        <p:spPr>
          <a:xfrm>
            <a:off x="5624099" y="1996439"/>
            <a:ext cx="6567901" cy="44880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u="sng" dirty="0">
                <a:latin typeface="Arial" panose="020B0604020202020204" pitchFamily="34" charset="0"/>
                <a:cs typeface="Arial" panose="020B0604020202020204" pitchFamily="34" charset="0"/>
              </a:rPr>
              <a:t>Tregs are altered by CML environment</a:t>
            </a:r>
          </a:p>
          <a:p>
            <a:pPr marL="0" indent="0">
              <a:buNone/>
            </a:pPr>
            <a:endParaRPr lang="en-US" dirty="0">
              <a:latin typeface="Arial" panose="020B0604020202020204" pitchFamily="34" charset="0"/>
              <a:cs typeface="Arial" panose="020B0604020202020204" pitchFamily="34" charset="0"/>
            </a:endParaRPr>
          </a:p>
          <a:p>
            <a:pPr lvl="1"/>
            <a:r>
              <a:rPr lang="en-US" sz="2800" dirty="0">
                <a:latin typeface="Arial" panose="020B0604020202020204" pitchFamily="34" charset="0"/>
                <a:cs typeface="Arial" panose="020B0604020202020204" pitchFamily="34" charset="0"/>
              </a:rPr>
              <a:t>Inflammatory</a:t>
            </a:r>
          </a:p>
          <a:p>
            <a:pPr lvl="1"/>
            <a:r>
              <a:rPr lang="en-US" sz="2800" dirty="0">
                <a:latin typeface="Arial" panose="020B0604020202020204" pitchFamily="34" charset="0"/>
                <a:cs typeface="Arial" panose="020B0604020202020204" pitchFamily="34" charset="0"/>
              </a:rPr>
              <a:t>Ex-Tregs (fate-mapper)</a:t>
            </a:r>
          </a:p>
          <a:p>
            <a:pPr lvl="1"/>
            <a:r>
              <a:rPr lang="en-US" sz="2800" dirty="0">
                <a:latin typeface="Arial" panose="020B0604020202020204" pitchFamily="34" charset="0"/>
                <a:cs typeface="Arial" panose="020B0604020202020204" pitchFamily="34" charset="0"/>
              </a:rPr>
              <a:t>Loss of IL-10</a:t>
            </a:r>
          </a:p>
          <a:p>
            <a:pPr lvl="1"/>
            <a:r>
              <a:rPr lang="en-US" sz="2800" dirty="0">
                <a:latin typeface="Arial" panose="020B0604020202020204" pitchFamily="34" charset="0"/>
                <a:cs typeface="Arial" panose="020B0604020202020204" pitchFamily="34" charset="0"/>
              </a:rPr>
              <a:t>Signatures of Tumor Tregs</a:t>
            </a:r>
          </a:p>
          <a:p>
            <a:pPr marL="457200" lvl="1" indent="0">
              <a:buNone/>
            </a:pPr>
            <a:endParaRPr lang="en-US" dirty="0">
              <a:latin typeface="Arial" panose="020B060402020202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3036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7401C52-09D9-1B42-8E32-D0885ABD2883}"/>
              </a:ext>
            </a:extLst>
          </p:cNvPr>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Arial" panose="020B0604020202020204" pitchFamily="34" charset="0"/>
                <a:cs typeface="Arial" panose="020B0604020202020204" pitchFamily="34" charset="0"/>
              </a:rPr>
              <a:t>CML cytokines favor generation of Th17</a:t>
            </a:r>
          </a:p>
        </p:txBody>
      </p:sp>
      <p:pic>
        <p:nvPicPr>
          <p:cNvPr id="2" name="Picture 1">
            <a:extLst>
              <a:ext uri="{FF2B5EF4-FFF2-40B4-BE49-F238E27FC236}">
                <a16:creationId xmlns:a16="http://schemas.microsoft.com/office/drawing/2014/main" id="{B32DD781-42B2-8A48-9363-EAA337882318}"/>
              </a:ext>
            </a:extLst>
          </p:cNvPr>
          <p:cNvPicPr>
            <a:picLocks noChangeAspect="1"/>
          </p:cNvPicPr>
          <p:nvPr/>
        </p:nvPicPr>
        <p:blipFill>
          <a:blip r:embed="rId3"/>
          <a:stretch>
            <a:fillRect/>
          </a:stretch>
        </p:blipFill>
        <p:spPr>
          <a:xfrm>
            <a:off x="5376856" y="1290694"/>
            <a:ext cx="6621668" cy="4291263"/>
          </a:xfrm>
          <a:prstGeom prst="rect">
            <a:avLst/>
          </a:prstGeom>
        </p:spPr>
      </p:pic>
      <p:sp>
        <p:nvSpPr>
          <p:cNvPr id="112" name="TextBox 111">
            <a:extLst>
              <a:ext uri="{FF2B5EF4-FFF2-40B4-BE49-F238E27FC236}">
                <a16:creationId xmlns:a16="http://schemas.microsoft.com/office/drawing/2014/main" id="{DB0BD5EF-79D5-434E-923F-AFABA7BCD567}"/>
              </a:ext>
            </a:extLst>
          </p:cNvPr>
          <p:cNvSpPr txBox="1"/>
          <p:nvPr/>
        </p:nvSpPr>
        <p:spPr>
          <a:xfrm>
            <a:off x="8658642" y="5756605"/>
            <a:ext cx="3533358" cy="1015663"/>
          </a:xfrm>
          <a:prstGeom prst="rect">
            <a:avLst/>
          </a:prstGeom>
          <a:noFill/>
        </p:spPr>
        <p:txBody>
          <a:bodyPr wrap="square" rtlCol="0">
            <a:spAutoFit/>
          </a:bodyPr>
          <a:lstStyle/>
          <a:p>
            <a:r>
              <a:rPr lang="en-US" sz="1200" b="1" dirty="0" err="1">
                <a:latin typeface="Arial" panose="020B0604020202020204" pitchFamily="34" charset="0"/>
                <a:cs typeface="Arial" panose="020B0604020202020204" pitchFamily="34" charset="0"/>
              </a:rPr>
              <a:t>Cua</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Nature. </a:t>
            </a:r>
            <a:r>
              <a:rPr lang="en-US" sz="1200" dirty="0">
                <a:latin typeface="Arial" panose="020B0604020202020204" pitchFamily="34" charset="0"/>
                <a:cs typeface="Arial" panose="020B0604020202020204" pitchFamily="34" charset="0"/>
              </a:rPr>
              <a:t>2003</a:t>
            </a:r>
          </a:p>
          <a:p>
            <a:r>
              <a:rPr lang="en-US" sz="1200" b="1" dirty="0">
                <a:latin typeface="Arial" panose="020B0604020202020204" pitchFamily="34" charset="0"/>
                <a:cs typeface="Arial" panose="020B0604020202020204" pitchFamily="34" charset="0"/>
              </a:rPr>
              <a:t>Harrington</a:t>
            </a:r>
            <a:r>
              <a:rPr lang="en-US" sz="1200" dirty="0">
                <a:latin typeface="Arial" panose="020B0604020202020204" pitchFamily="34" charset="0"/>
                <a:cs typeface="Arial" panose="020B0604020202020204" pitchFamily="34" charset="0"/>
              </a:rPr>
              <a:t> Nature </a:t>
            </a:r>
            <a:r>
              <a:rPr lang="en-US" sz="1200" dirty="0" err="1">
                <a:latin typeface="Arial" panose="020B0604020202020204" pitchFamily="34" charset="0"/>
                <a:cs typeface="Arial" panose="020B0604020202020204" pitchFamily="34" charset="0"/>
              </a:rPr>
              <a:t>Imm</a:t>
            </a:r>
            <a:r>
              <a:rPr lang="en-US" sz="1200" dirty="0">
                <a:latin typeface="Arial" panose="020B0604020202020204" pitchFamily="34" charset="0"/>
                <a:cs typeface="Arial" panose="020B0604020202020204" pitchFamily="34" charset="0"/>
              </a:rPr>
              <a:t>. 2005</a:t>
            </a:r>
          </a:p>
          <a:p>
            <a:r>
              <a:rPr lang="en-US" sz="1200" b="1" dirty="0" err="1">
                <a:latin typeface="Arial" panose="020B0604020202020204" pitchFamily="34" charset="0"/>
                <a:cs typeface="Arial" panose="020B0604020202020204" pitchFamily="34" charset="0"/>
              </a:rPr>
              <a:t>Stritesky</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J Immunol. </a:t>
            </a:r>
            <a:r>
              <a:rPr lang="en-US" sz="1200" dirty="0">
                <a:latin typeface="Arial" panose="020B0604020202020204" pitchFamily="34" charset="0"/>
                <a:cs typeface="Arial" panose="020B0604020202020204" pitchFamily="34" charset="0"/>
              </a:rPr>
              <a:t>2008 </a:t>
            </a:r>
          </a:p>
          <a:p>
            <a:r>
              <a:rPr lang="en-US" sz="1200" b="1" dirty="0" err="1">
                <a:latin typeface="Arial" panose="020B0604020202020204" pitchFamily="34" charset="0"/>
                <a:cs typeface="Arial" panose="020B0604020202020204" pitchFamily="34" charset="0"/>
              </a:rPr>
              <a:t>Knochelmann</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Cell and Molecular </a:t>
            </a:r>
            <a:r>
              <a:rPr lang="en-US" sz="1200" i="1" dirty="0" err="1">
                <a:latin typeface="Arial" panose="020B0604020202020204" pitchFamily="34" charset="0"/>
                <a:cs typeface="Arial" panose="020B0604020202020204" pitchFamily="34" charset="0"/>
              </a:rPr>
              <a:t>Immm</a:t>
            </a:r>
            <a:r>
              <a:rPr lang="en-US" sz="1200" dirty="0">
                <a:latin typeface="Arial" panose="020B0604020202020204" pitchFamily="34" charset="0"/>
                <a:cs typeface="Arial" panose="020B0604020202020204" pitchFamily="34" charset="0"/>
              </a:rPr>
              <a:t> 2018</a:t>
            </a:r>
          </a:p>
          <a:p>
            <a:r>
              <a:rPr lang="en-US" sz="1200" dirty="0">
                <a:latin typeface="Arial" panose="020B0604020202020204" pitchFamily="34" charset="0"/>
                <a:cs typeface="Arial" panose="020B0604020202020204" pitchFamily="34" charset="0"/>
              </a:rPr>
              <a:t>And MANY MORE</a:t>
            </a:r>
          </a:p>
        </p:txBody>
      </p:sp>
      <p:pic>
        <p:nvPicPr>
          <p:cNvPr id="3" name="Picture 2">
            <a:extLst>
              <a:ext uri="{FF2B5EF4-FFF2-40B4-BE49-F238E27FC236}">
                <a16:creationId xmlns:a16="http://schemas.microsoft.com/office/drawing/2014/main" id="{96155256-FCB2-0443-B8A7-08BF3B5354A1}"/>
              </a:ext>
            </a:extLst>
          </p:cNvPr>
          <p:cNvPicPr>
            <a:picLocks noChangeAspect="1"/>
          </p:cNvPicPr>
          <p:nvPr/>
        </p:nvPicPr>
        <p:blipFill>
          <a:blip r:embed="rId4"/>
          <a:stretch>
            <a:fillRect/>
          </a:stretch>
        </p:blipFill>
        <p:spPr>
          <a:xfrm>
            <a:off x="596043" y="1386821"/>
            <a:ext cx="4587337" cy="4896100"/>
          </a:xfrm>
          <a:prstGeom prst="rect">
            <a:avLst/>
          </a:prstGeom>
          <a:solidFill>
            <a:schemeClr val="bg1"/>
          </a:solidFill>
        </p:spPr>
      </p:pic>
    </p:spTree>
    <p:extLst>
      <p:ext uri="{BB962C8B-B14F-4D97-AF65-F5344CB8AC3E}">
        <p14:creationId xmlns:p14="http://schemas.microsoft.com/office/powerpoint/2010/main" val="211596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001FC17B-4E66-DF40-BEDC-F52178DF482B}"/>
              </a:ext>
            </a:extLst>
          </p:cNvPr>
          <p:cNvSpPr txBox="1">
            <a:spLocks/>
          </p:cNvSpPr>
          <p:nvPr/>
        </p:nvSpPr>
        <p:spPr>
          <a:xfrm>
            <a:off x="0" y="159016"/>
            <a:ext cx="12192000" cy="8825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CML promotes generation of TH17 </a:t>
            </a:r>
            <a:r>
              <a:rPr lang="en-US" sz="3700" b="1" i="1" dirty="0">
                <a:latin typeface="Arial" panose="020B0604020202020204" pitchFamily="34" charset="0"/>
                <a:cs typeface="Arial" panose="020B0604020202020204" pitchFamily="34" charset="0"/>
              </a:rPr>
              <a:t>in vivo</a:t>
            </a:r>
          </a:p>
        </p:txBody>
      </p:sp>
      <p:pic>
        <p:nvPicPr>
          <p:cNvPr id="2" name="Picture 1">
            <a:extLst>
              <a:ext uri="{FF2B5EF4-FFF2-40B4-BE49-F238E27FC236}">
                <a16:creationId xmlns:a16="http://schemas.microsoft.com/office/drawing/2014/main" id="{FF60EAA7-D7DC-5645-A755-F1764A38DA9F}"/>
              </a:ext>
            </a:extLst>
          </p:cNvPr>
          <p:cNvPicPr>
            <a:picLocks noChangeAspect="1"/>
          </p:cNvPicPr>
          <p:nvPr/>
        </p:nvPicPr>
        <p:blipFill>
          <a:blip r:embed="rId3"/>
          <a:stretch>
            <a:fillRect/>
          </a:stretch>
        </p:blipFill>
        <p:spPr>
          <a:xfrm>
            <a:off x="3891852" y="1314709"/>
            <a:ext cx="5333123" cy="2761488"/>
          </a:xfrm>
          <a:prstGeom prst="rect">
            <a:avLst/>
          </a:prstGeom>
        </p:spPr>
      </p:pic>
      <p:grpSp>
        <p:nvGrpSpPr>
          <p:cNvPr id="77" name="Group 76">
            <a:extLst>
              <a:ext uri="{FF2B5EF4-FFF2-40B4-BE49-F238E27FC236}">
                <a16:creationId xmlns:a16="http://schemas.microsoft.com/office/drawing/2014/main" id="{FD90E24C-F6CD-554C-8D89-8E01465C3459}"/>
              </a:ext>
            </a:extLst>
          </p:cNvPr>
          <p:cNvGrpSpPr/>
          <p:nvPr/>
        </p:nvGrpSpPr>
        <p:grpSpPr>
          <a:xfrm>
            <a:off x="262461" y="2259161"/>
            <a:ext cx="6165149" cy="2339677"/>
            <a:chOff x="1110868" y="1317865"/>
            <a:chExt cx="6165149" cy="2339677"/>
          </a:xfrm>
        </p:grpSpPr>
        <p:sp>
          <p:nvSpPr>
            <p:cNvPr id="78" name="Rectangle 77">
              <a:extLst>
                <a:ext uri="{FF2B5EF4-FFF2-40B4-BE49-F238E27FC236}">
                  <a16:creationId xmlns:a16="http://schemas.microsoft.com/office/drawing/2014/main" id="{DBC916A8-44DA-C34D-ACE0-F1E93EE9ED1D}"/>
                </a:ext>
              </a:extLst>
            </p:cNvPr>
            <p:cNvSpPr/>
            <p:nvPr/>
          </p:nvSpPr>
          <p:spPr>
            <a:xfrm>
              <a:off x="1110868" y="3288210"/>
              <a:ext cx="6165149"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IL17-GFP mice express EGFP as a marker of </a:t>
              </a:r>
              <a:r>
                <a:rPr lang="en-US" i="1" dirty="0">
                  <a:latin typeface="Arial" panose="020B0604020202020204" pitchFamily="34" charset="0"/>
                  <a:cs typeface="Arial" panose="020B0604020202020204" pitchFamily="34" charset="0"/>
                </a:rPr>
                <a:t>Il17a</a:t>
              </a:r>
              <a:r>
                <a:rPr lang="en-US" dirty="0">
                  <a:latin typeface="Arial" panose="020B0604020202020204" pitchFamily="34" charset="0"/>
                  <a:cs typeface="Arial" panose="020B0604020202020204" pitchFamily="34" charset="0"/>
                </a:rPr>
                <a:t> activity</a:t>
              </a:r>
            </a:p>
          </p:txBody>
        </p:sp>
        <p:grpSp>
          <p:nvGrpSpPr>
            <p:cNvPr id="79" name="Group 78">
              <a:extLst>
                <a:ext uri="{FF2B5EF4-FFF2-40B4-BE49-F238E27FC236}">
                  <a16:creationId xmlns:a16="http://schemas.microsoft.com/office/drawing/2014/main" id="{22AA7803-8894-F449-8594-41F2108D4ECB}"/>
                </a:ext>
              </a:extLst>
            </p:cNvPr>
            <p:cNvGrpSpPr/>
            <p:nvPr/>
          </p:nvGrpSpPr>
          <p:grpSpPr>
            <a:xfrm>
              <a:off x="2762991" y="1317865"/>
              <a:ext cx="2170787" cy="1903385"/>
              <a:chOff x="1155472" y="5024426"/>
              <a:chExt cx="2170787" cy="1903385"/>
            </a:xfrm>
          </p:grpSpPr>
          <p:pic>
            <p:nvPicPr>
              <p:cNvPr id="80" name="Picture 79">
                <a:extLst>
                  <a:ext uri="{FF2B5EF4-FFF2-40B4-BE49-F238E27FC236}">
                    <a16:creationId xmlns:a16="http://schemas.microsoft.com/office/drawing/2014/main" id="{57896154-3F89-5746-818C-0E40715D5D32}"/>
                  </a:ext>
                </a:extLst>
              </p:cNvPr>
              <p:cNvPicPr>
                <a:picLocks noChangeAspect="1"/>
              </p:cNvPicPr>
              <p:nvPr/>
            </p:nvPicPr>
            <p:blipFill rotWithShape="1">
              <a:blip r:embed="rId4">
                <a:alphaModFix/>
                <a:duotone>
                  <a:schemeClr val="accent6">
                    <a:shade val="45000"/>
                    <a:satMod val="135000"/>
                  </a:schemeClr>
                  <a:prstClr val="white"/>
                </a:duotone>
                <a:extLst>
                  <a:ext uri="{BEBA8EAE-BF5A-486C-A8C5-ECC9F3942E4B}">
                    <a14:imgProps xmlns:a14="http://schemas.microsoft.com/office/drawing/2010/main">
                      <a14:imgLayer>
                        <a14:imgEffect>
                          <a14:brightnessContrast contrast="20000"/>
                        </a14:imgEffect>
                      </a14:imgLayer>
                    </a14:imgProps>
                  </a:ext>
                </a:extLst>
              </a:blip>
              <a:srcRect l="70796" t="22271" b="27801"/>
              <a:stretch/>
            </p:blipFill>
            <p:spPr>
              <a:xfrm>
                <a:off x="1299946" y="5460718"/>
                <a:ext cx="1579360" cy="1467093"/>
              </a:xfrm>
              <a:prstGeom prst="rect">
                <a:avLst/>
              </a:prstGeom>
            </p:spPr>
          </p:pic>
          <p:sp>
            <p:nvSpPr>
              <p:cNvPr id="81" name="TextBox 80">
                <a:extLst>
                  <a:ext uri="{FF2B5EF4-FFF2-40B4-BE49-F238E27FC236}">
                    <a16:creationId xmlns:a16="http://schemas.microsoft.com/office/drawing/2014/main" id="{B763016E-1196-894D-BE81-B3F4AEB3211B}"/>
                  </a:ext>
                </a:extLst>
              </p:cNvPr>
              <p:cNvSpPr txBox="1"/>
              <p:nvPr/>
            </p:nvSpPr>
            <p:spPr>
              <a:xfrm>
                <a:off x="1155472" y="5024426"/>
                <a:ext cx="2170787"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IL-17 Reporter</a:t>
                </a:r>
              </a:p>
            </p:txBody>
          </p:sp>
        </p:grpSp>
      </p:grpSp>
      <p:pic>
        <p:nvPicPr>
          <p:cNvPr id="3" name="Picture 2">
            <a:extLst>
              <a:ext uri="{FF2B5EF4-FFF2-40B4-BE49-F238E27FC236}">
                <a16:creationId xmlns:a16="http://schemas.microsoft.com/office/drawing/2014/main" id="{BB00A3E5-5A82-0A9D-E6A9-3093834B8F9A}"/>
              </a:ext>
            </a:extLst>
          </p:cNvPr>
          <p:cNvPicPr>
            <a:picLocks noChangeAspect="1"/>
          </p:cNvPicPr>
          <p:nvPr/>
        </p:nvPicPr>
        <p:blipFill>
          <a:blip r:embed="rId5"/>
          <a:stretch>
            <a:fillRect/>
          </a:stretch>
        </p:blipFill>
        <p:spPr>
          <a:xfrm>
            <a:off x="3638418" y="4012072"/>
            <a:ext cx="7772400" cy="2635597"/>
          </a:xfrm>
          <a:prstGeom prst="rect">
            <a:avLst/>
          </a:prstGeom>
        </p:spPr>
      </p:pic>
    </p:spTree>
    <p:extLst>
      <p:ext uri="{BB962C8B-B14F-4D97-AF65-F5344CB8AC3E}">
        <p14:creationId xmlns:p14="http://schemas.microsoft.com/office/powerpoint/2010/main" val="381012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001FC17B-4E66-DF40-BEDC-F52178DF482B}"/>
              </a:ext>
            </a:extLst>
          </p:cNvPr>
          <p:cNvSpPr txBox="1">
            <a:spLocks/>
          </p:cNvSpPr>
          <p:nvPr/>
        </p:nvSpPr>
        <p:spPr>
          <a:xfrm>
            <a:off x="0" y="159016"/>
            <a:ext cx="12192000" cy="8825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CML promotes generation of TH17 </a:t>
            </a:r>
            <a:r>
              <a:rPr lang="en-US" sz="3700" b="1" i="1" dirty="0">
                <a:latin typeface="Arial" panose="020B0604020202020204" pitchFamily="34" charset="0"/>
                <a:cs typeface="Arial" panose="020B0604020202020204" pitchFamily="34" charset="0"/>
              </a:rPr>
              <a:t>in vivo</a:t>
            </a:r>
          </a:p>
        </p:txBody>
      </p:sp>
      <p:pic>
        <p:nvPicPr>
          <p:cNvPr id="2" name="Picture 1">
            <a:extLst>
              <a:ext uri="{FF2B5EF4-FFF2-40B4-BE49-F238E27FC236}">
                <a16:creationId xmlns:a16="http://schemas.microsoft.com/office/drawing/2014/main" id="{FF60EAA7-D7DC-5645-A755-F1764A38DA9F}"/>
              </a:ext>
            </a:extLst>
          </p:cNvPr>
          <p:cNvPicPr>
            <a:picLocks noChangeAspect="1"/>
          </p:cNvPicPr>
          <p:nvPr/>
        </p:nvPicPr>
        <p:blipFill>
          <a:blip r:embed="rId3"/>
          <a:stretch>
            <a:fillRect/>
          </a:stretch>
        </p:blipFill>
        <p:spPr>
          <a:xfrm>
            <a:off x="417095" y="1041530"/>
            <a:ext cx="5333123" cy="2761488"/>
          </a:xfrm>
          <a:prstGeom prst="rect">
            <a:avLst/>
          </a:prstGeom>
        </p:spPr>
      </p:pic>
      <p:pic>
        <p:nvPicPr>
          <p:cNvPr id="4" name="Picture 3">
            <a:extLst>
              <a:ext uri="{FF2B5EF4-FFF2-40B4-BE49-F238E27FC236}">
                <a16:creationId xmlns:a16="http://schemas.microsoft.com/office/drawing/2014/main" id="{04AA988B-DE15-684C-86A7-C59994D59FF3}"/>
              </a:ext>
            </a:extLst>
          </p:cNvPr>
          <p:cNvPicPr>
            <a:picLocks noChangeAspect="1"/>
          </p:cNvPicPr>
          <p:nvPr/>
        </p:nvPicPr>
        <p:blipFill>
          <a:blip r:embed="rId4"/>
          <a:stretch>
            <a:fillRect/>
          </a:stretch>
        </p:blipFill>
        <p:spPr>
          <a:xfrm>
            <a:off x="5820151" y="1436860"/>
            <a:ext cx="5954754" cy="4872072"/>
          </a:xfrm>
          <a:prstGeom prst="rect">
            <a:avLst/>
          </a:prstGeom>
        </p:spPr>
      </p:pic>
      <p:pic>
        <p:nvPicPr>
          <p:cNvPr id="3" name="Picture 2">
            <a:extLst>
              <a:ext uri="{FF2B5EF4-FFF2-40B4-BE49-F238E27FC236}">
                <a16:creationId xmlns:a16="http://schemas.microsoft.com/office/drawing/2014/main" id="{BB00A3E5-5A82-0A9D-E6A9-3093834B8F9A}"/>
              </a:ext>
            </a:extLst>
          </p:cNvPr>
          <p:cNvPicPr>
            <a:picLocks noChangeAspect="1"/>
          </p:cNvPicPr>
          <p:nvPr/>
        </p:nvPicPr>
        <p:blipFill rotWithShape="1">
          <a:blip r:embed="rId5"/>
          <a:srcRect r="63537"/>
          <a:stretch/>
        </p:blipFill>
        <p:spPr>
          <a:xfrm>
            <a:off x="1666648" y="3872896"/>
            <a:ext cx="2834016" cy="2635597"/>
          </a:xfrm>
          <a:prstGeom prst="rect">
            <a:avLst/>
          </a:prstGeom>
        </p:spPr>
      </p:pic>
    </p:spTree>
    <p:extLst>
      <p:ext uri="{BB962C8B-B14F-4D97-AF65-F5344CB8AC3E}">
        <p14:creationId xmlns:p14="http://schemas.microsoft.com/office/powerpoint/2010/main" val="170950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F7A0-10C4-2C46-A4C8-8E42D1AD71D2}"/>
              </a:ext>
            </a:extLst>
          </p:cNvPr>
          <p:cNvSpPr>
            <a:spLocks noGrp="1"/>
          </p:cNvSpPr>
          <p:nvPr>
            <p:ph type="title"/>
          </p:nvPr>
        </p:nvSpPr>
        <p:spPr>
          <a:xfrm>
            <a:off x="0" y="0"/>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Tregs are altered by inflammatory CML environment</a:t>
            </a:r>
          </a:p>
        </p:txBody>
      </p:sp>
      <p:sp>
        <p:nvSpPr>
          <p:cNvPr id="8" name="Content Placeholder 2">
            <a:extLst>
              <a:ext uri="{FF2B5EF4-FFF2-40B4-BE49-F238E27FC236}">
                <a16:creationId xmlns:a16="http://schemas.microsoft.com/office/drawing/2014/main" id="{2C640581-7007-D34D-B43A-702906C7A85A}"/>
              </a:ext>
            </a:extLst>
          </p:cNvPr>
          <p:cNvSpPr txBox="1">
            <a:spLocks/>
          </p:cNvSpPr>
          <p:nvPr/>
        </p:nvSpPr>
        <p:spPr>
          <a:xfrm>
            <a:off x="5624099" y="1705622"/>
            <a:ext cx="6220429" cy="44880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b="1" dirty="0">
                <a:solidFill>
                  <a:schemeClr val="tx1">
                    <a:lumMod val="50000"/>
                    <a:lumOff val="50000"/>
                  </a:schemeClr>
                </a:solidFill>
                <a:latin typeface="Arial" panose="020B0604020202020204" pitchFamily="34" charset="0"/>
                <a:cs typeface="Arial" panose="020B0604020202020204" pitchFamily="34" charset="0"/>
              </a:rPr>
              <a:t>Tregs are altered by CML environment</a:t>
            </a:r>
          </a:p>
          <a:p>
            <a:pPr marL="971550" lvl="1" indent="-514350">
              <a:buFont typeface="+mj-lt"/>
              <a:buAutoNum type="romanUcPeriod"/>
            </a:pPr>
            <a:r>
              <a:rPr lang="en-US" sz="2000" dirty="0">
                <a:solidFill>
                  <a:schemeClr val="tx1">
                    <a:lumMod val="50000"/>
                    <a:lumOff val="50000"/>
                  </a:schemeClr>
                </a:solidFill>
                <a:latin typeface="Arial" panose="020B0604020202020204" pitchFamily="34" charset="0"/>
                <a:cs typeface="Arial" panose="020B0604020202020204" pitchFamily="34" charset="0"/>
              </a:rPr>
              <a:t>Unstable</a:t>
            </a:r>
          </a:p>
          <a:p>
            <a:pPr marL="971550" lvl="1" indent="-514350">
              <a:buFont typeface="+mj-lt"/>
              <a:buAutoNum type="romanUcPeriod"/>
            </a:pPr>
            <a:r>
              <a:rPr lang="en-US" sz="2000" dirty="0">
                <a:solidFill>
                  <a:schemeClr val="tx1">
                    <a:lumMod val="50000"/>
                    <a:lumOff val="50000"/>
                  </a:schemeClr>
                </a:solidFill>
                <a:latin typeface="Arial" panose="020B0604020202020204" pitchFamily="34" charset="0"/>
                <a:cs typeface="Arial" panose="020B0604020202020204" pitchFamily="34" charset="0"/>
              </a:rPr>
              <a:t>Loss of IL-10</a:t>
            </a:r>
          </a:p>
          <a:p>
            <a:pPr marL="971550" lvl="1" indent="-514350">
              <a:buFont typeface="+mj-lt"/>
              <a:buAutoNum type="romanUcPeriod"/>
            </a:pPr>
            <a:r>
              <a:rPr lang="en-US" sz="2000" dirty="0">
                <a:solidFill>
                  <a:schemeClr val="tx1">
                    <a:lumMod val="50000"/>
                    <a:lumOff val="50000"/>
                  </a:schemeClr>
                </a:solidFill>
                <a:latin typeface="Arial" panose="020B0604020202020204" pitchFamily="34" charset="0"/>
                <a:cs typeface="Arial" panose="020B0604020202020204" pitchFamily="34" charset="0"/>
              </a:rPr>
              <a:t>Upregulation of Stat3</a:t>
            </a:r>
          </a:p>
          <a:p>
            <a:pPr marL="457200" lvl="1" indent="0">
              <a:buNone/>
            </a:pPr>
            <a:endParaRPr lang="en-US" dirty="0">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Th17 cells in CML</a:t>
            </a:r>
          </a:p>
          <a:p>
            <a:pPr marL="971550" lvl="1" indent="-514350">
              <a:buFont typeface="+mj-lt"/>
              <a:buAutoNum type="romanUcPeriod"/>
            </a:pPr>
            <a:r>
              <a:rPr lang="en-US" sz="2000" dirty="0">
                <a:latin typeface="Arial" panose="020B0604020202020204" pitchFamily="34" charset="0"/>
                <a:cs typeface="Arial" panose="020B0604020202020204" pitchFamily="34" charset="0"/>
              </a:rPr>
              <a:t>Favors Th17 generation </a:t>
            </a:r>
          </a:p>
          <a:p>
            <a:pPr marL="457200" indent="-457200">
              <a:buFont typeface="+mj-lt"/>
              <a:buAutoNum type="arabicPeriod"/>
            </a:pPr>
            <a:endParaRPr lang="en-US" sz="2400" b="1" dirty="0">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Are there functional consequences?</a:t>
            </a:r>
          </a:p>
          <a:p>
            <a:pPr marL="971550" lvl="1" indent="-514350">
              <a:buFont typeface="+mj-lt"/>
              <a:buAutoNum type="romanUcPeriod"/>
            </a:pPr>
            <a:r>
              <a:rPr lang="en-US" sz="2000" b="1" dirty="0">
                <a:solidFill>
                  <a:srgbClr val="FF0000"/>
                </a:solidFill>
                <a:latin typeface="Arial" panose="020B0604020202020204" pitchFamily="34" charset="0"/>
                <a:cs typeface="Arial" panose="020B0604020202020204" pitchFamily="34" charset="0"/>
              </a:rPr>
              <a:t>Can we manipulate Tregs to alter disease progression</a:t>
            </a:r>
          </a:p>
          <a:p>
            <a:pPr marL="457200" lvl="1" indent="0">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8B7CCCE-86A0-9C4A-B61C-65CC73D30426}"/>
              </a:ext>
            </a:extLst>
          </p:cNvPr>
          <p:cNvSpPr txBox="1"/>
          <p:nvPr/>
        </p:nvSpPr>
        <p:spPr>
          <a:xfrm>
            <a:off x="4945487" y="3580327"/>
            <a:ext cx="184731" cy="369332"/>
          </a:xfrm>
          <a:prstGeom prst="rect">
            <a:avLst/>
          </a:prstGeom>
          <a:noFill/>
        </p:spPr>
        <p:txBody>
          <a:bodyPr wrap="none" rtlCol="0">
            <a:spAutoFit/>
          </a:bodyPr>
          <a:lstStyle/>
          <a:p>
            <a:endParaRPr lang="en-US" dirty="0"/>
          </a:p>
        </p:txBody>
      </p:sp>
      <p:pic>
        <p:nvPicPr>
          <p:cNvPr id="10" name="Picture 9" descr="Chart, bubble chart&#10;&#10;Description automatically generated">
            <a:extLst>
              <a:ext uri="{FF2B5EF4-FFF2-40B4-BE49-F238E27FC236}">
                <a16:creationId xmlns:a16="http://schemas.microsoft.com/office/drawing/2014/main" id="{68BD9F7F-4873-EB44-BE3C-1F18F815D5FD}"/>
              </a:ext>
            </a:extLst>
          </p:cNvPr>
          <p:cNvPicPr>
            <a:picLocks noChangeAspect="1"/>
          </p:cNvPicPr>
          <p:nvPr/>
        </p:nvPicPr>
        <p:blipFill rotWithShape="1">
          <a:blip r:embed="rId3"/>
          <a:srcRect r="48185"/>
          <a:stretch/>
        </p:blipFill>
        <p:spPr>
          <a:xfrm>
            <a:off x="512117" y="1092873"/>
            <a:ext cx="4195626" cy="5713572"/>
          </a:xfrm>
          <a:prstGeom prst="rect">
            <a:avLst/>
          </a:prstGeom>
        </p:spPr>
      </p:pic>
    </p:spTree>
    <p:extLst>
      <p:ext uri="{BB962C8B-B14F-4D97-AF65-F5344CB8AC3E}">
        <p14:creationId xmlns:p14="http://schemas.microsoft.com/office/powerpoint/2010/main" val="1451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219D-E40C-3A42-8540-DD54A4E999E2}"/>
              </a:ext>
            </a:extLst>
          </p:cNvPr>
          <p:cNvSpPr>
            <a:spLocks noGrp="1"/>
          </p:cNvSpPr>
          <p:nvPr>
            <p:ph type="title"/>
          </p:nvPr>
        </p:nvSpPr>
        <p:spPr>
          <a:xfrm>
            <a:off x="0" y="0"/>
            <a:ext cx="12192000" cy="1325563"/>
          </a:xfrm>
        </p:spPr>
        <p:txBody>
          <a:bodyPr>
            <a:normAutofit/>
          </a:bodyPr>
          <a:lstStyle/>
          <a:p>
            <a:pPr algn="ctr"/>
            <a:r>
              <a:rPr lang="en-US" sz="3700" b="1" dirty="0">
                <a:latin typeface="Arial" panose="020B0604020202020204" pitchFamily="34" charset="0"/>
                <a:cs typeface="Arial" panose="020B0604020202020204" pitchFamily="34" charset="0"/>
              </a:rPr>
              <a:t>Expansion of Tregs via DR3</a:t>
            </a:r>
          </a:p>
        </p:txBody>
      </p:sp>
      <p:sp>
        <p:nvSpPr>
          <p:cNvPr id="3" name="Content Placeholder 2">
            <a:extLst>
              <a:ext uri="{FF2B5EF4-FFF2-40B4-BE49-F238E27FC236}">
                <a16:creationId xmlns:a16="http://schemas.microsoft.com/office/drawing/2014/main" id="{59BD4AF8-FBC7-B14D-A5BF-0557A8E5DB3C}"/>
              </a:ext>
            </a:extLst>
          </p:cNvPr>
          <p:cNvSpPr>
            <a:spLocks noGrp="1"/>
          </p:cNvSpPr>
          <p:nvPr>
            <p:ph idx="1"/>
          </p:nvPr>
        </p:nvSpPr>
        <p:spPr>
          <a:xfrm>
            <a:off x="6571819" y="3994150"/>
            <a:ext cx="5420981" cy="2452053"/>
          </a:xfrm>
        </p:spPr>
        <p:txBody>
          <a:bodyPr>
            <a:normAutofit/>
          </a:bodyPr>
          <a:lstStyle/>
          <a:p>
            <a:r>
              <a:rPr lang="en-US" sz="2400" dirty="0">
                <a:latin typeface="Arial" panose="020B0604020202020204" pitchFamily="34" charset="0"/>
                <a:cs typeface="Arial" panose="020B0604020202020204" pitchFamily="34" charset="0"/>
              </a:rPr>
              <a:t>TNFR25 is highly expressed by Tregs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DR3 stimulation enhances Treg expansion </a:t>
            </a:r>
            <a:r>
              <a:rPr lang="en-US" sz="2400" i="1" dirty="0">
                <a:latin typeface="Arial" panose="020B0604020202020204" pitchFamily="34" charset="0"/>
                <a:cs typeface="Arial" panose="020B0604020202020204" pitchFamily="34" charset="0"/>
              </a:rPr>
              <a:t>and boosts IL-10 production</a:t>
            </a:r>
            <a:endParaRPr lang="en-US"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D35349C-F618-6744-B942-DE21B6D95EA6}"/>
              </a:ext>
            </a:extLst>
          </p:cNvPr>
          <p:cNvPicPr>
            <a:picLocks noChangeAspect="1"/>
          </p:cNvPicPr>
          <p:nvPr/>
        </p:nvPicPr>
        <p:blipFill>
          <a:blip r:embed="rId3"/>
          <a:stretch>
            <a:fillRect/>
          </a:stretch>
        </p:blipFill>
        <p:spPr>
          <a:xfrm>
            <a:off x="7254404" y="1325563"/>
            <a:ext cx="4055809" cy="2306741"/>
          </a:xfrm>
          <a:prstGeom prst="rect">
            <a:avLst/>
          </a:prstGeom>
        </p:spPr>
      </p:pic>
      <p:pic>
        <p:nvPicPr>
          <p:cNvPr id="15" name="Picture 14" descr="Graphical user interface, text, email&#10;&#10;Description automatically generated">
            <a:extLst>
              <a:ext uri="{FF2B5EF4-FFF2-40B4-BE49-F238E27FC236}">
                <a16:creationId xmlns:a16="http://schemas.microsoft.com/office/drawing/2014/main" id="{EF2D9EFD-81D8-A347-AF76-4DBA6E9B23F6}"/>
              </a:ext>
            </a:extLst>
          </p:cNvPr>
          <p:cNvPicPr>
            <a:picLocks noChangeAspect="1"/>
          </p:cNvPicPr>
          <p:nvPr/>
        </p:nvPicPr>
        <p:blipFill>
          <a:blip r:embed="rId4"/>
          <a:stretch>
            <a:fillRect/>
          </a:stretch>
        </p:blipFill>
        <p:spPr>
          <a:xfrm>
            <a:off x="115824" y="1325563"/>
            <a:ext cx="6656578" cy="1865925"/>
          </a:xfrm>
          <a:prstGeom prst="rect">
            <a:avLst/>
          </a:prstGeom>
        </p:spPr>
      </p:pic>
      <p:pic>
        <p:nvPicPr>
          <p:cNvPr id="17" name="Picture 16" descr="Graphical user interface, text, application, email&#10;&#10;Description automatically generated">
            <a:extLst>
              <a:ext uri="{FF2B5EF4-FFF2-40B4-BE49-F238E27FC236}">
                <a16:creationId xmlns:a16="http://schemas.microsoft.com/office/drawing/2014/main" id="{FF092DEF-7913-AB4A-8FC5-39317DCF012F}"/>
              </a:ext>
            </a:extLst>
          </p:cNvPr>
          <p:cNvPicPr>
            <a:picLocks noChangeAspect="1"/>
          </p:cNvPicPr>
          <p:nvPr/>
        </p:nvPicPr>
        <p:blipFill rotWithShape="1">
          <a:blip r:embed="rId5"/>
          <a:srcRect l="15611" t="51813" r="34985" b="23733"/>
          <a:stretch/>
        </p:blipFill>
        <p:spPr>
          <a:xfrm>
            <a:off x="199200" y="2478933"/>
            <a:ext cx="5420981" cy="1677034"/>
          </a:xfrm>
          <a:prstGeom prst="rect">
            <a:avLst/>
          </a:prstGeom>
        </p:spPr>
      </p:pic>
      <p:pic>
        <p:nvPicPr>
          <p:cNvPr id="21" name="Picture 20" descr="Graphical user interface, text&#10;&#10;Description automatically generated">
            <a:extLst>
              <a:ext uri="{FF2B5EF4-FFF2-40B4-BE49-F238E27FC236}">
                <a16:creationId xmlns:a16="http://schemas.microsoft.com/office/drawing/2014/main" id="{9A588E8E-8CC2-E444-8490-C5A6CBECAA61}"/>
              </a:ext>
            </a:extLst>
          </p:cNvPr>
          <p:cNvPicPr>
            <a:picLocks noChangeAspect="1"/>
          </p:cNvPicPr>
          <p:nvPr/>
        </p:nvPicPr>
        <p:blipFill>
          <a:blip r:embed="rId6"/>
          <a:stretch>
            <a:fillRect/>
          </a:stretch>
        </p:blipFill>
        <p:spPr>
          <a:xfrm>
            <a:off x="115824" y="1788902"/>
            <a:ext cx="6543182" cy="1677034"/>
          </a:xfrm>
          <a:prstGeom prst="rect">
            <a:avLst/>
          </a:prstGeom>
        </p:spPr>
      </p:pic>
      <p:pic>
        <p:nvPicPr>
          <p:cNvPr id="23" name="Picture 22" descr="Text&#10;&#10;Description automatically generated">
            <a:extLst>
              <a:ext uri="{FF2B5EF4-FFF2-40B4-BE49-F238E27FC236}">
                <a16:creationId xmlns:a16="http://schemas.microsoft.com/office/drawing/2014/main" id="{1755C276-9C16-4A4C-8DCE-A4C647EAC6C1}"/>
              </a:ext>
            </a:extLst>
          </p:cNvPr>
          <p:cNvPicPr>
            <a:picLocks noChangeAspect="1"/>
          </p:cNvPicPr>
          <p:nvPr/>
        </p:nvPicPr>
        <p:blipFill>
          <a:blip r:embed="rId7"/>
          <a:stretch>
            <a:fillRect/>
          </a:stretch>
        </p:blipFill>
        <p:spPr>
          <a:xfrm>
            <a:off x="115824" y="1843962"/>
            <a:ext cx="6670890" cy="1683914"/>
          </a:xfrm>
          <a:prstGeom prst="rect">
            <a:avLst/>
          </a:prstGeom>
        </p:spPr>
      </p:pic>
      <p:pic>
        <p:nvPicPr>
          <p:cNvPr id="7" name="Picture 6" descr="Text&#10;&#10;Description automatically generated">
            <a:extLst>
              <a:ext uri="{FF2B5EF4-FFF2-40B4-BE49-F238E27FC236}">
                <a16:creationId xmlns:a16="http://schemas.microsoft.com/office/drawing/2014/main" id="{822D19C0-16BC-484C-86FF-F35659D306EE}"/>
              </a:ext>
            </a:extLst>
          </p:cNvPr>
          <p:cNvPicPr>
            <a:picLocks noChangeAspect="1"/>
          </p:cNvPicPr>
          <p:nvPr/>
        </p:nvPicPr>
        <p:blipFill>
          <a:blip r:embed="rId8"/>
          <a:stretch>
            <a:fillRect/>
          </a:stretch>
        </p:blipFill>
        <p:spPr>
          <a:xfrm>
            <a:off x="115824" y="3749779"/>
            <a:ext cx="6160285" cy="1308842"/>
          </a:xfrm>
          <a:prstGeom prst="rect">
            <a:avLst/>
          </a:prstGeom>
        </p:spPr>
      </p:pic>
      <p:pic>
        <p:nvPicPr>
          <p:cNvPr id="9" name="Picture 8" descr="Text&#10;&#10;Description automatically generated">
            <a:extLst>
              <a:ext uri="{FF2B5EF4-FFF2-40B4-BE49-F238E27FC236}">
                <a16:creationId xmlns:a16="http://schemas.microsoft.com/office/drawing/2014/main" id="{1FA773FF-C576-8341-81FD-E740CDA3A325}"/>
              </a:ext>
            </a:extLst>
          </p:cNvPr>
          <p:cNvPicPr>
            <a:picLocks noChangeAspect="1"/>
          </p:cNvPicPr>
          <p:nvPr/>
        </p:nvPicPr>
        <p:blipFill>
          <a:blip r:embed="rId9"/>
          <a:stretch>
            <a:fillRect/>
          </a:stretch>
        </p:blipFill>
        <p:spPr>
          <a:xfrm>
            <a:off x="115824" y="4563088"/>
            <a:ext cx="5915510" cy="1987868"/>
          </a:xfrm>
          <a:prstGeom prst="rect">
            <a:avLst/>
          </a:prstGeom>
        </p:spPr>
      </p:pic>
      <p:pic>
        <p:nvPicPr>
          <p:cNvPr id="11" name="Picture 10">
            <a:extLst>
              <a:ext uri="{FF2B5EF4-FFF2-40B4-BE49-F238E27FC236}">
                <a16:creationId xmlns:a16="http://schemas.microsoft.com/office/drawing/2014/main" id="{6BAF4CCA-29D2-4A49-9916-98ECEC1B7BEC}"/>
              </a:ext>
            </a:extLst>
          </p:cNvPr>
          <p:cNvPicPr>
            <a:picLocks noChangeAspect="1"/>
          </p:cNvPicPr>
          <p:nvPr/>
        </p:nvPicPr>
        <p:blipFill>
          <a:blip r:embed="rId10"/>
          <a:stretch>
            <a:fillRect/>
          </a:stretch>
        </p:blipFill>
        <p:spPr>
          <a:xfrm>
            <a:off x="6571819" y="3983321"/>
            <a:ext cx="5375907" cy="2928725"/>
          </a:xfrm>
          <a:prstGeom prst="rect">
            <a:avLst/>
          </a:prstGeom>
          <a:solidFill>
            <a:schemeClr val="bg1"/>
          </a:solidFill>
        </p:spPr>
      </p:pic>
    </p:spTree>
    <p:extLst>
      <p:ext uri="{BB962C8B-B14F-4D97-AF65-F5344CB8AC3E}">
        <p14:creationId xmlns:p14="http://schemas.microsoft.com/office/powerpoint/2010/main" val="112368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D04B5C3E-0668-F646-989F-64DDCDE0EB4D}"/>
              </a:ext>
            </a:extLst>
          </p:cNvPr>
          <p:cNvSpPr txBox="1">
            <a:spLocks/>
          </p:cNvSpPr>
          <p:nvPr/>
        </p:nvSpPr>
        <p:spPr>
          <a:xfrm>
            <a:off x="0" y="118303"/>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Treg manipulation alters disease progression</a:t>
            </a:r>
          </a:p>
        </p:txBody>
      </p:sp>
      <p:pic>
        <p:nvPicPr>
          <p:cNvPr id="2" name="Picture 1">
            <a:extLst>
              <a:ext uri="{FF2B5EF4-FFF2-40B4-BE49-F238E27FC236}">
                <a16:creationId xmlns:a16="http://schemas.microsoft.com/office/drawing/2014/main" id="{53622E1F-883A-AB4D-8E19-64F23533A83D}"/>
              </a:ext>
            </a:extLst>
          </p:cNvPr>
          <p:cNvPicPr>
            <a:picLocks noChangeAspect="1"/>
          </p:cNvPicPr>
          <p:nvPr/>
        </p:nvPicPr>
        <p:blipFill>
          <a:blip r:embed="rId3"/>
          <a:stretch>
            <a:fillRect/>
          </a:stretch>
        </p:blipFill>
        <p:spPr>
          <a:xfrm>
            <a:off x="554907" y="1637132"/>
            <a:ext cx="5250942" cy="1534891"/>
          </a:xfrm>
          <a:prstGeom prst="rect">
            <a:avLst/>
          </a:prstGeom>
        </p:spPr>
      </p:pic>
      <p:pic>
        <p:nvPicPr>
          <p:cNvPr id="4" name="Picture 3">
            <a:extLst>
              <a:ext uri="{FF2B5EF4-FFF2-40B4-BE49-F238E27FC236}">
                <a16:creationId xmlns:a16="http://schemas.microsoft.com/office/drawing/2014/main" id="{2AB1938D-D604-7C47-92B5-BC440C6062B8}"/>
              </a:ext>
            </a:extLst>
          </p:cNvPr>
          <p:cNvPicPr>
            <a:picLocks noChangeAspect="1"/>
          </p:cNvPicPr>
          <p:nvPr/>
        </p:nvPicPr>
        <p:blipFill>
          <a:blip r:embed="rId4"/>
          <a:stretch>
            <a:fillRect/>
          </a:stretch>
        </p:blipFill>
        <p:spPr>
          <a:xfrm>
            <a:off x="5938162" y="942228"/>
            <a:ext cx="5831244" cy="3550825"/>
          </a:xfrm>
          <a:prstGeom prst="rect">
            <a:avLst/>
          </a:prstGeom>
        </p:spPr>
      </p:pic>
      <p:grpSp>
        <p:nvGrpSpPr>
          <p:cNvPr id="5" name="Group 4">
            <a:extLst>
              <a:ext uri="{FF2B5EF4-FFF2-40B4-BE49-F238E27FC236}">
                <a16:creationId xmlns:a16="http://schemas.microsoft.com/office/drawing/2014/main" id="{6850C7B4-4CA6-B548-8AE9-39DE3CE36F8D}"/>
              </a:ext>
            </a:extLst>
          </p:cNvPr>
          <p:cNvGrpSpPr/>
          <p:nvPr/>
        </p:nvGrpSpPr>
        <p:grpSpPr>
          <a:xfrm>
            <a:off x="6968116" y="4715579"/>
            <a:ext cx="3435823" cy="1832811"/>
            <a:chOff x="2149643" y="3429000"/>
            <a:chExt cx="3435823" cy="1832811"/>
          </a:xfrm>
        </p:grpSpPr>
        <p:pic>
          <p:nvPicPr>
            <p:cNvPr id="6" name="Picture 5" descr="Text, whiteboard&#10;&#10;Description automatically generated">
              <a:extLst>
                <a:ext uri="{FF2B5EF4-FFF2-40B4-BE49-F238E27FC236}">
                  <a16:creationId xmlns:a16="http://schemas.microsoft.com/office/drawing/2014/main" id="{22610E18-C528-DB42-935C-723757A8F59D}"/>
                </a:ext>
              </a:extLst>
            </p:cNvPr>
            <p:cNvPicPr>
              <a:picLocks noChangeAspect="1"/>
            </p:cNvPicPr>
            <p:nvPr/>
          </p:nvPicPr>
          <p:blipFill rotWithShape="1">
            <a:blip r:embed="rId5"/>
            <a:srcRect l="30934" t="36648" r="20946" b="26632"/>
            <a:stretch/>
          </p:blipFill>
          <p:spPr>
            <a:xfrm>
              <a:off x="2149643" y="3429000"/>
              <a:ext cx="3208420" cy="1832811"/>
            </a:xfrm>
            <a:prstGeom prst="rect">
              <a:avLst/>
            </a:prstGeom>
          </p:spPr>
        </p:pic>
        <p:sp>
          <p:nvSpPr>
            <p:cNvPr id="7" name="TextBox 6">
              <a:extLst>
                <a:ext uri="{FF2B5EF4-FFF2-40B4-BE49-F238E27FC236}">
                  <a16:creationId xmlns:a16="http://schemas.microsoft.com/office/drawing/2014/main" id="{8F001D17-F833-D443-8968-EC97A4D6BF4B}"/>
                </a:ext>
              </a:extLst>
            </p:cNvPr>
            <p:cNvSpPr txBox="1"/>
            <p:nvPr/>
          </p:nvSpPr>
          <p:spPr>
            <a:xfrm>
              <a:off x="2149643" y="3429000"/>
              <a:ext cx="625641" cy="369332"/>
            </a:xfrm>
            <a:prstGeom prst="rect">
              <a:avLst/>
            </a:prstGeom>
            <a:noFill/>
          </p:spPr>
          <p:txBody>
            <a:bodyPr wrap="square" rtlCol="0">
              <a:spAutoFit/>
            </a:bodyPr>
            <a:lstStyle/>
            <a:p>
              <a:r>
                <a:rPr lang="en-US" dirty="0"/>
                <a:t>WT</a:t>
              </a:r>
            </a:p>
          </p:txBody>
        </p:sp>
        <p:sp>
          <p:nvSpPr>
            <p:cNvPr id="8" name="TextBox 7">
              <a:extLst>
                <a:ext uri="{FF2B5EF4-FFF2-40B4-BE49-F238E27FC236}">
                  <a16:creationId xmlns:a16="http://schemas.microsoft.com/office/drawing/2014/main" id="{29C1FC81-1047-7C4E-84D2-ECEDF2AB04A1}"/>
                </a:ext>
              </a:extLst>
            </p:cNvPr>
            <p:cNvSpPr txBox="1"/>
            <p:nvPr/>
          </p:nvSpPr>
          <p:spPr>
            <a:xfrm>
              <a:off x="2651357" y="3429000"/>
              <a:ext cx="997426" cy="369332"/>
            </a:xfrm>
            <a:prstGeom prst="rect">
              <a:avLst/>
            </a:prstGeom>
            <a:noFill/>
          </p:spPr>
          <p:txBody>
            <a:bodyPr wrap="square" rtlCol="0">
              <a:spAutoFit/>
            </a:bodyPr>
            <a:lstStyle/>
            <a:p>
              <a:r>
                <a:rPr lang="en-US" dirty="0">
                  <a:solidFill>
                    <a:schemeClr val="bg1">
                      <a:lumMod val="50000"/>
                    </a:schemeClr>
                  </a:solidFill>
                </a:rPr>
                <a:t>WT-DR3</a:t>
              </a:r>
            </a:p>
          </p:txBody>
        </p:sp>
        <p:sp>
          <p:nvSpPr>
            <p:cNvPr id="9" name="TextBox 8">
              <a:extLst>
                <a:ext uri="{FF2B5EF4-FFF2-40B4-BE49-F238E27FC236}">
                  <a16:creationId xmlns:a16="http://schemas.microsoft.com/office/drawing/2014/main" id="{DB29C34E-F10A-3D49-87A3-0BC9FA434B88}"/>
                </a:ext>
              </a:extLst>
            </p:cNvPr>
            <p:cNvSpPr txBox="1"/>
            <p:nvPr/>
          </p:nvSpPr>
          <p:spPr>
            <a:xfrm>
              <a:off x="4411578" y="3429000"/>
              <a:ext cx="1173888" cy="369332"/>
            </a:xfrm>
            <a:prstGeom prst="rect">
              <a:avLst/>
            </a:prstGeom>
            <a:noFill/>
          </p:spPr>
          <p:txBody>
            <a:bodyPr wrap="square" rtlCol="0">
              <a:spAutoFit/>
            </a:bodyPr>
            <a:lstStyle/>
            <a:p>
              <a:r>
                <a:rPr lang="en-US" dirty="0">
                  <a:solidFill>
                    <a:srgbClr val="008F00"/>
                  </a:solidFill>
                </a:rPr>
                <a:t>CML-DR3</a:t>
              </a:r>
            </a:p>
          </p:txBody>
        </p:sp>
        <p:sp>
          <p:nvSpPr>
            <p:cNvPr id="10" name="TextBox 9">
              <a:extLst>
                <a:ext uri="{FF2B5EF4-FFF2-40B4-BE49-F238E27FC236}">
                  <a16:creationId xmlns:a16="http://schemas.microsoft.com/office/drawing/2014/main" id="{5CA144F9-9647-1943-A3A7-79062C3F433D}"/>
                </a:ext>
              </a:extLst>
            </p:cNvPr>
            <p:cNvSpPr txBox="1"/>
            <p:nvPr/>
          </p:nvSpPr>
          <p:spPr>
            <a:xfrm>
              <a:off x="3714541" y="3429000"/>
              <a:ext cx="997426" cy="369332"/>
            </a:xfrm>
            <a:prstGeom prst="rect">
              <a:avLst/>
            </a:prstGeom>
            <a:noFill/>
          </p:spPr>
          <p:txBody>
            <a:bodyPr wrap="square" rtlCol="0">
              <a:spAutoFit/>
            </a:bodyPr>
            <a:lstStyle/>
            <a:p>
              <a:r>
                <a:rPr lang="en-US" dirty="0">
                  <a:solidFill>
                    <a:srgbClr val="FF0000"/>
                  </a:solidFill>
                </a:rPr>
                <a:t>CML</a:t>
              </a:r>
            </a:p>
          </p:txBody>
        </p:sp>
      </p:grpSp>
      <p:pic>
        <p:nvPicPr>
          <p:cNvPr id="3" name="Picture 2">
            <a:extLst>
              <a:ext uri="{FF2B5EF4-FFF2-40B4-BE49-F238E27FC236}">
                <a16:creationId xmlns:a16="http://schemas.microsoft.com/office/drawing/2014/main" id="{83D7F3F3-9390-CF38-DA79-D39AC5BA7399}"/>
              </a:ext>
            </a:extLst>
          </p:cNvPr>
          <p:cNvPicPr>
            <a:picLocks noChangeAspect="1"/>
          </p:cNvPicPr>
          <p:nvPr/>
        </p:nvPicPr>
        <p:blipFill>
          <a:blip r:embed="rId6"/>
          <a:stretch>
            <a:fillRect/>
          </a:stretch>
        </p:blipFill>
        <p:spPr>
          <a:xfrm>
            <a:off x="245647" y="4035236"/>
            <a:ext cx="5250942" cy="1887477"/>
          </a:xfrm>
          <a:prstGeom prst="rect">
            <a:avLst/>
          </a:prstGeom>
        </p:spPr>
      </p:pic>
    </p:spTree>
    <p:extLst>
      <p:ext uri="{BB962C8B-B14F-4D97-AF65-F5344CB8AC3E}">
        <p14:creationId xmlns:p14="http://schemas.microsoft.com/office/powerpoint/2010/main" val="115967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D04B5C3E-0668-F646-989F-64DDCDE0EB4D}"/>
              </a:ext>
            </a:extLst>
          </p:cNvPr>
          <p:cNvSpPr txBox="1">
            <a:spLocks/>
          </p:cNvSpPr>
          <p:nvPr/>
        </p:nvSpPr>
        <p:spPr>
          <a:xfrm>
            <a:off x="92765" y="115981"/>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HD Analysis of Treg Expanded Mice</a:t>
            </a:r>
          </a:p>
        </p:txBody>
      </p:sp>
      <p:pic>
        <p:nvPicPr>
          <p:cNvPr id="19" name="Picture 18">
            <a:extLst>
              <a:ext uri="{FF2B5EF4-FFF2-40B4-BE49-F238E27FC236}">
                <a16:creationId xmlns:a16="http://schemas.microsoft.com/office/drawing/2014/main" id="{4AD126A0-086E-6DA1-1EC7-44B49A74E486}"/>
              </a:ext>
            </a:extLst>
          </p:cNvPr>
          <p:cNvPicPr>
            <a:picLocks noChangeAspect="1"/>
          </p:cNvPicPr>
          <p:nvPr/>
        </p:nvPicPr>
        <p:blipFill>
          <a:blip r:embed="rId3"/>
          <a:stretch>
            <a:fillRect/>
          </a:stretch>
        </p:blipFill>
        <p:spPr>
          <a:xfrm>
            <a:off x="4610782" y="2585624"/>
            <a:ext cx="3622533" cy="3429000"/>
          </a:xfrm>
          <a:prstGeom prst="rect">
            <a:avLst/>
          </a:prstGeom>
        </p:spPr>
      </p:pic>
      <p:pic>
        <p:nvPicPr>
          <p:cNvPr id="21" name="Picture 20">
            <a:extLst>
              <a:ext uri="{FF2B5EF4-FFF2-40B4-BE49-F238E27FC236}">
                <a16:creationId xmlns:a16="http://schemas.microsoft.com/office/drawing/2014/main" id="{9C568EEA-A02D-0267-FA04-0BC85EBF1F15}"/>
              </a:ext>
            </a:extLst>
          </p:cNvPr>
          <p:cNvPicPr>
            <a:picLocks noChangeAspect="1"/>
          </p:cNvPicPr>
          <p:nvPr/>
        </p:nvPicPr>
        <p:blipFill>
          <a:blip r:embed="rId4"/>
          <a:stretch>
            <a:fillRect/>
          </a:stretch>
        </p:blipFill>
        <p:spPr>
          <a:xfrm>
            <a:off x="0" y="2585624"/>
            <a:ext cx="4610782" cy="3586163"/>
          </a:xfrm>
          <a:prstGeom prst="rect">
            <a:avLst/>
          </a:prstGeom>
        </p:spPr>
      </p:pic>
      <p:grpSp>
        <p:nvGrpSpPr>
          <p:cNvPr id="6" name="Group 5">
            <a:extLst>
              <a:ext uri="{FF2B5EF4-FFF2-40B4-BE49-F238E27FC236}">
                <a16:creationId xmlns:a16="http://schemas.microsoft.com/office/drawing/2014/main" id="{AA85276B-2911-D2BD-0684-14FE8DA66320}"/>
              </a:ext>
            </a:extLst>
          </p:cNvPr>
          <p:cNvGrpSpPr/>
          <p:nvPr/>
        </p:nvGrpSpPr>
        <p:grpSpPr>
          <a:xfrm>
            <a:off x="3601497" y="647880"/>
            <a:ext cx="4743225" cy="1538948"/>
            <a:chOff x="236855" y="2238998"/>
            <a:chExt cx="5363584" cy="1728156"/>
          </a:xfrm>
        </p:grpSpPr>
        <p:pic>
          <p:nvPicPr>
            <p:cNvPr id="7" name="Picture 6">
              <a:extLst>
                <a:ext uri="{FF2B5EF4-FFF2-40B4-BE49-F238E27FC236}">
                  <a16:creationId xmlns:a16="http://schemas.microsoft.com/office/drawing/2014/main" id="{2DCBC84F-6362-F5B0-753B-F15EC41E9D07}"/>
                </a:ext>
              </a:extLst>
            </p:cNvPr>
            <p:cNvPicPr>
              <a:picLocks noChangeAspect="1"/>
            </p:cNvPicPr>
            <p:nvPr/>
          </p:nvPicPr>
          <p:blipFill rotWithShape="1">
            <a:blip r:embed="rId5"/>
            <a:srcRect t="-12592" r="63248" b="1"/>
            <a:stretch/>
          </p:blipFill>
          <p:spPr>
            <a:xfrm>
              <a:off x="236855" y="2238998"/>
              <a:ext cx="1929875" cy="1728156"/>
            </a:xfrm>
            <a:prstGeom prst="rect">
              <a:avLst/>
            </a:prstGeom>
          </p:spPr>
        </p:pic>
        <p:pic>
          <p:nvPicPr>
            <p:cNvPr id="8" name="Picture 7">
              <a:extLst>
                <a:ext uri="{FF2B5EF4-FFF2-40B4-BE49-F238E27FC236}">
                  <a16:creationId xmlns:a16="http://schemas.microsoft.com/office/drawing/2014/main" id="{31C9299E-4E52-619E-5753-78594C460AEA}"/>
                </a:ext>
              </a:extLst>
            </p:cNvPr>
            <p:cNvPicPr>
              <a:picLocks noChangeAspect="1"/>
            </p:cNvPicPr>
            <p:nvPr/>
          </p:nvPicPr>
          <p:blipFill rotWithShape="1">
            <a:blip r:embed="rId5"/>
            <a:srcRect l="34608" t="51340"/>
            <a:stretch/>
          </p:blipFill>
          <p:spPr>
            <a:xfrm>
              <a:off x="2166730" y="2902226"/>
              <a:ext cx="3433709" cy="746875"/>
            </a:xfrm>
            <a:prstGeom prst="rect">
              <a:avLst/>
            </a:prstGeom>
          </p:spPr>
        </p:pic>
      </p:grpSp>
      <p:pic>
        <p:nvPicPr>
          <p:cNvPr id="10" name="Picture 9">
            <a:extLst>
              <a:ext uri="{FF2B5EF4-FFF2-40B4-BE49-F238E27FC236}">
                <a16:creationId xmlns:a16="http://schemas.microsoft.com/office/drawing/2014/main" id="{2FD8E4BF-D714-4E30-A2CA-9DC1BB2C770D}"/>
              </a:ext>
            </a:extLst>
          </p:cNvPr>
          <p:cNvPicPr>
            <a:picLocks noChangeAspect="1"/>
          </p:cNvPicPr>
          <p:nvPr/>
        </p:nvPicPr>
        <p:blipFill rotWithShape="1">
          <a:blip r:embed="rId6"/>
          <a:srcRect t="7376"/>
          <a:stretch/>
        </p:blipFill>
        <p:spPr>
          <a:xfrm>
            <a:off x="8344722" y="2796208"/>
            <a:ext cx="3670742" cy="2644437"/>
          </a:xfrm>
          <a:prstGeom prst="rect">
            <a:avLst/>
          </a:prstGeom>
        </p:spPr>
      </p:pic>
      <p:sp>
        <p:nvSpPr>
          <p:cNvPr id="11" name="TextBox 10">
            <a:extLst>
              <a:ext uri="{FF2B5EF4-FFF2-40B4-BE49-F238E27FC236}">
                <a16:creationId xmlns:a16="http://schemas.microsoft.com/office/drawing/2014/main" id="{9217CAA5-09CF-C361-AE77-5F1446138400}"/>
              </a:ext>
            </a:extLst>
          </p:cNvPr>
          <p:cNvSpPr txBox="1"/>
          <p:nvPr/>
        </p:nvSpPr>
        <p:spPr>
          <a:xfrm>
            <a:off x="8657849" y="2426876"/>
            <a:ext cx="304448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Myeloid Subcluster Analysis</a:t>
            </a:r>
          </a:p>
        </p:txBody>
      </p:sp>
      <p:sp>
        <p:nvSpPr>
          <p:cNvPr id="14" name="TextBox 13">
            <a:extLst>
              <a:ext uri="{FF2B5EF4-FFF2-40B4-BE49-F238E27FC236}">
                <a16:creationId xmlns:a16="http://schemas.microsoft.com/office/drawing/2014/main" id="{596EFB7E-1A42-B8E1-5D6B-49973FD02DB2}"/>
              </a:ext>
            </a:extLst>
          </p:cNvPr>
          <p:cNvSpPr txBox="1"/>
          <p:nvPr/>
        </p:nvSpPr>
        <p:spPr>
          <a:xfrm>
            <a:off x="7209182" y="6558151"/>
            <a:ext cx="4982818" cy="276999"/>
          </a:xfrm>
          <a:prstGeom prst="rect">
            <a:avLst/>
          </a:prstGeom>
          <a:noFill/>
        </p:spPr>
        <p:txBody>
          <a:bodyPr wrap="square">
            <a:spAutoFit/>
          </a:bodyPr>
          <a:lstStyle/>
          <a:p>
            <a:r>
              <a:rPr lang="en-US" sz="1200" b="0" i="0" dirty="0">
                <a:effectLst/>
                <a:latin typeface="Arial" panose="020B0604020202020204" pitchFamily="34" charset="0"/>
                <a:cs typeface="Arial" panose="020B0604020202020204" pitchFamily="34" charset="0"/>
              </a:rPr>
              <a:t> </a:t>
            </a:r>
            <a:r>
              <a:rPr lang="en-US" sz="1200" b="0" i="0" strike="noStrike" dirty="0">
                <a:solidFill>
                  <a:srgbClr val="0563C1"/>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Ashhurst TM, Marsh-Wakefield F, Putri GH et al. (2021). Cytometry A</a:t>
            </a:r>
            <a:r>
              <a:rPr lang="en-US" sz="1200" b="0" i="0" strike="noStrike" dirty="0">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6136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D04B5C3E-0668-F646-989F-64DDCDE0EB4D}"/>
              </a:ext>
            </a:extLst>
          </p:cNvPr>
          <p:cNvSpPr txBox="1">
            <a:spLocks/>
          </p:cNvSpPr>
          <p:nvPr/>
        </p:nvSpPr>
        <p:spPr>
          <a:xfrm>
            <a:off x="0" y="118303"/>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Treg manipulation alters disease progression</a:t>
            </a:r>
          </a:p>
        </p:txBody>
      </p:sp>
      <p:pic>
        <p:nvPicPr>
          <p:cNvPr id="113" name="Picture 112">
            <a:extLst>
              <a:ext uri="{FF2B5EF4-FFF2-40B4-BE49-F238E27FC236}">
                <a16:creationId xmlns:a16="http://schemas.microsoft.com/office/drawing/2014/main" id="{512E30A2-C04B-F24D-8532-9EC1E3DFA2E4}"/>
              </a:ext>
            </a:extLst>
          </p:cNvPr>
          <p:cNvPicPr>
            <a:picLocks noChangeAspect="1"/>
          </p:cNvPicPr>
          <p:nvPr/>
        </p:nvPicPr>
        <p:blipFill>
          <a:blip r:embed="rId3"/>
          <a:stretch>
            <a:fillRect/>
          </a:stretch>
        </p:blipFill>
        <p:spPr>
          <a:xfrm>
            <a:off x="5742236" y="1197986"/>
            <a:ext cx="6379823" cy="4975984"/>
          </a:xfrm>
          <a:prstGeom prst="rect">
            <a:avLst/>
          </a:prstGeom>
        </p:spPr>
      </p:pic>
      <p:grpSp>
        <p:nvGrpSpPr>
          <p:cNvPr id="8" name="Group 7">
            <a:extLst>
              <a:ext uri="{FF2B5EF4-FFF2-40B4-BE49-F238E27FC236}">
                <a16:creationId xmlns:a16="http://schemas.microsoft.com/office/drawing/2014/main" id="{80798608-833B-0B88-C9DC-F2EF6B7AA24B}"/>
              </a:ext>
            </a:extLst>
          </p:cNvPr>
          <p:cNvGrpSpPr/>
          <p:nvPr/>
        </p:nvGrpSpPr>
        <p:grpSpPr>
          <a:xfrm>
            <a:off x="613637" y="781084"/>
            <a:ext cx="4743225" cy="1538948"/>
            <a:chOff x="236855" y="2238998"/>
            <a:chExt cx="5363584" cy="1728156"/>
          </a:xfrm>
        </p:grpSpPr>
        <p:pic>
          <p:nvPicPr>
            <p:cNvPr id="9" name="Picture 8">
              <a:extLst>
                <a:ext uri="{FF2B5EF4-FFF2-40B4-BE49-F238E27FC236}">
                  <a16:creationId xmlns:a16="http://schemas.microsoft.com/office/drawing/2014/main" id="{32079B1A-3759-D7A4-BE64-131014A1AB7C}"/>
                </a:ext>
              </a:extLst>
            </p:cNvPr>
            <p:cNvPicPr>
              <a:picLocks noChangeAspect="1"/>
            </p:cNvPicPr>
            <p:nvPr/>
          </p:nvPicPr>
          <p:blipFill rotWithShape="1">
            <a:blip r:embed="rId4"/>
            <a:srcRect t="-12592" r="63248" b="1"/>
            <a:stretch/>
          </p:blipFill>
          <p:spPr>
            <a:xfrm>
              <a:off x="236855" y="2238998"/>
              <a:ext cx="1929875" cy="1728156"/>
            </a:xfrm>
            <a:prstGeom prst="rect">
              <a:avLst/>
            </a:prstGeom>
          </p:spPr>
        </p:pic>
        <p:pic>
          <p:nvPicPr>
            <p:cNvPr id="10" name="Picture 9">
              <a:extLst>
                <a:ext uri="{FF2B5EF4-FFF2-40B4-BE49-F238E27FC236}">
                  <a16:creationId xmlns:a16="http://schemas.microsoft.com/office/drawing/2014/main" id="{3F403456-DF3E-6EF2-F724-CC967390D3F5}"/>
                </a:ext>
              </a:extLst>
            </p:cNvPr>
            <p:cNvPicPr>
              <a:picLocks noChangeAspect="1"/>
            </p:cNvPicPr>
            <p:nvPr/>
          </p:nvPicPr>
          <p:blipFill rotWithShape="1">
            <a:blip r:embed="rId4"/>
            <a:srcRect l="34608" t="51340"/>
            <a:stretch/>
          </p:blipFill>
          <p:spPr>
            <a:xfrm>
              <a:off x="2166730" y="2902226"/>
              <a:ext cx="3433709" cy="746875"/>
            </a:xfrm>
            <a:prstGeom prst="rect">
              <a:avLst/>
            </a:prstGeom>
          </p:spPr>
        </p:pic>
      </p:grpSp>
      <p:pic>
        <p:nvPicPr>
          <p:cNvPr id="2" name="Picture 1">
            <a:extLst>
              <a:ext uri="{FF2B5EF4-FFF2-40B4-BE49-F238E27FC236}">
                <a16:creationId xmlns:a16="http://schemas.microsoft.com/office/drawing/2014/main" id="{84A26F17-B0C5-5A33-55BA-184E934822BB}"/>
              </a:ext>
            </a:extLst>
          </p:cNvPr>
          <p:cNvPicPr>
            <a:picLocks noChangeAspect="1"/>
          </p:cNvPicPr>
          <p:nvPr/>
        </p:nvPicPr>
        <p:blipFill>
          <a:blip r:embed="rId5"/>
          <a:stretch>
            <a:fillRect/>
          </a:stretch>
        </p:blipFill>
        <p:spPr>
          <a:xfrm>
            <a:off x="439895" y="2567170"/>
            <a:ext cx="5232400" cy="3606800"/>
          </a:xfrm>
          <a:prstGeom prst="rect">
            <a:avLst/>
          </a:prstGeom>
        </p:spPr>
      </p:pic>
    </p:spTree>
    <p:extLst>
      <p:ext uri="{BB962C8B-B14F-4D97-AF65-F5344CB8AC3E}">
        <p14:creationId xmlns:p14="http://schemas.microsoft.com/office/powerpoint/2010/main" val="53000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D04B5C3E-0668-F646-989F-64DDCDE0EB4D}"/>
              </a:ext>
            </a:extLst>
          </p:cNvPr>
          <p:cNvSpPr txBox="1">
            <a:spLocks/>
          </p:cNvSpPr>
          <p:nvPr/>
        </p:nvSpPr>
        <p:spPr>
          <a:xfrm>
            <a:off x="0" y="118303"/>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Treg manipulation alters disease progression</a:t>
            </a:r>
          </a:p>
        </p:txBody>
      </p:sp>
      <p:grpSp>
        <p:nvGrpSpPr>
          <p:cNvPr id="8" name="Group 7">
            <a:extLst>
              <a:ext uri="{FF2B5EF4-FFF2-40B4-BE49-F238E27FC236}">
                <a16:creationId xmlns:a16="http://schemas.microsoft.com/office/drawing/2014/main" id="{80798608-833B-0B88-C9DC-F2EF6B7AA24B}"/>
              </a:ext>
            </a:extLst>
          </p:cNvPr>
          <p:cNvGrpSpPr/>
          <p:nvPr/>
        </p:nvGrpSpPr>
        <p:grpSpPr>
          <a:xfrm>
            <a:off x="613637" y="781084"/>
            <a:ext cx="4743225" cy="1538948"/>
            <a:chOff x="236855" y="2238998"/>
            <a:chExt cx="5363584" cy="1728156"/>
          </a:xfrm>
        </p:grpSpPr>
        <p:pic>
          <p:nvPicPr>
            <p:cNvPr id="9" name="Picture 8">
              <a:extLst>
                <a:ext uri="{FF2B5EF4-FFF2-40B4-BE49-F238E27FC236}">
                  <a16:creationId xmlns:a16="http://schemas.microsoft.com/office/drawing/2014/main" id="{32079B1A-3759-D7A4-BE64-131014A1AB7C}"/>
                </a:ext>
              </a:extLst>
            </p:cNvPr>
            <p:cNvPicPr>
              <a:picLocks noChangeAspect="1"/>
            </p:cNvPicPr>
            <p:nvPr/>
          </p:nvPicPr>
          <p:blipFill rotWithShape="1">
            <a:blip r:embed="rId3"/>
            <a:srcRect t="-12592" r="63248" b="1"/>
            <a:stretch/>
          </p:blipFill>
          <p:spPr>
            <a:xfrm>
              <a:off x="236855" y="2238998"/>
              <a:ext cx="1929875" cy="1728156"/>
            </a:xfrm>
            <a:prstGeom prst="rect">
              <a:avLst/>
            </a:prstGeom>
          </p:spPr>
        </p:pic>
        <p:pic>
          <p:nvPicPr>
            <p:cNvPr id="10" name="Picture 9">
              <a:extLst>
                <a:ext uri="{FF2B5EF4-FFF2-40B4-BE49-F238E27FC236}">
                  <a16:creationId xmlns:a16="http://schemas.microsoft.com/office/drawing/2014/main" id="{3F403456-DF3E-6EF2-F724-CC967390D3F5}"/>
                </a:ext>
              </a:extLst>
            </p:cNvPr>
            <p:cNvPicPr>
              <a:picLocks noChangeAspect="1"/>
            </p:cNvPicPr>
            <p:nvPr/>
          </p:nvPicPr>
          <p:blipFill rotWithShape="1">
            <a:blip r:embed="rId3"/>
            <a:srcRect l="34608" t="51340"/>
            <a:stretch/>
          </p:blipFill>
          <p:spPr>
            <a:xfrm>
              <a:off x="2166730" y="2902226"/>
              <a:ext cx="3433709" cy="746875"/>
            </a:xfrm>
            <a:prstGeom prst="rect">
              <a:avLst/>
            </a:prstGeom>
          </p:spPr>
        </p:pic>
      </p:grpSp>
      <p:pic>
        <p:nvPicPr>
          <p:cNvPr id="2" name="Picture 1">
            <a:extLst>
              <a:ext uri="{FF2B5EF4-FFF2-40B4-BE49-F238E27FC236}">
                <a16:creationId xmlns:a16="http://schemas.microsoft.com/office/drawing/2014/main" id="{84A26F17-B0C5-5A33-55BA-184E934822BB}"/>
              </a:ext>
            </a:extLst>
          </p:cNvPr>
          <p:cNvPicPr>
            <a:picLocks noChangeAspect="1"/>
          </p:cNvPicPr>
          <p:nvPr/>
        </p:nvPicPr>
        <p:blipFill>
          <a:blip r:embed="rId4"/>
          <a:stretch>
            <a:fillRect/>
          </a:stretch>
        </p:blipFill>
        <p:spPr>
          <a:xfrm>
            <a:off x="439895" y="2567170"/>
            <a:ext cx="5232400" cy="3606800"/>
          </a:xfrm>
          <a:prstGeom prst="rect">
            <a:avLst/>
          </a:prstGeom>
        </p:spPr>
      </p:pic>
      <p:grpSp>
        <p:nvGrpSpPr>
          <p:cNvPr id="5" name="Group 4">
            <a:extLst>
              <a:ext uri="{FF2B5EF4-FFF2-40B4-BE49-F238E27FC236}">
                <a16:creationId xmlns:a16="http://schemas.microsoft.com/office/drawing/2014/main" id="{BAAD30C5-8309-A456-7759-D8485B682AAE}"/>
              </a:ext>
            </a:extLst>
          </p:cNvPr>
          <p:cNvGrpSpPr/>
          <p:nvPr/>
        </p:nvGrpSpPr>
        <p:grpSpPr>
          <a:xfrm>
            <a:off x="5700912" y="1863549"/>
            <a:ext cx="6147037" cy="2781338"/>
            <a:chOff x="5700912" y="1863549"/>
            <a:chExt cx="6147037" cy="2781338"/>
          </a:xfrm>
        </p:grpSpPr>
        <p:pic>
          <p:nvPicPr>
            <p:cNvPr id="3" name="Picture 2">
              <a:extLst>
                <a:ext uri="{FF2B5EF4-FFF2-40B4-BE49-F238E27FC236}">
                  <a16:creationId xmlns:a16="http://schemas.microsoft.com/office/drawing/2014/main" id="{1923F6C8-980C-0C6C-9828-94D126BDF55E}"/>
                </a:ext>
              </a:extLst>
            </p:cNvPr>
            <p:cNvPicPr>
              <a:picLocks noChangeAspect="1"/>
            </p:cNvPicPr>
            <p:nvPr/>
          </p:nvPicPr>
          <p:blipFill rotWithShape="1">
            <a:blip r:embed="rId5"/>
            <a:srcRect l="76673" b="49085"/>
            <a:stretch/>
          </p:blipFill>
          <p:spPr>
            <a:xfrm>
              <a:off x="5700912" y="1877324"/>
              <a:ext cx="3260628" cy="2767563"/>
            </a:xfrm>
            <a:prstGeom prst="rect">
              <a:avLst/>
            </a:prstGeom>
          </p:spPr>
        </p:pic>
        <p:pic>
          <p:nvPicPr>
            <p:cNvPr id="4" name="Picture 3">
              <a:extLst>
                <a:ext uri="{FF2B5EF4-FFF2-40B4-BE49-F238E27FC236}">
                  <a16:creationId xmlns:a16="http://schemas.microsoft.com/office/drawing/2014/main" id="{A5EC391B-FBAB-FF72-47F4-C5D7F364EC47}"/>
                </a:ext>
              </a:extLst>
            </p:cNvPr>
            <p:cNvPicPr>
              <a:picLocks noChangeAspect="1"/>
            </p:cNvPicPr>
            <p:nvPr/>
          </p:nvPicPr>
          <p:blipFill rotWithShape="1">
            <a:blip r:embed="rId5"/>
            <a:srcRect l="51811" r="26231" b="49524"/>
            <a:stretch/>
          </p:blipFill>
          <p:spPr>
            <a:xfrm>
              <a:off x="8752092" y="1863549"/>
              <a:ext cx="3095857" cy="2767562"/>
            </a:xfrm>
            <a:prstGeom prst="rect">
              <a:avLst/>
            </a:prstGeom>
          </p:spPr>
        </p:pic>
      </p:grpSp>
    </p:spTree>
    <p:extLst>
      <p:ext uri="{BB962C8B-B14F-4D97-AF65-F5344CB8AC3E}">
        <p14:creationId xmlns:p14="http://schemas.microsoft.com/office/powerpoint/2010/main" val="258277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D04B5C3E-0668-F646-989F-64DDCDE0EB4D}"/>
              </a:ext>
            </a:extLst>
          </p:cNvPr>
          <p:cNvSpPr txBox="1">
            <a:spLocks/>
          </p:cNvSpPr>
          <p:nvPr/>
        </p:nvSpPr>
        <p:spPr>
          <a:xfrm>
            <a:off x="0" y="356047"/>
            <a:ext cx="12192000" cy="64979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latin typeface="Arial" panose="020B0604020202020204" pitchFamily="34" charset="0"/>
                <a:cs typeface="Arial" panose="020B0604020202020204" pitchFamily="34" charset="0"/>
              </a:rPr>
              <a:t>IL-10 curbs leukemic myeloid differentiation</a:t>
            </a:r>
          </a:p>
        </p:txBody>
      </p:sp>
      <p:pic>
        <p:nvPicPr>
          <p:cNvPr id="2" name="Picture 1">
            <a:extLst>
              <a:ext uri="{FF2B5EF4-FFF2-40B4-BE49-F238E27FC236}">
                <a16:creationId xmlns:a16="http://schemas.microsoft.com/office/drawing/2014/main" id="{346177AF-B845-5B4C-A6C4-A5C1958DA40B}"/>
              </a:ext>
            </a:extLst>
          </p:cNvPr>
          <p:cNvPicPr>
            <a:picLocks noChangeAspect="1"/>
          </p:cNvPicPr>
          <p:nvPr/>
        </p:nvPicPr>
        <p:blipFill>
          <a:blip r:embed="rId3"/>
          <a:stretch>
            <a:fillRect/>
          </a:stretch>
        </p:blipFill>
        <p:spPr>
          <a:xfrm>
            <a:off x="5365167" y="914171"/>
            <a:ext cx="6735509" cy="5725776"/>
          </a:xfrm>
          <a:prstGeom prst="rect">
            <a:avLst/>
          </a:prstGeom>
        </p:spPr>
      </p:pic>
      <p:grpSp>
        <p:nvGrpSpPr>
          <p:cNvPr id="11" name="Group 10">
            <a:extLst>
              <a:ext uri="{FF2B5EF4-FFF2-40B4-BE49-F238E27FC236}">
                <a16:creationId xmlns:a16="http://schemas.microsoft.com/office/drawing/2014/main" id="{18E2E31D-DF33-D248-A624-0410C62F265F}"/>
              </a:ext>
            </a:extLst>
          </p:cNvPr>
          <p:cNvGrpSpPr/>
          <p:nvPr/>
        </p:nvGrpSpPr>
        <p:grpSpPr>
          <a:xfrm>
            <a:off x="209029" y="2436910"/>
            <a:ext cx="5400357" cy="2775758"/>
            <a:chOff x="252888" y="2048672"/>
            <a:chExt cx="5400357" cy="2775758"/>
          </a:xfrm>
        </p:grpSpPr>
        <p:pic>
          <p:nvPicPr>
            <p:cNvPr id="6" name="Picture 5" descr="Chart, bubble chart&#10;&#10;Description automatically generated">
              <a:extLst>
                <a:ext uri="{FF2B5EF4-FFF2-40B4-BE49-F238E27FC236}">
                  <a16:creationId xmlns:a16="http://schemas.microsoft.com/office/drawing/2014/main" id="{4D22C9F1-9199-D54D-90C4-3E0C734DE8F2}"/>
                </a:ext>
              </a:extLst>
            </p:cNvPr>
            <p:cNvPicPr>
              <a:picLocks noChangeAspect="1"/>
            </p:cNvPicPr>
            <p:nvPr/>
          </p:nvPicPr>
          <p:blipFill>
            <a:blip r:embed="rId4"/>
            <a:stretch>
              <a:fillRect/>
            </a:stretch>
          </p:blipFill>
          <p:spPr>
            <a:xfrm>
              <a:off x="417575" y="2568575"/>
              <a:ext cx="2006600" cy="1720850"/>
            </a:xfrm>
            <a:prstGeom prst="rect">
              <a:avLst/>
            </a:prstGeom>
          </p:spPr>
        </p:pic>
        <p:cxnSp>
          <p:nvCxnSpPr>
            <p:cNvPr id="8" name="Straight Arrow Connector 7">
              <a:extLst>
                <a:ext uri="{FF2B5EF4-FFF2-40B4-BE49-F238E27FC236}">
                  <a16:creationId xmlns:a16="http://schemas.microsoft.com/office/drawing/2014/main" id="{730AA071-8052-324C-8311-CC688E5ED1B6}"/>
                </a:ext>
              </a:extLst>
            </p:cNvPr>
            <p:cNvCxnSpPr>
              <a:cxnSpLocks/>
            </p:cNvCxnSpPr>
            <p:nvPr/>
          </p:nvCxnSpPr>
          <p:spPr>
            <a:xfrm>
              <a:off x="2445026" y="3318571"/>
              <a:ext cx="30898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3F2EB2D-5A7F-FB41-8AB8-1D81CD38342E}"/>
                </a:ext>
              </a:extLst>
            </p:cNvPr>
            <p:cNvSpPr txBox="1"/>
            <p:nvPr/>
          </p:nvSpPr>
          <p:spPr>
            <a:xfrm>
              <a:off x="2809999" y="2923006"/>
              <a:ext cx="246317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Myeloid Differentiation</a:t>
              </a:r>
            </a:p>
          </p:txBody>
        </p:sp>
        <p:sp>
          <p:nvSpPr>
            <p:cNvPr id="14" name="TextBox 13">
              <a:extLst>
                <a:ext uri="{FF2B5EF4-FFF2-40B4-BE49-F238E27FC236}">
                  <a16:creationId xmlns:a16="http://schemas.microsoft.com/office/drawing/2014/main" id="{2CF8777A-F5BC-F24A-B69B-1360D19CBF0F}"/>
                </a:ext>
              </a:extLst>
            </p:cNvPr>
            <p:cNvSpPr txBox="1"/>
            <p:nvPr/>
          </p:nvSpPr>
          <p:spPr>
            <a:xfrm>
              <a:off x="2570350" y="3347102"/>
              <a:ext cx="3082895" cy="1477328"/>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Increasing doses of IL-10</a:t>
              </a:r>
            </a:p>
            <a:p>
              <a:r>
                <a:rPr lang="en-US" dirty="0">
                  <a:latin typeface="Arial" panose="020B0604020202020204" pitchFamily="34" charset="0"/>
                  <a:cs typeface="Arial" panose="020B0604020202020204" pitchFamily="34" charset="0"/>
                </a:rPr>
                <a:t>Increasing doses of IL-17</a:t>
              </a:r>
            </a:p>
            <a:p>
              <a:r>
                <a:rPr lang="en-US" dirty="0">
                  <a:latin typeface="Arial" panose="020B0604020202020204" pitchFamily="34" charset="0"/>
                  <a:cs typeface="Arial" panose="020B0604020202020204" pitchFamily="34" charset="0"/>
                </a:rPr>
                <a:t>Increasing doses of GMCSF</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86D185E-DEB8-9A42-94D4-74E53268B801}"/>
                </a:ext>
              </a:extLst>
            </p:cNvPr>
            <p:cNvSpPr txBox="1"/>
            <p:nvPr/>
          </p:nvSpPr>
          <p:spPr>
            <a:xfrm>
              <a:off x="252888" y="2048672"/>
              <a:ext cx="2557111" cy="646331"/>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Granulocyte Monocyte </a:t>
              </a:r>
            </a:p>
            <a:p>
              <a:pPr algn="ctr"/>
              <a:r>
                <a:rPr lang="en-US" dirty="0">
                  <a:latin typeface="Arial" panose="020B0604020202020204" pitchFamily="34" charset="0"/>
                  <a:cs typeface="Arial" panose="020B0604020202020204" pitchFamily="34" charset="0"/>
                </a:rPr>
                <a:t>Progenitors</a:t>
              </a:r>
            </a:p>
          </p:txBody>
        </p:sp>
        <p:sp>
          <p:nvSpPr>
            <p:cNvPr id="16" name="TextBox 15">
              <a:extLst>
                <a:ext uri="{FF2B5EF4-FFF2-40B4-BE49-F238E27FC236}">
                  <a16:creationId xmlns:a16="http://schemas.microsoft.com/office/drawing/2014/main" id="{05665E25-5245-E844-901D-40F88DD359D4}"/>
                </a:ext>
              </a:extLst>
            </p:cNvPr>
            <p:cNvSpPr txBox="1"/>
            <p:nvPr/>
          </p:nvSpPr>
          <p:spPr>
            <a:xfrm>
              <a:off x="531729" y="4085766"/>
              <a:ext cx="543740" cy="369332"/>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WT</a:t>
              </a:r>
            </a:p>
          </p:txBody>
        </p:sp>
        <p:sp>
          <p:nvSpPr>
            <p:cNvPr id="17" name="TextBox 16">
              <a:extLst>
                <a:ext uri="{FF2B5EF4-FFF2-40B4-BE49-F238E27FC236}">
                  <a16:creationId xmlns:a16="http://schemas.microsoft.com/office/drawing/2014/main" id="{1DAB9AB6-0E2D-714F-BD11-2F81EF0C9186}"/>
                </a:ext>
              </a:extLst>
            </p:cNvPr>
            <p:cNvSpPr txBox="1"/>
            <p:nvPr/>
          </p:nvSpPr>
          <p:spPr>
            <a:xfrm>
              <a:off x="1242244" y="4085766"/>
              <a:ext cx="1184941" cy="369332"/>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BCR-ABL</a:t>
              </a:r>
            </a:p>
          </p:txBody>
        </p:sp>
      </p:grpSp>
    </p:spTree>
    <p:extLst>
      <p:ext uri="{BB962C8B-B14F-4D97-AF65-F5344CB8AC3E}">
        <p14:creationId xmlns:p14="http://schemas.microsoft.com/office/powerpoint/2010/main" val="387832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F7A0-10C4-2C46-A4C8-8E42D1AD71D2}"/>
              </a:ext>
            </a:extLst>
          </p:cNvPr>
          <p:cNvSpPr>
            <a:spLocks noGrp="1"/>
          </p:cNvSpPr>
          <p:nvPr>
            <p:ph type="title"/>
          </p:nvPr>
        </p:nvSpPr>
        <p:spPr>
          <a:xfrm>
            <a:off x="0" y="0"/>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Tregs are altered by inflammatory CML environment</a:t>
            </a:r>
          </a:p>
        </p:txBody>
      </p:sp>
      <p:sp>
        <p:nvSpPr>
          <p:cNvPr id="8" name="Content Placeholder 2">
            <a:extLst>
              <a:ext uri="{FF2B5EF4-FFF2-40B4-BE49-F238E27FC236}">
                <a16:creationId xmlns:a16="http://schemas.microsoft.com/office/drawing/2014/main" id="{2C640581-7007-D34D-B43A-702906C7A85A}"/>
              </a:ext>
            </a:extLst>
          </p:cNvPr>
          <p:cNvSpPr txBox="1">
            <a:spLocks/>
          </p:cNvSpPr>
          <p:nvPr/>
        </p:nvSpPr>
        <p:spPr>
          <a:xfrm>
            <a:off x="5624099" y="1996439"/>
            <a:ext cx="6220429" cy="44880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400" b="1" dirty="0">
                <a:latin typeface="Arial" panose="020B0604020202020204" pitchFamily="34" charset="0"/>
                <a:cs typeface="Arial" panose="020B0604020202020204" pitchFamily="34" charset="0"/>
              </a:rPr>
              <a:t>Tregs are altered by CML environment</a:t>
            </a:r>
          </a:p>
          <a:p>
            <a:pPr marL="971550" lvl="1" indent="-514350">
              <a:buFont typeface="+mj-lt"/>
              <a:buAutoNum type="romanLcPeriod"/>
            </a:pPr>
            <a:r>
              <a:rPr lang="en-US" sz="2000" dirty="0">
                <a:latin typeface="Arial" panose="020B0604020202020204" pitchFamily="34" charset="0"/>
                <a:cs typeface="Arial" panose="020B0604020202020204" pitchFamily="34" charset="0"/>
              </a:rPr>
              <a:t>Unstable</a:t>
            </a:r>
          </a:p>
          <a:p>
            <a:pPr marL="971550" lvl="1" indent="-514350">
              <a:buFont typeface="+mj-lt"/>
              <a:buAutoNum type="romanLcPeriod"/>
            </a:pPr>
            <a:r>
              <a:rPr lang="en-US" sz="2000" dirty="0">
                <a:latin typeface="Arial" panose="020B0604020202020204" pitchFamily="34" charset="0"/>
                <a:cs typeface="Arial" panose="020B0604020202020204" pitchFamily="34" charset="0"/>
              </a:rPr>
              <a:t>Loss of IL-10</a:t>
            </a:r>
          </a:p>
          <a:p>
            <a:pPr marL="971550" lvl="1" indent="-514350">
              <a:buFont typeface="+mj-lt"/>
              <a:buAutoNum type="romanLcPeriod"/>
            </a:pPr>
            <a:r>
              <a:rPr lang="en-US" sz="2000" dirty="0">
                <a:latin typeface="Arial" panose="020B0604020202020204" pitchFamily="34" charset="0"/>
                <a:cs typeface="Arial" panose="020B0604020202020204" pitchFamily="34" charset="0"/>
              </a:rPr>
              <a:t>Upregulation of STAT3</a:t>
            </a:r>
          </a:p>
          <a:p>
            <a:pPr marL="971550" lvl="1" indent="-514350">
              <a:buFont typeface="+mj-lt"/>
              <a:buAutoNum type="romanLcPeriod"/>
            </a:pPr>
            <a:r>
              <a:rPr lang="en-US" sz="2000" dirty="0">
                <a:latin typeface="Arial" panose="020B0604020202020204" pitchFamily="34" charset="0"/>
                <a:cs typeface="Arial" panose="020B0604020202020204" pitchFamily="34" charset="0"/>
              </a:rPr>
              <a:t>CML promotes Th17 generation </a:t>
            </a:r>
          </a:p>
          <a:p>
            <a:pPr marL="457200" lvl="1" indent="0">
              <a:buNone/>
            </a:pPr>
            <a:endParaRPr lang="en-US" dirty="0">
              <a:latin typeface="Arial" panose="020B0604020202020204" pitchFamily="34" charset="0"/>
              <a:cs typeface="Arial" panose="020B0604020202020204" pitchFamily="34" charset="0"/>
            </a:endParaRPr>
          </a:p>
          <a:p>
            <a:pPr marL="457200" indent="-457200">
              <a:buFont typeface="+mj-lt"/>
              <a:buAutoNum type="arabicPeriod"/>
            </a:pPr>
            <a:r>
              <a:rPr lang="en-US" sz="2400" b="1" dirty="0">
                <a:latin typeface="Arial" panose="020B0604020202020204" pitchFamily="34" charset="0"/>
                <a:cs typeface="Arial" panose="020B0604020202020204" pitchFamily="34" charset="0"/>
              </a:rPr>
              <a:t>Tregs provide therapeutic avenue </a:t>
            </a:r>
          </a:p>
          <a:p>
            <a:pPr marL="971550" lvl="1" indent="-514350">
              <a:buFont typeface="+mj-lt"/>
              <a:buAutoNum type="romanLcPeriod"/>
            </a:pPr>
            <a:r>
              <a:rPr lang="en-US" sz="2000" dirty="0">
                <a:latin typeface="Arial" panose="020B0604020202020204" pitchFamily="34" charset="0"/>
                <a:cs typeface="Arial" panose="020B0604020202020204" pitchFamily="34" charset="0"/>
              </a:rPr>
              <a:t>Boosting Tregs delay CML progression</a:t>
            </a:r>
          </a:p>
          <a:p>
            <a:pPr marL="971550" lvl="1" indent="-514350">
              <a:buFont typeface="+mj-lt"/>
              <a:buAutoNum type="romanLcPeriod"/>
            </a:pPr>
            <a:r>
              <a:rPr lang="en-US" sz="2000" dirty="0">
                <a:latin typeface="Arial" panose="020B0604020202020204" pitchFamily="34" charset="0"/>
                <a:cs typeface="Arial" panose="020B0604020202020204" pitchFamily="34" charset="0"/>
              </a:rPr>
              <a:t>IL-10 curbs myeloid and neutrophil expansion</a:t>
            </a:r>
          </a:p>
          <a:p>
            <a:pPr marL="457200" lvl="1" indent="0">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8B7CCCE-86A0-9C4A-B61C-65CC73D30426}"/>
              </a:ext>
            </a:extLst>
          </p:cNvPr>
          <p:cNvSpPr txBox="1"/>
          <p:nvPr/>
        </p:nvSpPr>
        <p:spPr>
          <a:xfrm>
            <a:off x="4945487" y="3580327"/>
            <a:ext cx="184731" cy="369332"/>
          </a:xfrm>
          <a:prstGeom prst="rect">
            <a:avLst/>
          </a:prstGeom>
          <a:noFill/>
        </p:spPr>
        <p:txBody>
          <a:bodyPr wrap="none" rtlCol="0">
            <a:spAutoFit/>
          </a:bodyPr>
          <a:lstStyle/>
          <a:p>
            <a:endParaRPr lang="en-US" dirty="0"/>
          </a:p>
        </p:txBody>
      </p:sp>
      <p:pic>
        <p:nvPicPr>
          <p:cNvPr id="5" name="Picture 4" descr="Chart, bubble chart&#10;&#10;Description automatically generated">
            <a:extLst>
              <a:ext uri="{FF2B5EF4-FFF2-40B4-BE49-F238E27FC236}">
                <a16:creationId xmlns:a16="http://schemas.microsoft.com/office/drawing/2014/main" id="{8FB1A5CC-E191-C74D-B67B-7342335A01E3}"/>
              </a:ext>
            </a:extLst>
          </p:cNvPr>
          <p:cNvPicPr>
            <a:picLocks noChangeAspect="1"/>
          </p:cNvPicPr>
          <p:nvPr/>
        </p:nvPicPr>
        <p:blipFill rotWithShape="1">
          <a:blip r:embed="rId3"/>
          <a:srcRect r="48783"/>
          <a:stretch/>
        </p:blipFill>
        <p:spPr>
          <a:xfrm>
            <a:off x="609600" y="1079402"/>
            <a:ext cx="4200144" cy="5740513"/>
          </a:xfrm>
          <a:prstGeom prst="rect">
            <a:avLst/>
          </a:prstGeom>
        </p:spPr>
      </p:pic>
      <p:pic>
        <p:nvPicPr>
          <p:cNvPr id="7" name="Picture 6" descr="Chart, bubble chart&#10;&#10;Description automatically generated">
            <a:extLst>
              <a:ext uri="{FF2B5EF4-FFF2-40B4-BE49-F238E27FC236}">
                <a16:creationId xmlns:a16="http://schemas.microsoft.com/office/drawing/2014/main" id="{8652A20C-2235-9D4A-A3DB-D64943C75406}"/>
              </a:ext>
            </a:extLst>
          </p:cNvPr>
          <p:cNvPicPr>
            <a:picLocks noChangeAspect="1"/>
          </p:cNvPicPr>
          <p:nvPr/>
        </p:nvPicPr>
        <p:blipFill rotWithShape="1">
          <a:blip r:embed="rId3"/>
          <a:srcRect l="52389"/>
          <a:stretch/>
        </p:blipFill>
        <p:spPr>
          <a:xfrm>
            <a:off x="1150781" y="907493"/>
            <a:ext cx="3887071" cy="5715000"/>
          </a:xfrm>
          <a:prstGeom prst="rect">
            <a:avLst/>
          </a:prstGeom>
        </p:spPr>
      </p:pic>
    </p:spTree>
    <p:extLst>
      <p:ext uri="{BB962C8B-B14F-4D97-AF65-F5344CB8AC3E}">
        <p14:creationId xmlns:p14="http://schemas.microsoft.com/office/powerpoint/2010/main" val="262033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8092"/>
            <a:ext cx="12192000" cy="1325563"/>
          </a:xfrm>
        </p:spPr>
        <p:txBody>
          <a:bodyPr>
            <a:normAutofit/>
          </a:bodyPr>
          <a:lstStyle/>
          <a:p>
            <a:pPr algn="ctr"/>
            <a:r>
              <a:rPr lang="en-US" sz="3400" b="1" dirty="0">
                <a:latin typeface="Arial" panose="020B0604020202020204" pitchFamily="34" charset="0"/>
                <a:cs typeface="Arial" panose="020B0604020202020204" pitchFamily="34" charset="0"/>
              </a:rPr>
              <a:t>Acknowledgements</a:t>
            </a:r>
          </a:p>
        </p:txBody>
      </p:sp>
      <p:sp>
        <p:nvSpPr>
          <p:cNvPr id="4" name="TextBox 3"/>
          <p:cNvSpPr txBox="1"/>
          <p:nvPr/>
        </p:nvSpPr>
        <p:spPr>
          <a:xfrm>
            <a:off x="3407452" y="1167513"/>
            <a:ext cx="2273977" cy="1200329"/>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Welner Lab</a:t>
            </a:r>
          </a:p>
          <a:p>
            <a:r>
              <a:rPr lang="en-US" dirty="0">
                <a:latin typeface="Arial" panose="020B0604020202020204" pitchFamily="34" charset="0"/>
                <a:cs typeface="Arial" panose="020B0604020202020204" pitchFamily="34" charset="0"/>
              </a:rPr>
              <a:t>Victoria Matkins</a:t>
            </a:r>
          </a:p>
          <a:p>
            <a:r>
              <a:rPr lang="en-US" dirty="0">
                <a:latin typeface="Arial" panose="020B0604020202020204" pitchFamily="34" charset="0"/>
                <a:cs typeface="Arial" panose="020B0604020202020204" pitchFamily="34" charset="0"/>
              </a:rPr>
              <a:t>Sweta Patel</a:t>
            </a:r>
          </a:p>
          <a:p>
            <a:r>
              <a:rPr lang="en-US" dirty="0" err="1">
                <a:latin typeface="Arial" panose="020B0604020202020204" pitchFamily="34" charset="0"/>
                <a:cs typeface="Arial" panose="020B0604020202020204" pitchFamily="34" charset="0"/>
              </a:rPr>
              <a:t>Valeriya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Kuznetzova</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5665534" y="1151685"/>
            <a:ext cx="1967205" cy="4247317"/>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Collaborators</a:t>
            </a:r>
          </a:p>
          <a:p>
            <a:r>
              <a:rPr lang="en-US" dirty="0">
                <a:latin typeface="Arial"/>
                <a:cs typeface="Arial"/>
              </a:rPr>
              <a:t>Heth Turnquist</a:t>
            </a:r>
          </a:p>
          <a:p>
            <a:r>
              <a:rPr lang="en-US" dirty="0">
                <a:latin typeface="Arial"/>
                <a:cs typeface="Arial"/>
              </a:rPr>
              <a:t>James George</a:t>
            </a:r>
          </a:p>
          <a:p>
            <a:r>
              <a:rPr lang="en-US" dirty="0">
                <a:latin typeface="Arial"/>
                <a:cs typeface="Arial"/>
              </a:rPr>
              <a:t>Jeremie Lever</a:t>
            </a:r>
          </a:p>
          <a:p>
            <a:r>
              <a:rPr lang="en-US" dirty="0">
                <a:latin typeface="Arial"/>
                <a:cs typeface="Arial"/>
              </a:rPr>
              <a:t>Casey Weaver</a:t>
            </a:r>
          </a:p>
          <a:p>
            <a:r>
              <a:rPr lang="en-US" dirty="0">
                <a:latin typeface="Arial"/>
                <a:cs typeface="Arial"/>
              </a:rPr>
              <a:t>Li Ying</a:t>
            </a:r>
          </a:p>
          <a:p>
            <a:r>
              <a:rPr lang="en-US" dirty="0">
                <a:latin typeface="Arial"/>
                <a:cs typeface="Arial"/>
              </a:rPr>
              <a:t>Henry Yang</a:t>
            </a:r>
          </a:p>
          <a:p>
            <a:r>
              <a:rPr lang="en-US" dirty="0">
                <a:latin typeface="Arial"/>
                <a:cs typeface="Arial"/>
              </a:rPr>
              <a:t>Ashlyn Anderson</a:t>
            </a:r>
          </a:p>
          <a:p>
            <a:r>
              <a:rPr lang="en-US" dirty="0">
                <a:latin typeface="Arial"/>
                <a:cs typeface="Arial"/>
              </a:rPr>
              <a:t>Laurie Harrington</a:t>
            </a:r>
          </a:p>
          <a:p>
            <a:r>
              <a:rPr lang="en-US" dirty="0">
                <a:latin typeface="Arial"/>
                <a:cs typeface="Arial"/>
              </a:rPr>
              <a:t>Ashley Landyut</a:t>
            </a:r>
          </a:p>
          <a:p>
            <a:r>
              <a:rPr lang="en-US" dirty="0">
                <a:latin typeface="Arial"/>
                <a:cs typeface="Arial"/>
              </a:rPr>
              <a:t>Craig Maynard</a:t>
            </a:r>
          </a:p>
          <a:p>
            <a:r>
              <a:rPr lang="en-US" dirty="0">
                <a:latin typeface="Arial"/>
                <a:cs typeface="Arial"/>
              </a:rPr>
              <a:t>Vishal Sharma</a:t>
            </a:r>
          </a:p>
          <a:p>
            <a:r>
              <a:rPr lang="en-US" dirty="0">
                <a:latin typeface="Arial"/>
                <a:cs typeface="Arial"/>
              </a:rPr>
              <a:t>Chander Raman</a:t>
            </a:r>
          </a:p>
          <a:p>
            <a:r>
              <a:rPr lang="en-US" dirty="0">
                <a:latin typeface="Arial"/>
                <a:cs typeface="Arial"/>
              </a:rPr>
              <a:t>Brent Ferrell</a:t>
            </a:r>
          </a:p>
          <a:p>
            <a:r>
              <a:rPr lang="en-US" dirty="0">
                <a:latin typeface="Arial"/>
                <a:cs typeface="Arial"/>
              </a:rPr>
              <a:t>Sharam Kordasti</a:t>
            </a:r>
          </a:p>
        </p:txBody>
      </p:sp>
      <p:sp>
        <p:nvSpPr>
          <p:cNvPr id="9" name="Rectangle 8">
            <a:extLst>
              <a:ext uri="{FF2B5EF4-FFF2-40B4-BE49-F238E27FC236}">
                <a16:creationId xmlns:a16="http://schemas.microsoft.com/office/drawing/2014/main" id="{DF38DBA7-DE18-434B-9453-87CC9A99262F}"/>
              </a:ext>
            </a:extLst>
          </p:cNvPr>
          <p:cNvSpPr/>
          <p:nvPr/>
        </p:nvSpPr>
        <p:spPr>
          <a:xfrm>
            <a:off x="81257" y="6142490"/>
            <a:ext cx="7501466" cy="646331"/>
          </a:xfrm>
          <a:prstGeom prst="rect">
            <a:avLst/>
          </a:prstGeom>
        </p:spPr>
        <p:txBody>
          <a:bodyPr wrap="square">
            <a:spAutoFit/>
          </a:bodyPr>
          <a:lstStyle/>
          <a:p>
            <a:r>
              <a:rPr lang="en-US" dirty="0">
                <a:solidFill>
                  <a:srgbClr val="000000"/>
                </a:solidFill>
                <a:latin typeface="Arial" panose="020B0604020202020204" pitchFamily="34" charset="0"/>
                <a:ea typeface="Times New Roman" panose="02020603050405020304" pitchFamily="18" charset="0"/>
              </a:rPr>
              <a:t>NIH/NIAID: AI007051 “</a:t>
            </a:r>
            <a:r>
              <a:rPr lang="en-US" dirty="0">
                <a:latin typeface="Arial" panose="020B0604020202020204" pitchFamily="34" charset="0"/>
                <a:ea typeface="Times New Roman" panose="02020603050405020304" pitchFamily="18" charset="0"/>
              </a:rPr>
              <a:t>Basic Immunology and Immunological Diseases”</a:t>
            </a:r>
          </a:p>
          <a:p>
            <a:r>
              <a:rPr lang="en-US" dirty="0">
                <a:latin typeface="Arial" panose="020B0604020202020204" pitchFamily="34" charset="0"/>
                <a:cs typeface="Arial" panose="020B0604020202020204" pitchFamily="34" charset="0"/>
              </a:rPr>
              <a:t>NIH/NHLBI: 1R01HL150078-01A1 </a:t>
            </a:r>
          </a:p>
        </p:txBody>
      </p:sp>
      <p:sp>
        <p:nvSpPr>
          <p:cNvPr id="3" name="TextBox 2">
            <a:extLst>
              <a:ext uri="{FF2B5EF4-FFF2-40B4-BE49-F238E27FC236}">
                <a16:creationId xmlns:a16="http://schemas.microsoft.com/office/drawing/2014/main" id="{A9E5CC70-D21E-A351-D70A-8BCF6E2EFAC2}"/>
              </a:ext>
            </a:extLst>
          </p:cNvPr>
          <p:cNvSpPr txBox="1"/>
          <p:nvPr/>
        </p:nvSpPr>
        <p:spPr>
          <a:xfrm>
            <a:off x="0" y="1167513"/>
            <a:ext cx="2689909" cy="3970318"/>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Italiano- Machlus Lab</a:t>
            </a:r>
          </a:p>
          <a:p>
            <a:r>
              <a:rPr lang="en-US" dirty="0">
                <a:latin typeface="Arial" panose="020B0604020202020204" pitchFamily="34" charset="0"/>
                <a:cs typeface="Arial" panose="020B0604020202020204" pitchFamily="34" charset="0"/>
              </a:rPr>
              <a:t>Andrew Stone</a:t>
            </a:r>
          </a:p>
          <a:p>
            <a:r>
              <a:rPr lang="en-US" dirty="0">
                <a:latin typeface="Arial" panose="020B0604020202020204" pitchFamily="34" charset="0"/>
                <a:cs typeface="Arial" panose="020B0604020202020204" pitchFamily="34" charset="0"/>
              </a:rPr>
              <a:t>Maria </a:t>
            </a:r>
            <a:r>
              <a:rPr lang="en-US" dirty="0" err="1">
                <a:latin typeface="Arial" panose="020B0604020202020204" pitchFamily="34" charset="0"/>
                <a:cs typeface="Arial" panose="020B0604020202020204" pitchFamily="34" charset="0"/>
              </a:rPr>
              <a:t>Nu</a:t>
            </a:r>
            <a:r>
              <a:rPr lang="en-US" i="0" dirty="0" err="1">
                <a:solidFill>
                  <a:srgbClr val="202124"/>
                </a:solidFill>
                <a:effectLst/>
                <a:latin typeface="Roboto" panose="02000000000000000000" pitchFamily="2" charset="0"/>
              </a:rPr>
              <a:t>ñez</a:t>
            </a:r>
            <a:r>
              <a:rPr lang="en-US" i="0" dirty="0">
                <a:solidFill>
                  <a:srgbClr val="202124"/>
                </a:solidFill>
                <a:effectLst/>
                <a:latin typeface="Roboto" panose="02000000000000000000" pitchFamily="2" charset="0"/>
              </a:rPr>
              <a:t> </a:t>
            </a:r>
            <a:r>
              <a:rPr lang="en-US" i="0" dirty="0" err="1">
                <a:solidFill>
                  <a:srgbClr val="202124"/>
                </a:solidFill>
                <a:effectLst/>
                <a:latin typeface="Roboto" panose="02000000000000000000" pitchFamily="2" charset="0"/>
              </a:rPr>
              <a:t>Barrachina</a:t>
            </a:r>
            <a:endParaRPr lang="en-US" i="0" dirty="0">
              <a:solidFill>
                <a:srgbClr val="202124"/>
              </a:solidFill>
              <a:effectLst/>
              <a:latin typeface="Roboto" panose="02000000000000000000" pitchFamily="2" charset="0"/>
            </a:endParaRPr>
          </a:p>
          <a:p>
            <a:r>
              <a:rPr lang="en-US" dirty="0">
                <a:solidFill>
                  <a:srgbClr val="202124"/>
                </a:solidFill>
                <a:latin typeface="Roboto" panose="02000000000000000000" pitchFamily="2" charset="0"/>
                <a:cs typeface="Arial" panose="020B0604020202020204" pitchFamily="34" charset="0"/>
              </a:rPr>
              <a:t>Isabelle Becker</a:t>
            </a:r>
          </a:p>
          <a:p>
            <a:r>
              <a:rPr lang="en-US" dirty="0">
                <a:solidFill>
                  <a:srgbClr val="202124"/>
                </a:solidFill>
                <a:latin typeface="Roboto" panose="02000000000000000000" pitchFamily="2" charset="0"/>
                <a:cs typeface="Arial" panose="020B0604020202020204" pitchFamily="34" charset="0"/>
              </a:rPr>
              <a:t>Nathan Asquith</a:t>
            </a:r>
          </a:p>
          <a:p>
            <a:r>
              <a:rPr lang="en-US" dirty="0">
                <a:solidFill>
                  <a:srgbClr val="202124"/>
                </a:solidFill>
                <a:latin typeface="Roboto" panose="02000000000000000000" pitchFamily="2" charset="0"/>
                <a:cs typeface="Arial" panose="020B0604020202020204" pitchFamily="34" charset="0"/>
              </a:rPr>
              <a:t>Julia Tilburg</a:t>
            </a:r>
          </a:p>
          <a:p>
            <a:r>
              <a:rPr lang="en-US" dirty="0">
                <a:latin typeface="Arial" panose="020B0604020202020204" pitchFamily="34" charset="0"/>
                <a:cs typeface="Arial" panose="020B0604020202020204" pitchFamily="34" charset="0"/>
              </a:rPr>
              <a:t>Estelle </a:t>
            </a:r>
            <a:r>
              <a:rPr lang="en-US" dirty="0" err="1">
                <a:latin typeface="Arial" panose="020B0604020202020204" pitchFamily="34" charset="0"/>
                <a:cs typeface="Arial" panose="020B0604020202020204" pitchFamily="34" charset="0"/>
              </a:rPr>
              <a:t>Carminita</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Emma </a:t>
            </a:r>
            <a:r>
              <a:rPr lang="en-US" dirty="0" err="1">
                <a:latin typeface="Arial" panose="020B0604020202020204" pitchFamily="34" charset="0"/>
                <a:cs typeface="Arial" panose="020B0604020202020204" pitchFamily="34" charset="0"/>
              </a:rPr>
              <a:t>Nikols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Karen Guo</a:t>
            </a:r>
          </a:p>
          <a:p>
            <a:r>
              <a:rPr lang="en-US" dirty="0">
                <a:latin typeface="Arial" panose="020B0604020202020204" pitchFamily="34" charset="0"/>
                <a:cs typeface="Arial" panose="020B0604020202020204" pitchFamily="34" charset="0"/>
              </a:rPr>
              <a:t>Dani Freire</a:t>
            </a:r>
          </a:p>
          <a:p>
            <a:r>
              <a:rPr lang="en-US" dirty="0">
                <a:latin typeface="Arial" panose="020B0604020202020204" pitchFamily="34" charset="0"/>
                <a:cs typeface="Arial" panose="020B0604020202020204" pitchFamily="34" charset="0"/>
              </a:rPr>
              <a:t>Clementine Payne</a:t>
            </a:r>
          </a:p>
          <a:p>
            <a:r>
              <a:rPr lang="en-US" dirty="0">
                <a:latin typeface="Arial" panose="020B0604020202020204" pitchFamily="34" charset="0"/>
                <a:cs typeface="Arial" panose="020B0604020202020204" pitchFamily="34" charset="0"/>
              </a:rPr>
              <a:t>Rolf Beckman</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6" name="AutoShape 2">
            <a:extLst>
              <a:ext uri="{FF2B5EF4-FFF2-40B4-BE49-F238E27FC236}">
                <a16:creationId xmlns:a16="http://schemas.microsoft.com/office/drawing/2014/main" id="{3CB148C3-A090-D5A0-C72E-EF40ED76054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98ECA849-C1DB-54A2-AC32-535D3A8E21E7}"/>
              </a:ext>
            </a:extLst>
          </p:cNvPr>
          <p:cNvPicPr>
            <a:picLocks noChangeAspect="1"/>
          </p:cNvPicPr>
          <p:nvPr/>
        </p:nvPicPr>
        <p:blipFill rotWithShape="1">
          <a:blip r:embed="rId3"/>
          <a:srcRect l="16898" t="33754" b="-1"/>
          <a:stretch/>
        </p:blipFill>
        <p:spPr>
          <a:xfrm>
            <a:off x="7582723" y="943808"/>
            <a:ext cx="4156695" cy="2485192"/>
          </a:xfrm>
          <a:prstGeom prst="rect">
            <a:avLst/>
          </a:prstGeom>
        </p:spPr>
      </p:pic>
      <p:pic>
        <p:nvPicPr>
          <p:cNvPr id="8" name="Picture 7">
            <a:extLst>
              <a:ext uri="{FF2B5EF4-FFF2-40B4-BE49-F238E27FC236}">
                <a16:creationId xmlns:a16="http://schemas.microsoft.com/office/drawing/2014/main" id="{75C5C856-D75E-7479-0415-EE5A23FE1D6C}"/>
              </a:ext>
            </a:extLst>
          </p:cNvPr>
          <p:cNvPicPr>
            <a:picLocks noChangeAspect="1"/>
          </p:cNvPicPr>
          <p:nvPr/>
        </p:nvPicPr>
        <p:blipFill>
          <a:blip r:embed="rId4"/>
          <a:stretch>
            <a:fillRect/>
          </a:stretch>
        </p:blipFill>
        <p:spPr>
          <a:xfrm>
            <a:off x="8066888" y="3545268"/>
            <a:ext cx="3188363" cy="2368924"/>
          </a:xfrm>
          <a:prstGeom prst="rect">
            <a:avLst/>
          </a:prstGeom>
        </p:spPr>
      </p:pic>
    </p:spTree>
    <p:extLst>
      <p:ext uri="{BB962C8B-B14F-4D97-AF65-F5344CB8AC3E}">
        <p14:creationId xmlns:p14="http://schemas.microsoft.com/office/powerpoint/2010/main" val="3280895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51766</TotalTime>
  <Words>4344</Words>
  <Application>Microsoft Macintosh PowerPoint</Application>
  <PresentationFormat>Widescreen</PresentationFormat>
  <Paragraphs>687</Paragraphs>
  <Slides>40</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Roboto</vt:lpstr>
      <vt:lpstr>Office Theme</vt:lpstr>
      <vt:lpstr> Tissue Specific Functions of Bone Marrow Tregs and Their Therapeutic Applications </vt:lpstr>
      <vt:lpstr>PowerPoint Presentation</vt:lpstr>
      <vt:lpstr>Regulatory T cell Overview </vt:lpstr>
      <vt:lpstr>What was known</vt:lpstr>
      <vt:lpstr>PowerPoint Presentation</vt:lpstr>
      <vt:lpstr>Marrow Tregs have a distinct transcriptome </vt:lpstr>
      <vt:lpstr>Marrow Tregs home back to the bone marrow </vt:lpstr>
      <vt:lpstr>Marrow Tregs are a highly migratory population</vt:lpstr>
      <vt:lpstr>Tregs in the marrow are unique</vt:lpstr>
      <vt:lpstr>Model for determining bone marrow Treg function</vt:lpstr>
      <vt:lpstr>Model for determining bone marrow Treg function</vt:lpstr>
      <vt:lpstr>Treg depletion does not result in marrow inflammation </vt:lpstr>
      <vt:lpstr>Treg depletion phenotypically alters HSC</vt:lpstr>
      <vt:lpstr>PowerPoint Presentation</vt:lpstr>
      <vt:lpstr>Marrow Tregs regulate hematopoietic stem cells</vt:lpstr>
      <vt:lpstr>Stromal microenvironment responds to Treg Depletion </vt:lpstr>
      <vt:lpstr>Tregs influence niche-dependent HSC regulation</vt:lpstr>
      <vt:lpstr>Marrow Tregs regulate stromal cells</vt:lpstr>
      <vt:lpstr>Marrow Tregs are high producers of IL-10</vt:lpstr>
      <vt:lpstr>Tregs are a principal source of IL-10 in marrow</vt:lpstr>
      <vt:lpstr>Stromal cells are responsive to IL-10 signaling </vt:lpstr>
      <vt:lpstr>Treg secreted IL-10 directly enhances HSC support</vt:lpstr>
      <vt:lpstr>Marrow Tregs regulate hematopoiesis via IL-10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Tregs are altered by inflammatory CML environment</vt:lpstr>
      <vt:lpstr>Expansion of Tregs via DR3</vt:lpstr>
      <vt:lpstr>PowerPoint Presentation</vt:lpstr>
      <vt:lpstr>PowerPoint Presentation</vt:lpstr>
      <vt:lpstr>PowerPoint Presentation</vt:lpstr>
      <vt:lpstr>PowerPoint Presentation</vt:lpstr>
      <vt:lpstr>PowerPoint Presentation</vt:lpstr>
      <vt:lpstr>Tregs are altered by inflammatory CML environment</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program in Rheumatic and Musculoskeletal Diseases T32 </dc:title>
  <dc:creator>Anderson, Ashlyn E</dc:creator>
  <cp:lastModifiedBy>Camacho, Virginia</cp:lastModifiedBy>
  <cp:revision>994</cp:revision>
  <dcterms:created xsi:type="dcterms:W3CDTF">2018-04-13T21:23:30Z</dcterms:created>
  <dcterms:modified xsi:type="dcterms:W3CDTF">2022-10-26T19:09:31Z</dcterms:modified>
</cp:coreProperties>
</file>