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69" r:id="rId2"/>
    <p:sldId id="382" r:id="rId3"/>
    <p:sldId id="383" r:id="rId4"/>
    <p:sldId id="408" r:id="rId5"/>
    <p:sldId id="258" r:id="rId6"/>
    <p:sldId id="479" r:id="rId7"/>
    <p:sldId id="484" r:id="rId8"/>
    <p:sldId id="480" r:id="rId9"/>
    <p:sldId id="486" r:id="rId10"/>
    <p:sldId id="487" r:id="rId11"/>
    <p:sldId id="499" r:id="rId12"/>
    <p:sldId id="409" r:id="rId13"/>
    <p:sldId id="477" r:id="rId14"/>
    <p:sldId id="492" r:id="rId15"/>
    <p:sldId id="494" r:id="rId16"/>
    <p:sldId id="495" r:id="rId17"/>
    <p:sldId id="493" r:id="rId18"/>
    <p:sldId id="502" r:id="rId19"/>
    <p:sldId id="501" r:id="rId20"/>
    <p:sldId id="261" r:id="rId21"/>
    <p:sldId id="463" r:id="rId22"/>
    <p:sldId id="462" r:id="rId23"/>
    <p:sldId id="476" r:id="rId24"/>
    <p:sldId id="475" r:id="rId25"/>
    <p:sldId id="265" r:id="rId26"/>
    <p:sldId id="478" r:id="rId27"/>
    <p:sldId id="496" r:id="rId28"/>
    <p:sldId id="497" r:id="rId29"/>
    <p:sldId id="500" r:id="rId30"/>
    <p:sldId id="512" r:id="rId31"/>
    <p:sldId id="407" r:id="rId32"/>
    <p:sldId id="260" r:id="rId33"/>
    <p:sldId id="510" r:id="rId34"/>
    <p:sldId id="508" r:id="rId35"/>
    <p:sldId id="509" r:id="rId36"/>
    <p:sldId id="511" r:id="rId37"/>
    <p:sldId id="401" r:id="rId38"/>
    <p:sldId id="406" r:id="rId39"/>
    <p:sldId id="280" r:id="rId40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4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71" autoAdjust="0"/>
    <p:restoredTop sz="85374"/>
  </p:normalViewPr>
  <p:slideViewPr>
    <p:cSldViewPr snapToGrid="0" snapToObjects="1">
      <p:cViewPr varScale="1">
        <p:scale>
          <a:sx n="108" d="100"/>
          <a:sy n="108" d="100"/>
        </p:scale>
        <p:origin x="256" y="192"/>
      </p:cViewPr>
      <p:guideLst>
        <p:guide orient="horz" pos="840"/>
        <p:guide pos="3840"/>
        <p:guide orient="horz" pos="14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76543-5EF1-DA4A-8415-0A3EFD492F07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A62D3-769D-F349-A3F8-B6F214D63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034A7-9452-C54E-A651-2368A596952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66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course assay showing that 40 minute incubation with sCD19 increased % positive compared to 20 minutes, without increasing non-specific binding. No further increase was seen after 60 minutes.</a:t>
            </a:r>
          </a:p>
          <a:p>
            <a:endParaRPr lang="en-US" dirty="0"/>
          </a:p>
          <a:p>
            <a:r>
              <a:rPr lang="en-US" dirty="0"/>
              <a:t>Performed with a stain lyse wash protocol applicable to routine clinical practice.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98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3F3F3F"/>
                </a:solidFill>
                <a:effectLst/>
                <a:latin typeface="AdvTTfac587ca.B"/>
              </a:rPr>
              <a:t>F I G U R E 4 </a:t>
            </a:r>
            <a:r>
              <a:rPr lang="en-US" sz="1800" dirty="0">
                <a:effectLst/>
                <a:latin typeface="AdvTTa9c1b374"/>
              </a:rPr>
              <a:t>Measuring CAR-T19 presence in CSF. Panel (a): The sCD19F assay can be used on fresh but not transfixed CSF samples. The example shown is from a DLBCL patient treated with </a:t>
            </a:r>
            <a:r>
              <a:rPr lang="en-US" sz="1800" dirty="0" err="1">
                <a:effectLst/>
                <a:latin typeface="AdvTTa9c1b374"/>
              </a:rPr>
              <a:t>axicabtagene-ciloleucel</a:t>
            </a:r>
            <a:r>
              <a:rPr lang="en-US" sz="1800" dirty="0">
                <a:effectLst/>
                <a:latin typeface="AdvTTa9c1b374"/>
              </a:rPr>
              <a:t> and who suffered from ICANS. The freshly analyzed aliquot of the sample showed 16.3% CAR-T-cells of total T-cells, results from the control protein are also shown. The transfixed aliquot for the same sample had a greatly reduced signal. Panel (b): Transfixed CSF samples may be tested for CAR-T19 cells using anti-idiotype </a:t>
            </a:r>
            <a:r>
              <a:rPr lang="en-US" sz="1800" dirty="0" err="1">
                <a:effectLst/>
                <a:latin typeface="AdvTTa9c1b374"/>
              </a:rPr>
              <a:t>mAb</a:t>
            </a:r>
            <a:r>
              <a:rPr lang="en-US" sz="1800" dirty="0">
                <a:effectLst/>
                <a:latin typeface="AdvTTa9c1b374"/>
              </a:rPr>
              <a:t>. The example shown is from another </a:t>
            </a:r>
            <a:r>
              <a:rPr lang="en-US" sz="1800" dirty="0" err="1">
                <a:effectLst/>
                <a:latin typeface="AdvTTa9c1b374"/>
              </a:rPr>
              <a:t>axicabtagene</a:t>
            </a:r>
            <a:r>
              <a:rPr lang="en-US" sz="1800" dirty="0">
                <a:effectLst/>
                <a:latin typeface="AdvTTa9c1b374"/>
              </a:rPr>
              <a:t>-</a:t>
            </a:r>
            <a:r>
              <a:rPr lang="en-US" sz="1800" dirty="0" err="1">
                <a:effectLst/>
                <a:latin typeface="AdvTTa9c1b374"/>
              </a:rPr>
              <a:t>ciloleucel</a:t>
            </a:r>
            <a:r>
              <a:rPr lang="en-US" sz="1800" dirty="0">
                <a:effectLst/>
                <a:latin typeface="AdvTTa9c1b374"/>
              </a:rPr>
              <a:t>-treated DLBC patient. The freshly analyzed aliquot was tested with the sCD19F assay, showing 24.2% CAR-T19 cells of total T-cells. The transfixed aliquot of the same sample was tested with the anti-idiotype-FITC </a:t>
            </a:r>
            <a:r>
              <a:rPr lang="en-US" sz="1800" dirty="0" err="1">
                <a:effectLst/>
                <a:latin typeface="AdvTTa9c1b374"/>
              </a:rPr>
              <a:t>mAb</a:t>
            </a:r>
            <a:r>
              <a:rPr lang="en-US" sz="1800" dirty="0">
                <a:effectLst/>
                <a:latin typeface="AdvTTa9c1b374"/>
              </a:rPr>
              <a:t>, which produced similar results. Panel (c): No false-positive signal was observed for the anti-idiotype-FITC </a:t>
            </a:r>
            <a:r>
              <a:rPr lang="en-US" sz="1800" dirty="0" err="1">
                <a:effectLst/>
                <a:latin typeface="AdvTTa9c1b374"/>
              </a:rPr>
              <a:t>mAb</a:t>
            </a:r>
            <a:r>
              <a:rPr lang="en-US" sz="1800" dirty="0">
                <a:effectLst/>
                <a:latin typeface="AdvTTa9c1b374"/>
              </a:rPr>
              <a:t> when labeling transfix-treated CSF samples from patients not treated with CAR-T19. The example shown is from a B-ALL patient with a modest reactive infiltrate. All labeling was according to the standard protocols for control protein, sCD19F or anti-FMC63 </a:t>
            </a:r>
            <a:r>
              <a:rPr lang="en-US" sz="1800" dirty="0" err="1">
                <a:effectLst/>
                <a:latin typeface="AdvTTa9c1b374"/>
              </a:rPr>
              <a:t>mAb</a:t>
            </a:r>
            <a:r>
              <a:rPr lang="en-US" sz="1800" dirty="0">
                <a:effectLst/>
                <a:latin typeface="AdvTTa9c1b374"/>
              </a:rPr>
              <a:t>, and with the basic </a:t>
            </a:r>
            <a:r>
              <a:rPr lang="en-US" sz="1800" dirty="0" err="1">
                <a:effectLst/>
                <a:latin typeface="AdvTTa9c1b374"/>
              </a:rPr>
              <a:t>mAb</a:t>
            </a:r>
            <a:r>
              <a:rPr lang="en-US" sz="1800" dirty="0">
                <a:effectLst/>
                <a:latin typeface="AdvTTa9c1b374"/>
              </a:rPr>
              <a:t> cocktail (CD3, CD4, CD8, CD14, CD56, CD45). The gating strategy was the same as that shown for PB samples. All dot-plots show all the cells in the respective samples; CD3</a:t>
            </a:r>
            <a:r>
              <a:rPr lang="en-US" sz="1800" dirty="0">
                <a:effectLst/>
                <a:latin typeface="AdvP4C4E59"/>
              </a:rPr>
              <a:t>+ </a:t>
            </a:r>
            <a:r>
              <a:rPr lang="en-US" sz="1800" dirty="0">
                <a:effectLst/>
                <a:latin typeface="AdvTTa9c1b374"/>
              </a:rPr>
              <a:t>T-cells in green, CD3 </a:t>
            </a:r>
            <a:r>
              <a:rPr lang="en-US" sz="1800" dirty="0">
                <a:effectLst/>
                <a:latin typeface="AdvP4C4E59"/>
              </a:rPr>
              <a:t>+ </a:t>
            </a:r>
            <a:r>
              <a:rPr lang="en-US" sz="1800" dirty="0">
                <a:effectLst/>
                <a:latin typeface="AdvTTa9c1b374"/>
              </a:rPr>
              <a:t>CAR-T19 cells in black, CD14</a:t>
            </a:r>
            <a:r>
              <a:rPr lang="en-US" sz="1800" dirty="0">
                <a:effectLst/>
                <a:latin typeface="AdvP4C4E59"/>
              </a:rPr>
              <a:t>+ </a:t>
            </a:r>
            <a:r>
              <a:rPr lang="en-US" sz="1800" dirty="0">
                <a:effectLst/>
                <a:latin typeface="AdvTTa9c1b374"/>
              </a:rPr>
              <a:t>monocytes in blue, and CD3-CD56</a:t>
            </a:r>
            <a:r>
              <a:rPr lang="en-US" sz="1800" dirty="0">
                <a:effectLst/>
                <a:latin typeface="AdvP4C4E59"/>
              </a:rPr>
              <a:t>+ </a:t>
            </a:r>
            <a:r>
              <a:rPr lang="en-US" sz="1800" dirty="0">
                <a:effectLst/>
                <a:latin typeface="AdvTTa9c1b374"/>
              </a:rPr>
              <a:t>NK-cells in beige. The blue </a:t>
            </a:r>
            <a:r>
              <a:rPr lang="en-US" sz="1800" dirty="0">
                <a:effectLst/>
                <a:latin typeface="AdvOT8608a8d1+20"/>
              </a:rPr>
              <a:t>“</a:t>
            </a:r>
            <a:r>
              <a:rPr lang="en-US" sz="1800" dirty="0">
                <a:effectLst/>
                <a:latin typeface="AdvTTa9c1b374"/>
              </a:rPr>
              <a:t>M</a:t>
            </a:r>
            <a:r>
              <a:rPr lang="en-US" sz="1800" dirty="0">
                <a:effectLst/>
                <a:latin typeface="AdvOT8608a8d1+20"/>
              </a:rPr>
              <a:t>” </a:t>
            </a:r>
            <a:r>
              <a:rPr lang="en-US" sz="1800" dirty="0">
                <a:effectLst/>
                <a:latin typeface="AdvTTa9c1b374"/>
              </a:rPr>
              <a:t>in the lower-left corner of the dot-plots signifies the use of bi-exponential (</a:t>
            </a:r>
            <a:r>
              <a:rPr lang="en-US" sz="1800" dirty="0" err="1">
                <a:effectLst/>
                <a:latin typeface="AdvTTa9c1b374"/>
              </a:rPr>
              <a:t>logicle</a:t>
            </a:r>
            <a:r>
              <a:rPr lang="en-US" sz="1800" dirty="0">
                <a:effectLst/>
                <a:latin typeface="AdvTTa9c1b374"/>
              </a:rPr>
              <a:t>) mode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95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55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Llod</a:t>
            </a:r>
            <a:r>
              <a:rPr lang="en-US" dirty="0"/>
              <a:t> here is LOB + 3SD of blank</a:t>
            </a:r>
          </a:p>
          <a:p>
            <a:r>
              <a:rPr lang="en-US" dirty="0"/>
              <a:t>You can say we will be collecting more blanks to get more robust LLOB and LLOD</a:t>
            </a:r>
          </a:p>
          <a:p>
            <a:endParaRPr lang="en-US" dirty="0"/>
          </a:p>
          <a:p>
            <a:r>
              <a:rPr lang="en-US" dirty="0"/>
              <a:t>Performed on cryopreserved PBMC</a:t>
            </a:r>
          </a:p>
          <a:p>
            <a:r>
              <a:rPr lang="en-US" dirty="0"/>
              <a:t>Dead cells excluded with 7-AAD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Look for accuracy test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image of the G4S vs the </a:t>
            </a:r>
            <a:r>
              <a:rPr lang="en-US" dirty="0" err="1"/>
              <a:t>tEGFR</a:t>
            </a:r>
            <a:r>
              <a:rPr lang="en-US" dirty="0"/>
              <a:t>-APC stain.</a:t>
            </a:r>
          </a:p>
          <a:p>
            <a:r>
              <a:rPr lang="en-US" dirty="0"/>
              <a:t>Shows good agreement between the stains.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68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034A7-9452-C54E-A651-2368A596952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75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5024E-E2BA-4AE7-B806-4942DD1720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72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uncommon to see a significant double pos population, likely CD4 </a:t>
            </a:r>
            <a:r>
              <a:rPr lang="en-US" dirty="0" err="1"/>
              <a:t>upreg</a:t>
            </a:r>
            <a:r>
              <a:rPr lang="en-US" dirty="0"/>
              <a:t> on activated CD8 T cells</a:t>
            </a:r>
          </a:p>
          <a:p>
            <a:endParaRPr lang="en-US" dirty="0"/>
          </a:p>
          <a:p>
            <a:r>
              <a:rPr lang="en-US" dirty="0"/>
              <a:t>I haven’t shown it here, but I also evaluate NK and B cell component of Lymph gate.</a:t>
            </a:r>
          </a:p>
          <a:p>
            <a:r>
              <a:rPr lang="en-US" dirty="0"/>
              <a:t>If you also do this, you will notice in some patients a large expansion of CD56+ within the CAR+ population.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5024E-E2BA-4AE7-B806-4942DD1720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6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it is great to see these peaks and contractions of % CAR, we know that % are also impacted by expansion and contraction of other populations.</a:t>
            </a:r>
          </a:p>
          <a:p>
            <a:r>
              <a:rPr lang="en-US" dirty="0"/>
              <a:t>More valuable is the ability to report the absolute count. CAR T per ul blood. 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5024E-E2BA-4AE7-B806-4942DD1720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54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Pros: often patients are </a:t>
            </a:r>
            <a:r>
              <a:rPr lang="en-US" dirty="0" err="1"/>
              <a:t>lymphopenic</a:t>
            </a:r>
            <a:r>
              <a:rPr lang="en-US" dirty="0"/>
              <a:t> due to low </a:t>
            </a:r>
            <a:r>
              <a:rPr lang="en-US" dirty="0">
                <a:highlight>
                  <a:srgbClr val="FFFF00"/>
                </a:highlight>
              </a:rPr>
              <a:t>dose chemo prior </a:t>
            </a:r>
            <a:r>
              <a:rPr lang="en-US" dirty="0"/>
              <a:t>to infusion, so we can ensure we acquire enough cells </a:t>
            </a:r>
          </a:p>
          <a:p>
            <a:pPr lvl="1"/>
            <a:r>
              <a:rPr lang="en-US" dirty="0"/>
              <a:t>Cons: RBC lysis method could potentially lead to slight distortions in the true CD3+ CAR+ T cells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Refer to papers that tell us higher peak expansion associated with better outcomes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Unfortunately I cant share the data yet but we have parallel qPCR data for many of these patients and see excellent correlation between the estimated absolute CAR counts and the molecular assay.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5024E-E2BA-4AE7-B806-4942DD1720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79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034A7-9452-C54E-A651-2368A596952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7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BCMA targeting single domain antibodies –camel antibody/nanobodies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Lentiviral vector</a:t>
            </a:r>
          </a:p>
          <a:p>
            <a:r>
              <a:rPr lang="en-US" dirty="0"/>
              <a:t>LCAR-B38 M trial used FITC-labeled human BCMA protein (ACRO Biosystems) to measure expansion 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39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 </a:t>
            </a:r>
            <a:r>
              <a:rPr lang="en-US" dirty="0" err="1"/>
              <a:t>stainig</a:t>
            </a:r>
            <a:r>
              <a:rPr lang="en-US" dirty="0"/>
              <a:t> index</a:t>
            </a:r>
          </a:p>
          <a:p>
            <a:r>
              <a:rPr lang="en-US" dirty="0"/>
              <a:t>Include the equation</a:t>
            </a:r>
          </a:p>
          <a:p>
            <a:r>
              <a:rPr lang="en-US" dirty="0"/>
              <a:t>We selected 2ul staining volume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33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minutes incubation with </a:t>
            </a:r>
            <a:r>
              <a:rPr lang="en-US" dirty="0" err="1"/>
              <a:t>sBCMA</a:t>
            </a:r>
            <a:r>
              <a:rPr lang="en-US" dirty="0"/>
              <a:t> then additional 15 mins with antibodies. Total 55min </a:t>
            </a:r>
            <a:r>
              <a:rPr lang="en-US" dirty="0" err="1"/>
              <a:t>inc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30 minutes incubation with </a:t>
            </a:r>
            <a:r>
              <a:rPr lang="en-US" dirty="0" err="1"/>
              <a:t>sBCMA</a:t>
            </a:r>
            <a:r>
              <a:rPr lang="en-US" dirty="0"/>
              <a:t> then additional 15 mins with antibodies Total 45min </a:t>
            </a:r>
            <a:r>
              <a:rPr lang="en-US" dirty="0" err="1"/>
              <a:t>inc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20 minutes incubation with </a:t>
            </a:r>
            <a:r>
              <a:rPr lang="en-US" dirty="0" err="1"/>
              <a:t>sBCMA</a:t>
            </a:r>
            <a:r>
              <a:rPr lang="en-US" dirty="0"/>
              <a:t> then additional 15 mins with antibodies  Total 35 min </a:t>
            </a:r>
            <a:r>
              <a:rPr lang="en-US" dirty="0" err="1"/>
              <a:t>inc</a:t>
            </a:r>
            <a:endParaRPr lang="en-US" dirty="0"/>
          </a:p>
          <a:p>
            <a:r>
              <a:rPr lang="en-US" dirty="0"/>
              <a:t>Compared incubation times for </a:t>
            </a:r>
            <a:r>
              <a:rPr lang="en-US" dirty="0" err="1"/>
              <a:t>sBCMA</a:t>
            </a:r>
            <a:r>
              <a:rPr lang="en-US" dirty="0"/>
              <a:t>-PE to minimize assay time without compromising results</a:t>
            </a:r>
          </a:p>
          <a:p>
            <a:endParaRPr lang="en-US" dirty="0"/>
          </a:p>
          <a:p>
            <a:r>
              <a:rPr lang="en-US" dirty="0"/>
              <a:t>Total whole blood assay incubation is 35 minutes. Appropriate for a clinical laboratory.</a:t>
            </a:r>
          </a:p>
          <a:p>
            <a:endParaRPr lang="en-US" dirty="0"/>
          </a:p>
          <a:p>
            <a:r>
              <a:rPr lang="en-US" dirty="0"/>
              <a:t>Once we had volume and time fixed, looked to check what the background staining was and to assess linearity.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59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linear regression</a:t>
            </a:r>
          </a:p>
          <a:p>
            <a:r>
              <a:rPr lang="en-US" dirty="0"/>
              <a:t>Whole blood stain performed by spiking a BCMA CAR (pMGH391, ND99) with 42% transduction efficiency confirmed by staining for truncated CD34.</a:t>
            </a:r>
          </a:p>
          <a:p>
            <a:endParaRPr lang="en-US" dirty="0"/>
          </a:p>
          <a:p>
            <a:r>
              <a:rPr lang="en-US" dirty="0"/>
              <a:t>Measured % CD3+ cells positive for CAR using both </a:t>
            </a:r>
            <a:r>
              <a:rPr lang="en-US" dirty="0" err="1"/>
              <a:t>sBCMA</a:t>
            </a:r>
            <a:r>
              <a:rPr lang="en-US" dirty="0"/>
              <a:t>-PE and anti-CD34-APC.</a:t>
            </a:r>
          </a:p>
          <a:p>
            <a:r>
              <a:rPr lang="en-US" dirty="0"/>
              <a:t>Serially diluted the spiked blood sample with </a:t>
            </a:r>
            <a:r>
              <a:rPr lang="en-US" dirty="0" err="1"/>
              <a:t>unspiked</a:t>
            </a:r>
            <a:r>
              <a:rPr lang="en-US" dirty="0"/>
              <a:t> blood from same donor. At each dilution we performed flow to assess proportion of T cells positive for CAR by both staining methods.</a:t>
            </a:r>
          </a:p>
          <a:p>
            <a:endParaRPr lang="en-US" dirty="0"/>
          </a:p>
          <a:p>
            <a:r>
              <a:rPr lang="en-US" dirty="0"/>
              <a:t>Correlation between the proportion of T cells positive for tCD34-APC CAR specific tag and the binding of </a:t>
            </a:r>
            <a:r>
              <a:rPr lang="en-US" dirty="0" err="1"/>
              <a:t>sBCMA</a:t>
            </a:r>
            <a:r>
              <a:rPr lang="en-US" dirty="0"/>
              <a:t>-PE was excellent. If anyone asks, I would say that appears less accurate at the &lt;1% level and that we plan to further evaluate LLOB, LLOD and LLOQ.</a:t>
            </a:r>
          </a:p>
          <a:p>
            <a:endParaRPr lang="en-US" dirty="0"/>
          </a:p>
          <a:p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LoB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=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mean</a:t>
            </a:r>
            <a:r>
              <a:rPr lang="en-US" b="0" i="0" u="none" strike="noStrike" baseline="-2500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blank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 + 1.645(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SD</a:t>
            </a:r>
            <a:r>
              <a:rPr lang="en-US" b="0" i="0" u="none" strike="noStrike" baseline="-2500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blank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)</a:t>
            </a:r>
          </a:p>
          <a:p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LoD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=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LoB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+ 3SD </a:t>
            </a:r>
            <a:r>
              <a:rPr lang="en-US" b="0" i="0" u="none" strike="noStrike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of blank</a:t>
            </a:r>
            <a:endParaRPr lang="en-US" b="0" i="0" u="none" strike="noStrike" dirty="0">
              <a:solidFill>
                <a:srgbClr val="212121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LoQ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is the lowest concentration at which the analyte can not only be reliably detected but at which some predefined goals for bias and imprecision are met. The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LoQ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may be equivalent to the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LoD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or it could be at a much higher concentration.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76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(sample16547) Method used for the G4S, BCMA.</a:t>
            </a:r>
          </a:p>
          <a:p>
            <a:endParaRPr lang="en-US" dirty="0"/>
          </a:p>
          <a:p>
            <a:r>
              <a:rPr lang="en-US" dirty="0"/>
              <a:t>Whole blood assay designed for use in clinical laboratories</a:t>
            </a:r>
          </a:p>
          <a:p>
            <a:r>
              <a:rPr lang="en-US" dirty="0"/>
              <a:t>200ul PB EDTA incubate with antibody or protein*** </a:t>
            </a:r>
          </a:p>
          <a:p>
            <a:r>
              <a:rPr lang="en-US" dirty="0"/>
              <a:t>Add </a:t>
            </a:r>
            <a:r>
              <a:rPr lang="en-US" dirty="0" err="1"/>
              <a:t>pharmlyse</a:t>
            </a:r>
            <a:r>
              <a:rPr lang="en-US" dirty="0"/>
              <a:t> (1:9 blood to lysis buffer), then spin, wash, resuspend in </a:t>
            </a:r>
            <a:r>
              <a:rPr lang="en-US" dirty="0" err="1"/>
              <a:t>facs</a:t>
            </a:r>
            <a:r>
              <a:rPr lang="en-US" dirty="0"/>
              <a:t> buffer and acquire. Makes the whole assay faster which is more appropriate for a clinical assay. </a:t>
            </a:r>
          </a:p>
          <a:p>
            <a:endParaRPr lang="en-US" dirty="0"/>
          </a:p>
          <a:p>
            <a:r>
              <a:rPr lang="en-US" dirty="0"/>
              <a:t>Potential downsides of this type of assay is that if very </a:t>
            </a:r>
            <a:r>
              <a:rPr lang="en-US" dirty="0" err="1"/>
              <a:t>lymphopenic</a:t>
            </a:r>
            <a:r>
              <a:rPr lang="en-US" dirty="0"/>
              <a:t>, wont detect rare event T cells, but generally if CAR are v low then that is still a result. If you need to prove CAR are 100% gone you would want molecular assay anyway.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*** for BCMA protein we incubate with the protein first, then add antibodies for rest of surface stain for last 15 mins. This is because we want to have a longer incubation for protein binding.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A62D3-769D-F349-A3F8-B6F214D63D0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52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034A7-9452-C54E-A651-2368A596952F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66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034A7-9452-C54E-A651-2368A596952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01FD0-309B-417B-AFE3-453F65B268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6424" y="2119184"/>
            <a:ext cx="9522781" cy="1680909"/>
          </a:xfrm>
        </p:spPr>
        <p:txBody>
          <a:bodyPr anchor="b"/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6F3B83-EC52-4BE0-805E-877A8F7277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6424" y="3884582"/>
            <a:ext cx="9522781" cy="73722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/>
              <a:t>Presenter or subtitle goes here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779997-ADCC-AF4F-8684-E7F8EE197ED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6424" y="6316193"/>
            <a:ext cx="1832218" cy="243349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Month, year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345AA3-D8B8-E441-B56F-BDC684E64F94}"/>
              </a:ext>
            </a:extLst>
          </p:cNvPr>
          <p:cNvSpPr/>
          <p:nvPr/>
        </p:nvSpPr>
        <p:spPr>
          <a:xfrm>
            <a:off x="0" y="0"/>
            <a:ext cx="374904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B3647D-36F5-A945-9612-7CA07EEF3DE4}"/>
              </a:ext>
            </a:extLst>
          </p:cNvPr>
          <p:cNvSpPr/>
          <p:nvPr/>
        </p:nvSpPr>
        <p:spPr>
          <a:xfrm>
            <a:off x="11817096" y="0"/>
            <a:ext cx="374904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AD5D98F-B901-4040-88CE-DBE6B1D77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6424" y="635936"/>
            <a:ext cx="3172963" cy="43996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3E63C-A39E-4343-AE5E-C476DDC816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3234672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32587A6-FADF-CA4B-92D7-011DFD3E1EC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703842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0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32587A6-FADF-CA4B-92D7-011DFD3E1E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4336F34-49E0-4A7C-A020-3CF62B0F86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FCD3D-BE75-4AB7-AF91-4934F3ADAA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4pPr marL="917575" indent="-233363">
              <a:buFont typeface="Wingdings" pitchFamily="2" charset="2"/>
              <a:buChar char="§"/>
              <a:defRPr/>
            </a:lvl4pPr>
            <a:lvl5pPr marL="1146175" indent="-234950">
              <a:buSzPct val="90000"/>
              <a:buFont typeface="System Font Regular"/>
              <a:buChar char="–"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898C508-098E-8641-956A-DD8F7B008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F9743-0A9D-2345-B04A-C049C5CEE76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2379434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7C3BE6-2E2A-4A2D-A3F5-C50D273712D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0079" y="2029842"/>
            <a:ext cx="5184648" cy="3715321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5C9D9-E2F8-49F1-974F-B06A783A1E1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79" y="1719072"/>
            <a:ext cx="5184648" cy="310771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Optional headline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17A10F-FA16-489F-B6F5-AF30FC09B40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61112" y="1719072"/>
            <a:ext cx="5183188" cy="310770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Optional headline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8EC26D-D076-400E-AA91-3DB2533CB7B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61112" y="2029842"/>
            <a:ext cx="5183188" cy="3715321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CB684-FDD4-594C-98A0-429D85877A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608995E-8074-C54D-B812-031E33AAB3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A610992-4247-0644-B81C-8D5480478C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1139059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01">
          <p15:clr>
            <a:srgbClr val="FBAE40"/>
          </p15:clr>
        </p15:guide>
        <p15:guide id="3" pos="7274">
          <p15:clr>
            <a:srgbClr val="FBAE40"/>
          </p15:clr>
        </p15:guide>
        <p15:guide id="5" pos="3997">
          <p15:clr>
            <a:srgbClr val="FBAE40"/>
          </p15:clr>
        </p15:guide>
        <p15:guide id="6" pos="36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BC3F-D36A-4333-B1D9-A713B6650EE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0080" y="1719072"/>
            <a:ext cx="5184648" cy="402336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83BAA-2DD0-4F73-A72D-9AF490563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62700" y="1719072"/>
            <a:ext cx="5184648" cy="402336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718913-5E8E-2E44-862B-D47884C2F9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2BC4998-B6F1-DA42-B41F-97DBCEF720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BE4E73-5259-334F-AE3B-9FF8EABC02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882049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74">
          <p15:clr>
            <a:srgbClr val="FBAE40"/>
          </p15:clr>
        </p15:guide>
        <p15:guide id="3" pos="400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BC3F-D36A-4333-B1D9-A713B6650EE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0079" y="1719072"/>
            <a:ext cx="3200400" cy="40233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83BAA-2DD0-4F73-A72D-9AF490563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91989" y="1719072"/>
            <a:ext cx="3200400" cy="40233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195327D-A4B7-F745-A0BE-0958545B2B0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43900" y="1719072"/>
            <a:ext cx="3200400" cy="40233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BECED5-E724-994C-A697-E6EB072DB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492594FB-1602-454E-A30E-06B1DBF354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01DFA6-8F9A-4F40-94EB-5AC4A5BBC7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943295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7">
          <p15:clr>
            <a:srgbClr val="FBAE40"/>
          </p15:clr>
        </p15:guide>
        <p15:guide id="3" pos="2421">
          <p15:clr>
            <a:srgbClr val="FBAE40"/>
          </p15:clr>
        </p15:guide>
        <p15:guide id="4" pos="2829">
          <p15:clr>
            <a:srgbClr val="FBAE40"/>
          </p15:clr>
        </p15:guide>
        <p15:guide id="5" pos="4849">
          <p15:clr>
            <a:srgbClr val="FBAE40"/>
          </p15:clr>
        </p15:guide>
        <p15:guide id="6" pos="525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BC3F-D36A-4333-B1D9-A713B6650EE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0079" y="1719072"/>
            <a:ext cx="7052310" cy="40233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195327D-A4B7-F745-A0BE-0958545B2B0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43900" y="1719072"/>
            <a:ext cx="3200400" cy="402336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BECED5-E724-994C-A697-E6EB072DB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492594FB-1602-454E-A30E-06B1DBF354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2CE710-5EBE-7347-8470-8ABE73F49B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3357973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7">
          <p15:clr>
            <a:srgbClr val="FBAE40"/>
          </p15:clr>
        </p15:guide>
        <p15:guide id="3" pos="2421">
          <p15:clr>
            <a:srgbClr val="FBAE40"/>
          </p15:clr>
        </p15:guide>
        <p15:guide id="4" pos="2829">
          <p15:clr>
            <a:srgbClr val="FBAE40"/>
          </p15:clr>
        </p15:guide>
        <p15:guide id="5" pos="4849">
          <p15:clr>
            <a:srgbClr val="FBAE40"/>
          </p15:clr>
        </p15:guide>
        <p15:guide id="6" pos="525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BC3F-D36A-4333-B1D9-A713B6650EE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0079" y="2227342"/>
            <a:ext cx="3200400" cy="267096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Table or chart placeholder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83BAA-2DD0-4F73-A72D-9AF490563F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91990" y="2227342"/>
            <a:ext cx="3200400" cy="267096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Table or chart placeholder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195327D-A4B7-F745-A0BE-0958545B2B0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43900" y="2227342"/>
            <a:ext cx="3200400" cy="267096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Table or chart placeholder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7D6A64-436E-B549-A738-5BD4E26E780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1" y="1719072"/>
            <a:ext cx="3200400" cy="27319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9952872-2D99-6A44-AF8E-4C81084A6F5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491990" y="1719072"/>
            <a:ext cx="3200400" cy="27319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F3B5EBD-761F-0640-A0DD-A2788D2EC78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43900" y="1719072"/>
            <a:ext cx="3200400" cy="27319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Chart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BDA8CCF-CB0C-BA45-8FC4-6297C0E0A9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1990" y="5158431"/>
            <a:ext cx="3200400" cy="58673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Body copy. Keep the messaging clear, concise and to the point.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A7599CD-99BD-894F-B372-42E0EEA2CE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900" y="5158431"/>
            <a:ext cx="3200400" cy="58673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Body copy. Keep the messaging clear, concise and to the point.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DCCCC4-4E98-AF48-BBF9-0C662158A2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62" y="5158431"/>
            <a:ext cx="3200400" cy="58673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Body copy. Keep the messaging clear, concise and to the point.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82F045-38A8-AF47-A713-4B59F286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48BDEB4C-56D6-2044-957E-BC1323994A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8188A1-BE1F-C149-9AF3-45615472F9A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2135120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97">
          <p15:clr>
            <a:srgbClr val="FBAE40"/>
          </p15:clr>
        </p15:guide>
        <p15:guide id="3" pos="2421">
          <p15:clr>
            <a:srgbClr val="FBAE40"/>
          </p15:clr>
        </p15:guide>
        <p15:guide id="4" pos="4849">
          <p15:clr>
            <a:srgbClr val="FBAE40"/>
          </p15:clr>
        </p15:guide>
        <p15:guide id="6" orient="horz" pos="3086">
          <p15:clr>
            <a:srgbClr val="FBAE40"/>
          </p15:clr>
        </p15:guide>
        <p15:guide id="7" orient="horz" pos="3246">
          <p15:clr>
            <a:srgbClr val="FBAE40"/>
          </p15:clr>
        </p15:guide>
        <p15:guide id="10" pos="5250">
          <p15:clr>
            <a:srgbClr val="FBAE40"/>
          </p15:clr>
        </p15:guide>
        <p15:guide id="11" pos="28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/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B66F7F6-8B6A-B445-A778-7A10C4FCF71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91989" y="2227342"/>
            <a:ext cx="3200400" cy="267096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Table or chart placeholder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6C0EC67-5E7D-4248-962B-AE294DEFEA5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43900" y="2227342"/>
            <a:ext cx="3200400" cy="267096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Table or chart placeholder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EF9940F-D9D9-B343-B51A-10E10791BBB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491989" y="1719072"/>
            <a:ext cx="3200400" cy="27319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Optional chart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6B0467-EE62-FA42-87FD-561619A6F8F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43900" y="1719072"/>
            <a:ext cx="3200400" cy="27319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Optional chart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FF451F5-7748-C949-A955-B66D566CC1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1989" y="5158432"/>
            <a:ext cx="3200400" cy="58673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Body copy. Keep the messaging clear, concise and to the point.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6F2712F-0BAD-3D43-AA96-DAC8654C44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900" y="5158432"/>
            <a:ext cx="3200400" cy="58673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Body copy. Keep the messaging clear, concise and to the point.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07704E5-505F-E644-8B15-34742134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39B3E2D-28D6-FC4F-A2A2-C7D0817162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6F5F35-DBF5-C84A-BD5D-8F32E68A84A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50F76B-FA29-B84B-8387-E972C023858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1729029"/>
            <a:ext cx="3195638" cy="4016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1762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421">
          <p15:clr>
            <a:srgbClr val="FBAE40"/>
          </p15:clr>
        </p15:guide>
        <p15:guide id="5" pos="2826">
          <p15:clr>
            <a:srgbClr val="FBAE40"/>
          </p15:clr>
        </p15:guide>
        <p15:guide id="6" pos="4849">
          <p15:clr>
            <a:srgbClr val="FBAE40"/>
          </p15:clr>
        </p15:guide>
        <p15:guide id="8" pos="52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D978A-4E91-7243-A687-476C0D745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table title</a:t>
            </a:r>
            <a:endParaRPr lang="en-US" dirty="0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8DD65DAE-F216-2E49-ACAE-54335084F531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40080" y="1719072"/>
            <a:ext cx="10902950" cy="402609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47BB281B-EE6E-F544-82BA-54DA61494E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29D87B-3C1F-B940-B037-28498C722E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5214542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56A7-D588-4A4A-9743-81A8FDEA0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B63015DA-BAD6-D641-B5F3-2ED5079D3C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 b="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E5473F-D95C-3441-AFDD-17B1087611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241552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01">
          <p15:clr>
            <a:srgbClr val="FBAE40"/>
          </p15:clr>
        </p15:guide>
        <p15:guide id="3" pos="727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15F6962C-2D7D-9C4E-A349-25554E83F8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169E62-1DA9-CD45-BB12-5DDC2926A4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2165302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24406D9-1546-F048-999E-B1C3935E3C50}"/>
              </a:ext>
            </a:extLst>
          </p:cNvPr>
          <p:cNvGrpSpPr/>
          <p:nvPr/>
        </p:nvGrpSpPr>
        <p:grpSpPr>
          <a:xfrm>
            <a:off x="8157625" y="524289"/>
            <a:ext cx="4034375" cy="5796153"/>
            <a:chOff x="7627349" y="524289"/>
            <a:chExt cx="4034375" cy="5796153"/>
          </a:xfrm>
          <a:solidFill>
            <a:schemeClr val="bg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84C793A-4639-4F48-91B8-FD66287147D7}"/>
                </a:ext>
              </a:extLst>
            </p:cNvPr>
            <p:cNvSpPr/>
            <p:nvPr/>
          </p:nvSpPr>
          <p:spPr>
            <a:xfrm>
              <a:off x="7627349" y="2695674"/>
              <a:ext cx="541849" cy="1751874"/>
            </a:xfrm>
            <a:custGeom>
              <a:avLst/>
              <a:gdLst>
                <a:gd name="connsiteX0" fmla="*/ 541850 w 541849"/>
                <a:gd name="connsiteY0" fmla="*/ 0 h 1751874"/>
                <a:gd name="connsiteX1" fmla="*/ 0 w 541849"/>
                <a:gd name="connsiteY1" fmla="*/ 0 h 1751874"/>
                <a:gd name="connsiteX2" fmla="*/ 0 w 541849"/>
                <a:gd name="connsiteY2" fmla="*/ 919195 h 1751874"/>
                <a:gd name="connsiteX3" fmla="*/ 0 w 541849"/>
                <a:gd name="connsiteY3" fmla="*/ 1751874 h 1751874"/>
                <a:gd name="connsiteX4" fmla="*/ 541850 w 541849"/>
                <a:gd name="connsiteY4" fmla="*/ 1751874 h 1751874"/>
                <a:gd name="connsiteX5" fmla="*/ 541850 w 541849"/>
                <a:gd name="connsiteY5" fmla="*/ 0 h 175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849" h="1751874">
                  <a:moveTo>
                    <a:pt x="541850" y="0"/>
                  </a:moveTo>
                  <a:lnTo>
                    <a:pt x="0" y="0"/>
                  </a:lnTo>
                  <a:lnTo>
                    <a:pt x="0" y="919195"/>
                  </a:lnTo>
                  <a:lnTo>
                    <a:pt x="0" y="1751874"/>
                  </a:lnTo>
                  <a:lnTo>
                    <a:pt x="541850" y="1751874"/>
                  </a:lnTo>
                  <a:lnTo>
                    <a:pt x="541850" y="0"/>
                  </a:ln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7DF4404-7F59-6C45-BC46-3436E9AA2E4D}"/>
                </a:ext>
              </a:extLst>
            </p:cNvPr>
            <p:cNvSpPr/>
            <p:nvPr/>
          </p:nvSpPr>
          <p:spPr>
            <a:xfrm>
              <a:off x="8791354" y="2695674"/>
              <a:ext cx="541849" cy="1751874"/>
            </a:xfrm>
            <a:custGeom>
              <a:avLst/>
              <a:gdLst>
                <a:gd name="connsiteX0" fmla="*/ 0 w 541849"/>
                <a:gd name="connsiteY0" fmla="*/ 0 h 1751874"/>
                <a:gd name="connsiteX1" fmla="*/ 0 w 541849"/>
                <a:gd name="connsiteY1" fmla="*/ 919195 h 1751874"/>
                <a:gd name="connsiteX2" fmla="*/ 0 w 541849"/>
                <a:gd name="connsiteY2" fmla="*/ 1751874 h 1751874"/>
                <a:gd name="connsiteX3" fmla="*/ 541850 w 541849"/>
                <a:gd name="connsiteY3" fmla="*/ 1751874 h 1751874"/>
                <a:gd name="connsiteX4" fmla="*/ 541850 w 541849"/>
                <a:gd name="connsiteY4" fmla="*/ 0 h 1751874"/>
                <a:gd name="connsiteX5" fmla="*/ 0 w 541849"/>
                <a:gd name="connsiteY5" fmla="*/ 0 h 175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849" h="1751874">
                  <a:moveTo>
                    <a:pt x="0" y="0"/>
                  </a:moveTo>
                  <a:lnTo>
                    <a:pt x="0" y="919195"/>
                  </a:lnTo>
                  <a:lnTo>
                    <a:pt x="0" y="1751874"/>
                  </a:lnTo>
                  <a:lnTo>
                    <a:pt x="541850" y="1751874"/>
                  </a:lnTo>
                  <a:lnTo>
                    <a:pt x="5418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4618A3F-A28E-5C47-B782-E34CDA443E92}"/>
                </a:ext>
              </a:extLst>
            </p:cNvPr>
            <p:cNvSpPr/>
            <p:nvPr/>
          </p:nvSpPr>
          <p:spPr>
            <a:xfrm>
              <a:off x="9955360" y="2695674"/>
              <a:ext cx="541849" cy="1751874"/>
            </a:xfrm>
            <a:custGeom>
              <a:avLst/>
              <a:gdLst>
                <a:gd name="connsiteX0" fmla="*/ 0 w 541849"/>
                <a:gd name="connsiteY0" fmla="*/ 0 h 1751874"/>
                <a:gd name="connsiteX1" fmla="*/ 0 w 541849"/>
                <a:gd name="connsiteY1" fmla="*/ 919195 h 1751874"/>
                <a:gd name="connsiteX2" fmla="*/ 0 w 541849"/>
                <a:gd name="connsiteY2" fmla="*/ 1751874 h 1751874"/>
                <a:gd name="connsiteX3" fmla="*/ 541850 w 541849"/>
                <a:gd name="connsiteY3" fmla="*/ 1751874 h 1751874"/>
                <a:gd name="connsiteX4" fmla="*/ 541850 w 541849"/>
                <a:gd name="connsiteY4" fmla="*/ 0 h 1751874"/>
                <a:gd name="connsiteX5" fmla="*/ 0 w 541849"/>
                <a:gd name="connsiteY5" fmla="*/ 0 h 175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849" h="1751874">
                  <a:moveTo>
                    <a:pt x="0" y="0"/>
                  </a:moveTo>
                  <a:lnTo>
                    <a:pt x="0" y="919195"/>
                  </a:lnTo>
                  <a:lnTo>
                    <a:pt x="0" y="1751874"/>
                  </a:lnTo>
                  <a:lnTo>
                    <a:pt x="541850" y="1751874"/>
                  </a:lnTo>
                  <a:lnTo>
                    <a:pt x="5418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8396A27-49EC-F348-860F-8E26802DC608}"/>
                </a:ext>
              </a:extLst>
            </p:cNvPr>
            <p:cNvSpPr/>
            <p:nvPr/>
          </p:nvSpPr>
          <p:spPr>
            <a:xfrm>
              <a:off x="7627349" y="1874158"/>
              <a:ext cx="4033867" cy="493467"/>
            </a:xfrm>
            <a:custGeom>
              <a:avLst/>
              <a:gdLst>
                <a:gd name="connsiteX0" fmla="*/ 0 w 4033867"/>
                <a:gd name="connsiteY0" fmla="*/ 493468 h 493467"/>
                <a:gd name="connsiteX1" fmla="*/ 2016934 w 4033867"/>
                <a:gd name="connsiteY1" fmla="*/ 493468 h 493467"/>
                <a:gd name="connsiteX2" fmla="*/ 4033868 w 4033867"/>
                <a:gd name="connsiteY2" fmla="*/ 493468 h 493467"/>
                <a:gd name="connsiteX3" fmla="*/ 4033868 w 4033867"/>
                <a:gd name="connsiteY3" fmla="*/ 0 h 493467"/>
                <a:gd name="connsiteX4" fmla="*/ 0 w 4033867"/>
                <a:gd name="connsiteY4" fmla="*/ 0 h 493467"/>
                <a:gd name="connsiteX5" fmla="*/ 0 w 4033867"/>
                <a:gd name="connsiteY5" fmla="*/ 493468 h 49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3867" h="493467">
                  <a:moveTo>
                    <a:pt x="0" y="493468"/>
                  </a:moveTo>
                  <a:lnTo>
                    <a:pt x="2016934" y="493468"/>
                  </a:lnTo>
                  <a:lnTo>
                    <a:pt x="4033868" y="493468"/>
                  </a:lnTo>
                  <a:lnTo>
                    <a:pt x="4033868" y="0"/>
                  </a:lnTo>
                  <a:lnTo>
                    <a:pt x="0" y="0"/>
                  </a:lnTo>
                  <a:lnTo>
                    <a:pt x="0" y="493468"/>
                  </a:ln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ACD75FE-FCEC-BF4D-91B4-4520B4DB5F1E}"/>
                </a:ext>
              </a:extLst>
            </p:cNvPr>
            <p:cNvSpPr/>
            <p:nvPr/>
          </p:nvSpPr>
          <p:spPr>
            <a:xfrm>
              <a:off x="7627349" y="524289"/>
              <a:ext cx="4033867" cy="1181785"/>
            </a:xfrm>
            <a:custGeom>
              <a:avLst/>
              <a:gdLst>
                <a:gd name="connsiteX0" fmla="*/ 2016934 w 4033867"/>
                <a:gd name="connsiteY0" fmla="*/ 0 h 1181785"/>
                <a:gd name="connsiteX1" fmla="*/ 0 w 4033867"/>
                <a:gd name="connsiteY1" fmla="*/ 672207 h 1181785"/>
                <a:gd name="connsiteX2" fmla="*/ 0 w 4033867"/>
                <a:gd name="connsiteY2" fmla="*/ 1181786 h 1181785"/>
                <a:gd name="connsiteX3" fmla="*/ 2016934 w 4033867"/>
                <a:gd name="connsiteY3" fmla="*/ 509579 h 1181785"/>
                <a:gd name="connsiteX4" fmla="*/ 4033868 w 4033867"/>
                <a:gd name="connsiteY4" fmla="*/ 1181786 h 1181785"/>
                <a:gd name="connsiteX5" fmla="*/ 4033868 w 4033867"/>
                <a:gd name="connsiteY5" fmla="*/ 672207 h 1181785"/>
                <a:gd name="connsiteX6" fmla="*/ 2016934 w 4033867"/>
                <a:gd name="connsiteY6" fmla="*/ 0 h 118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33867" h="1181785">
                  <a:moveTo>
                    <a:pt x="2016934" y="0"/>
                  </a:moveTo>
                  <a:lnTo>
                    <a:pt x="0" y="672207"/>
                  </a:lnTo>
                  <a:lnTo>
                    <a:pt x="0" y="1181786"/>
                  </a:lnTo>
                  <a:lnTo>
                    <a:pt x="2016934" y="509579"/>
                  </a:lnTo>
                  <a:lnTo>
                    <a:pt x="4033868" y="1181786"/>
                  </a:lnTo>
                  <a:lnTo>
                    <a:pt x="4033868" y="672207"/>
                  </a:lnTo>
                  <a:lnTo>
                    <a:pt x="2016934" y="0"/>
                  </a:ln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FC8E4B5-0CBF-864B-9110-D197114B5BD8}"/>
                </a:ext>
              </a:extLst>
            </p:cNvPr>
            <p:cNvSpPr/>
            <p:nvPr/>
          </p:nvSpPr>
          <p:spPr>
            <a:xfrm>
              <a:off x="7627349" y="4408604"/>
              <a:ext cx="4034375" cy="1071548"/>
            </a:xfrm>
            <a:custGeom>
              <a:avLst/>
              <a:gdLst>
                <a:gd name="connsiteX0" fmla="*/ 4034375 w 4034375"/>
                <a:gd name="connsiteY0" fmla="*/ 0 h 1071548"/>
                <a:gd name="connsiteX1" fmla="*/ 2540261 w 4034375"/>
                <a:gd name="connsiteY1" fmla="*/ 366993 h 1071548"/>
                <a:gd name="connsiteX2" fmla="*/ 1493988 w 4034375"/>
                <a:gd name="connsiteY2" fmla="*/ 366993 h 1071548"/>
                <a:gd name="connsiteX3" fmla="*/ 0 w 4034375"/>
                <a:gd name="connsiteY3" fmla="*/ 567298 h 1071548"/>
                <a:gd name="connsiteX4" fmla="*/ 0 w 4034375"/>
                <a:gd name="connsiteY4" fmla="*/ 1071548 h 1071548"/>
                <a:gd name="connsiteX5" fmla="*/ 1493988 w 4034375"/>
                <a:gd name="connsiteY5" fmla="*/ 871116 h 1071548"/>
                <a:gd name="connsiteX6" fmla="*/ 2539753 w 4034375"/>
                <a:gd name="connsiteY6" fmla="*/ 871116 h 1071548"/>
                <a:gd name="connsiteX7" fmla="*/ 4033868 w 4034375"/>
                <a:gd name="connsiteY7" fmla="*/ 504124 h 107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34375" h="1071548">
                  <a:moveTo>
                    <a:pt x="4034375" y="0"/>
                  </a:moveTo>
                  <a:cubicBezTo>
                    <a:pt x="4023591" y="29557"/>
                    <a:pt x="3828089" y="366993"/>
                    <a:pt x="2540261" y="366993"/>
                  </a:cubicBezTo>
                  <a:lnTo>
                    <a:pt x="1493988" y="366993"/>
                  </a:lnTo>
                  <a:cubicBezTo>
                    <a:pt x="173174" y="377141"/>
                    <a:pt x="25373" y="549031"/>
                    <a:pt x="0" y="567298"/>
                  </a:cubicBezTo>
                  <a:lnTo>
                    <a:pt x="0" y="1071548"/>
                  </a:lnTo>
                  <a:cubicBezTo>
                    <a:pt x="25373" y="1053154"/>
                    <a:pt x="173174" y="881265"/>
                    <a:pt x="1493988" y="871116"/>
                  </a:cubicBezTo>
                  <a:lnTo>
                    <a:pt x="2539753" y="871116"/>
                  </a:lnTo>
                  <a:cubicBezTo>
                    <a:pt x="3827582" y="871116"/>
                    <a:pt x="4023084" y="533808"/>
                    <a:pt x="4033868" y="504124"/>
                  </a:cubicBez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DFD3E64-0D9B-8344-AE26-7E6565667679}"/>
                </a:ext>
              </a:extLst>
            </p:cNvPr>
            <p:cNvSpPr/>
            <p:nvPr/>
          </p:nvSpPr>
          <p:spPr>
            <a:xfrm>
              <a:off x="7627349" y="5248894"/>
              <a:ext cx="4034375" cy="1071548"/>
            </a:xfrm>
            <a:custGeom>
              <a:avLst/>
              <a:gdLst>
                <a:gd name="connsiteX0" fmla="*/ 4034375 w 4034375"/>
                <a:gd name="connsiteY0" fmla="*/ 0 h 1071548"/>
                <a:gd name="connsiteX1" fmla="*/ 2540261 w 4034375"/>
                <a:gd name="connsiteY1" fmla="*/ 366993 h 1071548"/>
                <a:gd name="connsiteX2" fmla="*/ 1493988 w 4034375"/>
                <a:gd name="connsiteY2" fmla="*/ 366993 h 1071548"/>
                <a:gd name="connsiteX3" fmla="*/ 0 w 4034375"/>
                <a:gd name="connsiteY3" fmla="*/ 567298 h 1071548"/>
                <a:gd name="connsiteX4" fmla="*/ 0 w 4034375"/>
                <a:gd name="connsiteY4" fmla="*/ 1071548 h 1071548"/>
                <a:gd name="connsiteX5" fmla="*/ 1493988 w 4034375"/>
                <a:gd name="connsiteY5" fmla="*/ 871243 h 1071548"/>
                <a:gd name="connsiteX6" fmla="*/ 2539753 w 4034375"/>
                <a:gd name="connsiteY6" fmla="*/ 871243 h 1071548"/>
                <a:gd name="connsiteX7" fmla="*/ 4033868 w 4034375"/>
                <a:gd name="connsiteY7" fmla="*/ 504124 h 107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34375" h="1071548">
                  <a:moveTo>
                    <a:pt x="4034375" y="0"/>
                  </a:moveTo>
                  <a:cubicBezTo>
                    <a:pt x="4023591" y="29684"/>
                    <a:pt x="3828089" y="366993"/>
                    <a:pt x="2540261" y="366993"/>
                  </a:cubicBezTo>
                  <a:lnTo>
                    <a:pt x="1493988" y="366993"/>
                  </a:lnTo>
                  <a:cubicBezTo>
                    <a:pt x="173174" y="377142"/>
                    <a:pt x="25373" y="549031"/>
                    <a:pt x="0" y="567298"/>
                  </a:cubicBezTo>
                  <a:lnTo>
                    <a:pt x="0" y="1071548"/>
                  </a:lnTo>
                  <a:cubicBezTo>
                    <a:pt x="25373" y="1053154"/>
                    <a:pt x="173174" y="881265"/>
                    <a:pt x="1493988" y="871243"/>
                  </a:cubicBezTo>
                  <a:lnTo>
                    <a:pt x="2539753" y="871243"/>
                  </a:lnTo>
                  <a:cubicBezTo>
                    <a:pt x="3827582" y="871243"/>
                    <a:pt x="4023084" y="533808"/>
                    <a:pt x="4033868" y="504124"/>
                  </a:cubicBez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52CD8B-2E97-4342-8DBF-61223C03F534}"/>
                </a:ext>
              </a:extLst>
            </p:cNvPr>
            <p:cNvSpPr/>
            <p:nvPr/>
          </p:nvSpPr>
          <p:spPr>
            <a:xfrm>
              <a:off x="11119366" y="2695674"/>
              <a:ext cx="541849" cy="1661807"/>
            </a:xfrm>
            <a:custGeom>
              <a:avLst/>
              <a:gdLst>
                <a:gd name="connsiteX0" fmla="*/ 0 w 541849"/>
                <a:gd name="connsiteY0" fmla="*/ 0 h 1661807"/>
                <a:gd name="connsiteX1" fmla="*/ 0 w 541849"/>
                <a:gd name="connsiteY1" fmla="*/ 1661807 h 1661807"/>
                <a:gd name="connsiteX2" fmla="*/ 541849 w 541849"/>
                <a:gd name="connsiteY2" fmla="*/ 1382725 h 1661807"/>
                <a:gd name="connsiteX3" fmla="*/ 541849 w 541849"/>
                <a:gd name="connsiteY3" fmla="*/ 0 h 166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849" h="1661807">
                  <a:moveTo>
                    <a:pt x="0" y="0"/>
                  </a:moveTo>
                  <a:lnTo>
                    <a:pt x="0" y="1661807"/>
                  </a:lnTo>
                  <a:cubicBezTo>
                    <a:pt x="444035" y="1559688"/>
                    <a:pt x="534618" y="1402261"/>
                    <a:pt x="541849" y="1382725"/>
                  </a:cubicBezTo>
                  <a:lnTo>
                    <a:pt x="541849" y="0"/>
                  </a:lnTo>
                  <a:close/>
                </a:path>
              </a:pathLst>
            </a:custGeom>
            <a:grpFill/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CB71193-550B-4245-9C3C-F188194A2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892808"/>
            <a:ext cx="7315200" cy="2852737"/>
          </a:xfrm>
        </p:spPr>
        <p:txBody>
          <a:bodyPr anchor="ctr"/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divider</a:t>
            </a:r>
          </a:p>
        </p:txBody>
      </p:sp>
    </p:spTree>
    <p:extLst>
      <p:ext uri="{BB962C8B-B14F-4D97-AF65-F5344CB8AC3E}">
        <p14:creationId xmlns:p14="http://schemas.microsoft.com/office/powerpoint/2010/main" val="3806537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1193-550B-4245-9C3C-F188194A2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0432" y="1920240"/>
            <a:ext cx="7444408" cy="2576378"/>
          </a:xfrm>
        </p:spPr>
        <p:txBody>
          <a:bodyPr anchor="ctr"/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42999A3-BC06-724D-AB6B-6565ED0B151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70432" y="4626864"/>
            <a:ext cx="3657599" cy="914401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Author of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3A591-BBA0-C146-B4F7-E675205282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173818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o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1193-550B-4245-9C3C-F188194A2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796841"/>
            <a:ext cx="10911840" cy="2852737"/>
          </a:xfrm>
        </p:spPr>
        <p:txBody>
          <a:bodyPr anchor="ctr"/>
          <a:lstStyle>
            <a:lvl1pPr>
              <a:lnSpc>
                <a:spcPct val="100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Factoid teal—Georgia font in sentence case. Use this slide for hero statement.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A040A92-7E8A-6B43-AD38-D5F4F6C96A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759" y="5838568"/>
            <a:ext cx="7058029" cy="274981"/>
          </a:xfrm>
        </p:spPr>
        <p:txBody>
          <a:bodyPr anchor="b"/>
          <a:lstStyle>
            <a:lvl1pPr>
              <a:defRPr sz="800">
                <a:solidFill>
                  <a:schemeClr val="tx1"/>
                </a:solidFill>
              </a:defRPr>
            </a:lvl1pPr>
            <a:lvl2pPr marL="4763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 footnote for this page or delete placeholder if not in use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BDDC8-3CC6-624A-9AFB-E2F2B73BA9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2891569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020C179-BE0C-9D49-90D3-2A15CB49F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7352" y="3027076"/>
            <a:ext cx="5797296" cy="80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38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: Mass General Cancer Cen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01FD0-309B-417B-AFE3-453F65B268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6424" y="2119184"/>
            <a:ext cx="9522781" cy="1680909"/>
          </a:xfrm>
        </p:spPr>
        <p:txBody>
          <a:bodyPr anchor="b"/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6F3B83-EC52-4BE0-805E-877A8F7277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6424" y="3884582"/>
            <a:ext cx="9522781" cy="73722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/>
              <a:t>Presenter or subtitle goes here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779997-ADCC-AF4F-8684-E7F8EE197ED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6424" y="6316193"/>
            <a:ext cx="1832218" cy="243349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Month, year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345AA3-D8B8-E441-B56F-BDC684E64F94}"/>
              </a:ext>
            </a:extLst>
          </p:cNvPr>
          <p:cNvSpPr/>
          <p:nvPr/>
        </p:nvSpPr>
        <p:spPr>
          <a:xfrm>
            <a:off x="0" y="0"/>
            <a:ext cx="374904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B3647D-36F5-A945-9612-7CA07EEF3DE4}"/>
              </a:ext>
            </a:extLst>
          </p:cNvPr>
          <p:cNvSpPr/>
          <p:nvPr/>
        </p:nvSpPr>
        <p:spPr>
          <a:xfrm>
            <a:off x="11817096" y="0"/>
            <a:ext cx="374904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3E63C-A39E-4343-AE5E-C476DDC816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C94A59C-A7AF-1E4C-8EC2-9E0670E9F5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424" y="635936"/>
            <a:ext cx="3849878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96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6829-66C4-2B49-A488-C8A2FDF3C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4E8C3-9CBF-3646-ABE5-BD4BF6757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2AF4F-401A-A64A-B9F8-A58C912BA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17E8-D438-FA4E-A210-D079CF76A347}" type="datetimeFigureOut">
              <a:rPr lang="en-US" smtClean="0"/>
              <a:t>10/27/22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D77B8-17B0-614A-90CA-1F74339C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C5836-C1F6-F643-8413-5D946D2DB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6245A-5AC1-E040-A106-6FB814824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22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EE9D1-F657-EB47-AD7C-9A44CC7FA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1575C-E0B6-1641-9AD2-E1132A534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358529-7FE1-BD47-9382-2E64901015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Mass General Radiation Oncology   |   Confidential—do not copy or distribute</a:t>
            </a:r>
          </a:p>
        </p:txBody>
      </p:sp>
    </p:spTree>
    <p:extLst>
      <p:ext uri="{BB962C8B-B14F-4D97-AF65-F5344CB8AC3E}">
        <p14:creationId xmlns:p14="http://schemas.microsoft.com/office/powerpoint/2010/main" val="1312502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DEEDC80-A6AE-4D71-8BED-4E85BC9C5D6B}"/>
              </a:ext>
            </a:extLst>
          </p:cNvPr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2281206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6" name="think-cell Slide" r:id="rId23" imgW="530" imgH="531" progId="TCLayout.ActiveDocument.1">
                  <p:embed/>
                </p:oleObj>
              </mc:Choice>
              <mc:Fallback>
                <p:oleObj name="think-cell Slide" r:id="rId23" imgW="530" imgH="53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DEEDC80-A6AE-4D71-8BED-4E85BC9C5D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E8D99B60-9158-488E-8BCC-87D5B5BCDFB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8B7701-A632-3D47-AED3-D4B4366A6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6324" y="6362188"/>
            <a:ext cx="7707596" cy="153888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lang="en-US"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Mass General Radiation Oncology   |   Confidential—do not copy or distribute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BB7F75-52C6-40D5-8388-347CF6B3B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523875"/>
            <a:ext cx="10902950" cy="9565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09464-EA83-4E37-8A02-61A16616F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1350" y="1719072"/>
            <a:ext cx="10902950" cy="40233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DC250-A7AB-924E-9520-907FE62E8E91}"/>
              </a:ext>
            </a:extLst>
          </p:cNvPr>
          <p:cNvSpPr txBox="1"/>
          <p:nvPr/>
        </p:nvSpPr>
        <p:spPr>
          <a:xfrm>
            <a:off x="11200986" y="6362188"/>
            <a:ext cx="3509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A9D3C46F-8465-6948-8418-CACF6F0DE93E}" type="slidenum">
              <a:rPr lang="en-US" sz="1000" smtClean="0">
                <a:solidFill>
                  <a:schemeClr val="tx1"/>
                </a:solidFill>
              </a:rPr>
              <a:pPr algn="r"/>
              <a:t>‹#›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496F443-CBC9-D942-BCF6-03ABB20B2848}"/>
              </a:ext>
            </a:extLst>
          </p:cNvPr>
          <p:cNvSpPr/>
          <p:nvPr userDrawn="1"/>
        </p:nvSpPr>
        <p:spPr>
          <a:xfrm>
            <a:off x="640080" y="6246683"/>
            <a:ext cx="241400" cy="345756"/>
          </a:xfrm>
          <a:custGeom>
            <a:avLst/>
            <a:gdLst>
              <a:gd name="connsiteX0" fmla="*/ 241400 w 241400"/>
              <a:gd name="connsiteY0" fmla="*/ 281835 h 345756"/>
              <a:gd name="connsiteX1" fmla="*/ 241400 w 241400"/>
              <a:gd name="connsiteY1" fmla="*/ 311912 h 345756"/>
              <a:gd name="connsiteX2" fmla="*/ 151992 w 241400"/>
              <a:gd name="connsiteY2" fmla="*/ 333806 h 345756"/>
              <a:gd name="connsiteX3" fmla="*/ 89407 w 241400"/>
              <a:gd name="connsiteY3" fmla="*/ 333806 h 345756"/>
              <a:gd name="connsiteX4" fmla="*/ 0 w 241400"/>
              <a:gd name="connsiteY4" fmla="*/ 345756 h 345756"/>
              <a:gd name="connsiteX5" fmla="*/ 0 w 241400"/>
              <a:gd name="connsiteY5" fmla="*/ 315680 h 345756"/>
              <a:gd name="connsiteX6" fmla="*/ 89407 w 241400"/>
              <a:gd name="connsiteY6" fmla="*/ 303730 h 345756"/>
              <a:gd name="connsiteX7" fmla="*/ 151992 w 241400"/>
              <a:gd name="connsiteY7" fmla="*/ 303730 h 345756"/>
              <a:gd name="connsiteX8" fmla="*/ 241400 w 241400"/>
              <a:gd name="connsiteY8" fmla="*/ 281835 h 345756"/>
              <a:gd name="connsiteX9" fmla="*/ 241400 w 241400"/>
              <a:gd name="connsiteY9" fmla="*/ 231708 h 345756"/>
              <a:gd name="connsiteX10" fmla="*/ 241400 w 241400"/>
              <a:gd name="connsiteY10" fmla="*/ 261785 h 345756"/>
              <a:gd name="connsiteX11" fmla="*/ 151992 w 241400"/>
              <a:gd name="connsiteY11" fmla="*/ 283679 h 345756"/>
              <a:gd name="connsiteX12" fmla="*/ 89407 w 241400"/>
              <a:gd name="connsiteY12" fmla="*/ 283679 h 345756"/>
              <a:gd name="connsiteX13" fmla="*/ 0 w 241400"/>
              <a:gd name="connsiteY13" fmla="*/ 295631 h 345756"/>
              <a:gd name="connsiteX14" fmla="*/ 0 w 241400"/>
              <a:gd name="connsiteY14" fmla="*/ 265553 h 345756"/>
              <a:gd name="connsiteX15" fmla="*/ 89407 w 241400"/>
              <a:gd name="connsiteY15" fmla="*/ 253603 h 345756"/>
              <a:gd name="connsiteX16" fmla="*/ 151992 w 241400"/>
              <a:gd name="connsiteY16" fmla="*/ 253603 h 345756"/>
              <a:gd name="connsiteX17" fmla="*/ 241400 w 241400"/>
              <a:gd name="connsiteY17" fmla="*/ 231708 h 345756"/>
              <a:gd name="connsiteX18" fmla="*/ 208972 w 241400"/>
              <a:gd name="connsiteY18" fmla="*/ 129529 h 345756"/>
              <a:gd name="connsiteX19" fmla="*/ 241399 w 241400"/>
              <a:gd name="connsiteY19" fmla="*/ 129529 h 345756"/>
              <a:gd name="connsiteX20" fmla="*/ 241399 w 241400"/>
              <a:gd name="connsiteY20" fmla="*/ 211987 h 345756"/>
              <a:gd name="connsiteX21" fmla="*/ 208972 w 241400"/>
              <a:gd name="connsiteY21" fmla="*/ 228655 h 345756"/>
              <a:gd name="connsiteX22" fmla="*/ 139314 w 241400"/>
              <a:gd name="connsiteY22" fmla="*/ 129529 h 345756"/>
              <a:gd name="connsiteX23" fmla="*/ 171742 w 241400"/>
              <a:gd name="connsiteY23" fmla="*/ 129529 h 345756"/>
              <a:gd name="connsiteX24" fmla="*/ 171742 w 241400"/>
              <a:gd name="connsiteY24" fmla="*/ 234032 h 345756"/>
              <a:gd name="connsiteX25" fmla="*/ 139314 w 241400"/>
              <a:gd name="connsiteY25" fmla="*/ 234032 h 345756"/>
              <a:gd name="connsiteX26" fmla="*/ 139314 w 241400"/>
              <a:gd name="connsiteY26" fmla="*/ 184360 h 345756"/>
              <a:gd name="connsiteX27" fmla="*/ 69657 w 241400"/>
              <a:gd name="connsiteY27" fmla="*/ 129529 h 345756"/>
              <a:gd name="connsiteX28" fmla="*/ 102085 w 241400"/>
              <a:gd name="connsiteY28" fmla="*/ 129529 h 345756"/>
              <a:gd name="connsiteX29" fmla="*/ 102085 w 241400"/>
              <a:gd name="connsiteY29" fmla="*/ 234032 h 345756"/>
              <a:gd name="connsiteX30" fmla="*/ 69657 w 241400"/>
              <a:gd name="connsiteY30" fmla="*/ 234032 h 345756"/>
              <a:gd name="connsiteX31" fmla="*/ 69657 w 241400"/>
              <a:gd name="connsiteY31" fmla="*/ 184360 h 345756"/>
              <a:gd name="connsiteX32" fmla="*/ 0 w 241400"/>
              <a:gd name="connsiteY32" fmla="*/ 129529 h 345756"/>
              <a:gd name="connsiteX33" fmla="*/ 32428 w 241400"/>
              <a:gd name="connsiteY33" fmla="*/ 129529 h 345756"/>
              <a:gd name="connsiteX34" fmla="*/ 32428 w 241400"/>
              <a:gd name="connsiteY34" fmla="*/ 234032 h 345756"/>
              <a:gd name="connsiteX35" fmla="*/ 0 w 241400"/>
              <a:gd name="connsiteY35" fmla="*/ 234032 h 345756"/>
              <a:gd name="connsiteX36" fmla="*/ 0 w 241400"/>
              <a:gd name="connsiteY36" fmla="*/ 184360 h 345756"/>
              <a:gd name="connsiteX37" fmla="*/ 0 w 241400"/>
              <a:gd name="connsiteY37" fmla="*/ 80523 h 345756"/>
              <a:gd name="connsiteX38" fmla="*/ 241400 w 241400"/>
              <a:gd name="connsiteY38" fmla="*/ 80523 h 345756"/>
              <a:gd name="connsiteX39" fmla="*/ 241400 w 241400"/>
              <a:gd name="connsiteY39" fmla="*/ 109957 h 345756"/>
              <a:gd name="connsiteX40" fmla="*/ 120700 w 241400"/>
              <a:gd name="connsiteY40" fmla="*/ 109957 h 345756"/>
              <a:gd name="connsiteX41" fmla="*/ 0 w 241400"/>
              <a:gd name="connsiteY41" fmla="*/ 109957 h 345756"/>
              <a:gd name="connsiteX42" fmla="*/ 120700 w 241400"/>
              <a:gd name="connsiteY42" fmla="*/ 0 h 345756"/>
              <a:gd name="connsiteX43" fmla="*/ 241400 w 241400"/>
              <a:gd name="connsiteY43" fmla="*/ 40101 h 345756"/>
              <a:gd name="connsiteX44" fmla="*/ 241400 w 241400"/>
              <a:gd name="connsiteY44" fmla="*/ 70498 h 345756"/>
              <a:gd name="connsiteX45" fmla="*/ 120700 w 241400"/>
              <a:gd name="connsiteY45" fmla="*/ 30397 h 345756"/>
              <a:gd name="connsiteX46" fmla="*/ 0 w 241400"/>
              <a:gd name="connsiteY46" fmla="*/ 70498 h 345756"/>
              <a:gd name="connsiteX47" fmla="*/ 0 w 241400"/>
              <a:gd name="connsiteY47" fmla="*/ 40101 h 345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41400" h="345756">
                <a:moveTo>
                  <a:pt x="241400" y="281835"/>
                </a:moveTo>
                <a:lnTo>
                  <a:pt x="241400" y="311912"/>
                </a:lnTo>
                <a:cubicBezTo>
                  <a:pt x="240758" y="313681"/>
                  <a:pt x="229057" y="333806"/>
                  <a:pt x="151992" y="333806"/>
                </a:cubicBezTo>
                <a:lnTo>
                  <a:pt x="89407" y="333806"/>
                </a:lnTo>
                <a:cubicBezTo>
                  <a:pt x="10361" y="334411"/>
                  <a:pt x="1505" y="344664"/>
                  <a:pt x="0" y="345756"/>
                </a:cubicBezTo>
                <a:lnTo>
                  <a:pt x="0" y="315680"/>
                </a:lnTo>
                <a:cubicBezTo>
                  <a:pt x="1505" y="314588"/>
                  <a:pt x="10361" y="304335"/>
                  <a:pt x="89407" y="303730"/>
                </a:cubicBezTo>
                <a:lnTo>
                  <a:pt x="151992" y="303730"/>
                </a:lnTo>
                <a:cubicBezTo>
                  <a:pt x="229057" y="303730"/>
                  <a:pt x="240758" y="283604"/>
                  <a:pt x="241400" y="281835"/>
                </a:cubicBezTo>
                <a:close/>
                <a:moveTo>
                  <a:pt x="241400" y="231708"/>
                </a:moveTo>
                <a:lnTo>
                  <a:pt x="241400" y="261785"/>
                </a:lnTo>
                <a:cubicBezTo>
                  <a:pt x="240758" y="263554"/>
                  <a:pt x="229057" y="283679"/>
                  <a:pt x="151992" y="283679"/>
                </a:cubicBezTo>
                <a:lnTo>
                  <a:pt x="89407" y="283679"/>
                </a:lnTo>
                <a:cubicBezTo>
                  <a:pt x="10361" y="284284"/>
                  <a:pt x="1505" y="294539"/>
                  <a:pt x="0" y="295631"/>
                </a:cubicBezTo>
                <a:lnTo>
                  <a:pt x="0" y="265553"/>
                </a:lnTo>
                <a:cubicBezTo>
                  <a:pt x="1505" y="264461"/>
                  <a:pt x="10361" y="254208"/>
                  <a:pt x="89407" y="253603"/>
                </a:cubicBezTo>
                <a:lnTo>
                  <a:pt x="151992" y="253603"/>
                </a:lnTo>
                <a:cubicBezTo>
                  <a:pt x="229057" y="253603"/>
                  <a:pt x="240758" y="233478"/>
                  <a:pt x="241400" y="231708"/>
                </a:cubicBezTo>
                <a:close/>
                <a:moveTo>
                  <a:pt x="208972" y="129529"/>
                </a:moveTo>
                <a:lnTo>
                  <a:pt x="241399" y="129529"/>
                </a:lnTo>
                <a:lnTo>
                  <a:pt x="241399" y="211987"/>
                </a:lnTo>
                <a:cubicBezTo>
                  <a:pt x="240971" y="213169"/>
                  <a:pt x="235558" y="222563"/>
                  <a:pt x="208972" y="228655"/>
                </a:cubicBezTo>
                <a:close/>
                <a:moveTo>
                  <a:pt x="139314" y="129529"/>
                </a:moveTo>
                <a:lnTo>
                  <a:pt x="171742" y="129529"/>
                </a:lnTo>
                <a:lnTo>
                  <a:pt x="171742" y="234032"/>
                </a:lnTo>
                <a:lnTo>
                  <a:pt x="139314" y="234032"/>
                </a:lnTo>
                <a:lnTo>
                  <a:pt x="139314" y="184360"/>
                </a:lnTo>
                <a:close/>
                <a:moveTo>
                  <a:pt x="69657" y="129529"/>
                </a:moveTo>
                <a:lnTo>
                  <a:pt x="102085" y="129529"/>
                </a:lnTo>
                <a:lnTo>
                  <a:pt x="102085" y="234032"/>
                </a:lnTo>
                <a:lnTo>
                  <a:pt x="69657" y="234032"/>
                </a:lnTo>
                <a:lnTo>
                  <a:pt x="69657" y="184360"/>
                </a:lnTo>
                <a:close/>
                <a:moveTo>
                  <a:pt x="0" y="129529"/>
                </a:moveTo>
                <a:lnTo>
                  <a:pt x="32428" y="129529"/>
                </a:lnTo>
                <a:lnTo>
                  <a:pt x="32428" y="234032"/>
                </a:lnTo>
                <a:lnTo>
                  <a:pt x="0" y="234032"/>
                </a:lnTo>
                <a:lnTo>
                  <a:pt x="0" y="184360"/>
                </a:lnTo>
                <a:close/>
                <a:moveTo>
                  <a:pt x="0" y="80523"/>
                </a:moveTo>
                <a:lnTo>
                  <a:pt x="241400" y="80523"/>
                </a:lnTo>
                <a:lnTo>
                  <a:pt x="241400" y="109957"/>
                </a:lnTo>
                <a:lnTo>
                  <a:pt x="120700" y="109957"/>
                </a:lnTo>
                <a:lnTo>
                  <a:pt x="0" y="109957"/>
                </a:lnTo>
                <a:close/>
                <a:moveTo>
                  <a:pt x="120700" y="0"/>
                </a:moveTo>
                <a:lnTo>
                  <a:pt x="241400" y="40101"/>
                </a:lnTo>
                <a:lnTo>
                  <a:pt x="241400" y="70498"/>
                </a:lnTo>
                <a:lnTo>
                  <a:pt x="120700" y="30397"/>
                </a:lnTo>
                <a:lnTo>
                  <a:pt x="0" y="70498"/>
                </a:lnTo>
                <a:lnTo>
                  <a:pt x="0" y="40101"/>
                </a:lnTo>
                <a:close/>
              </a:path>
            </a:pathLst>
          </a:custGeom>
          <a:solidFill>
            <a:srgbClr val="009CA6"/>
          </a:solidFill>
          <a:ln w="1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7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0"/>
        </a:spcBef>
        <a:buSzPct val="95000"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8975" indent="-220663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‒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7575" indent="-233363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6175" indent="-234950" algn="l" defTabSz="914400" rtl="0" eaLnBrk="1" latinLnBrk="0" hangingPunct="1">
        <a:lnSpc>
          <a:spcPct val="100000"/>
        </a:lnSpc>
        <a:spcBef>
          <a:spcPts val="0"/>
        </a:spcBef>
        <a:buSzPct val="90000"/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7">
          <p15:clr>
            <a:srgbClr val="F26B43"/>
          </p15:clr>
        </p15:guide>
        <p15:guide id="2" pos="401">
          <p15:clr>
            <a:srgbClr val="F26B43"/>
          </p15:clr>
        </p15:guide>
        <p15:guide id="3" pos="7274">
          <p15:clr>
            <a:srgbClr val="F26B43"/>
          </p15:clr>
        </p15:guide>
        <p15:guide id="4" orient="horz" pos="938">
          <p15:clr>
            <a:srgbClr val="F26B43"/>
          </p15:clr>
        </p15:guide>
        <p15:guide id="5" orient="horz" pos="1082">
          <p15:clr>
            <a:srgbClr val="F26B43"/>
          </p15:clr>
        </p15:guide>
        <p15:guide id="6" orient="horz" pos="3619">
          <p15:clr>
            <a:srgbClr val="F26B43"/>
          </p15:clr>
        </p15:guide>
        <p15:guide id="7" orient="horz" pos="4084">
          <p15:clr>
            <a:srgbClr val="F26B43"/>
          </p15:clr>
        </p15:guide>
        <p15:guide id="8" orient="horz" pos="38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42.emf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51.emf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2.tiff"/><Relationship Id="rId4" Type="http://schemas.openxmlformats.org/officeDocument/2006/relationships/image" Target="../media/image61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5.tiff"/><Relationship Id="rId4" Type="http://schemas.openxmlformats.org/officeDocument/2006/relationships/image" Target="../media/image6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7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8.emf"/><Relationship Id="rId5" Type="http://schemas.openxmlformats.org/officeDocument/2006/relationships/oleObject" Target="../embeddings/oleObject8.bin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D63CF-3DE9-BA47-AD6C-3CA9A50B6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Detecting CAR T Cells to Improve Patient Outcomes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2C1933-575E-314E-A8C0-02AE388116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Charlotte Graham MBChB, PhD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301BD-529D-C343-84D0-3959DCD26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October,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512895-9413-B748-B189-C238A32B3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211" y="5390744"/>
            <a:ext cx="2154264" cy="540981"/>
          </a:xfrm>
          <a:prstGeom prst="rect">
            <a:avLst/>
          </a:prstGeom>
        </p:spPr>
      </p:pic>
      <p:pic>
        <p:nvPicPr>
          <p:cNvPr id="7" name="Picture 6" descr="HMS_Affiliate.png">
            <a:extLst>
              <a:ext uri="{FF2B5EF4-FFF2-40B4-BE49-F238E27FC236}">
                <a16:creationId xmlns:a16="http://schemas.microsoft.com/office/drawing/2014/main" id="{28FCF6E9-428E-BA44-AD7F-EED27D2B7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787" y="6007491"/>
            <a:ext cx="2744688" cy="4758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7202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26CDD4-6B09-9D4E-B578-8220F428483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8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26CDD4-6B09-9D4E-B578-8220F42848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63F4507-1A52-3B49-A47A-AEF11172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Immune Monitoring lab at MGH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48E56-61CB-CB43-BCA5-E10B505A5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IML Lab directed by Dr Kathleen Gallagher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IML is embedded within the Cellular Immunotherapy Program led by Dr Marcela Maus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Develops high-quality research assays to provide translational correlative data for clinical trials allowing evaluation of:</a:t>
            </a:r>
          </a:p>
          <a:p>
            <a:r>
              <a:rPr lang="en-US" sz="2400" dirty="0"/>
              <a:t>      - Efficacy</a:t>
            </a:r>
          </a:p>
          <a:p>
            <a:r>
              <a:rPr lang="en-US" sz="2400" dirty="0"/>
              <a:t>      - Toxicity</a:t>
            </a:r>
          </a:p>
          <a:p>
            <a:r>
              <a:rPr lang="en-US" sz="2400" dirty="0"/>
              <a:t>      - Resistance Mechanisms</a:t>
            </a:r>
            <a:r>
              <a:rPr lang="en-US" dirty="0"/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C9C388-EE4F-A546-A2DC-AA6944BA8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4653" y="4043362"/>
            <a:ext cx="1805805" cy="243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78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76DC783-8616-9542-AEFF-55A0DB58179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2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76DC783-8616-9542-AEFF-55A0DB5817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4C2562-01CA-DC44-B2EE-055D85F9B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252274"/>
            <a:ext cx="10902950" cy="956516"/>
          </a:xfrm>
        </p:spPr>
        <p:txBody>
          <a:bodyPr/>
          <a:lstStyle/>
          <a:p>
            <a:r>
              <a:rPr lang="en-US" dirty="0"/>
              <a:t>What is CAR T cell therapy?</a:t>
            </a:r>
          </a:p>
        </p:txBody>
      </p:sp>
      <p:sp>
        <p:nvSpPr>
          <p:cNvPr id="13" name="TextShape 1">
            <a:extLst>
              <a:ext uri="{FF2B5EF4-FFF2-40B4-BE49-F238E27FC236}">
                <a16:creationId xmlns:a16="http://schemas.microsoft.com/office/drawing/2014/main" id="{BF6D5DFB-F9E8-F349-9BCF-8B9CD807141C}"/>
              </a:ext>
            </a:extLst>
          </p:cNvPr>
          <p:cNvSpPr txBox="1"/>
          <p:nvPr/>
        </p:nvSpPr>
        <p:spPr>
          <a:xfrm>
            <a:off x="8569258" y="6064133"/>
            <a:ext cx="3622742" cy="536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97000"/>
              </a:lnSpc>
            </a:pPr>
            <a:r>
              <a:rPr lang="en-US" sz="1200" strike="noStrike" spc="-1" dirty="0">
                <a:ea typeface="Arial Unicode MS"/>
              </a:rPr>
              <a:t>Tran E et al. N </a:t>
            </a:r>
            <a:r>
              <a:rPr lang="en-US" sz="1200" strike="noStrike" spc="-1" dirty="0" err="1">
                <a:ea typeface="Arial Unicode MS"/>
              </a:rPr>
              <a:t>Engl</a:t>
            </a:r>
            <a:r>
              <a:rPr lang="en-US" sz="1200" strike="noStrike" spc="-1" dirty="0">
                <a:ea typeface="Arial Unicode MS"/>
              </a:rPr>
              <a:t> J Med 2017;377:2593-2596</a:t>
            </a:r>
            <a:r>
              <a:rPr lang="en-US" sz="1200" b="1" strike="noStrike" spc="-1" dirty="0">
                <a:solidFill>
                  <a:srgbClr val="FFFFFF"/>
                </a:solidFill>
                <a:latin typeface="Arial"/>
                <a:ea typeface="Arial Unicode MS"/>
              </a:rPr>
              <a:t>.</a:t>
            </a:r>
            <a:endParaRPr lang="en-US" sz="1200" b="0" strike="noStrike" spc="-1" dirty="0">
              <a:latin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E97BCE-18F5-EF4D-85CF-9DC38197895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2433053" y="1011350"/>
            <a:ext cx="5541120" cy="547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584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A49CA-3EA4-474C-8E6D-38585B77B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284866"/>
            <a:ext cx="10902950" cy="956516"/>
          </a:xfrm>
        </p:spPr>
        <p:txBody>
          <a:bodyPr/>
          <a:lstStyle/>
          <a:p>
            <a:pPr algn="ctr"/>
            <a:r>
              <a:rPr lang="en-US" dirty="0"/>
              <a:t>FDA approved CAR T cell therapies target B cell lineage markers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099303-26E1-9240-BDDE-E9703AAC7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474" b="9709"/>
          <a:stretch/>
        </p:blipFill>
        <p:spPr>
          <a:xfrm>
            <a:off x="1042555" y="1163180"/>
            <a:ext cx="9932984" cy="31303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6274A6-FA17-364E-A651-91CF1891BD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87" t="-7928" r="37965" b="70814"/>
          <a:stretch/>
        </p:blipFill>
        <p:spPr>
          <a:xfrm>
            <a:off x="3916019" y="4758341"/>
            <a:ext cx="1371600" cy="1221168"/>
          </a:xfrm>
          <a:prstGeom prst="rect">
            <a:avLst/>
          </a:prstGeom>
        </p:spPr>
      </p:pic>
      <p:pic>
        <p:nvPicPr>
          <p:cNvPr id="35844" name="Picture 4" descr="New route to Leukaemia uncovered | University of Cambridge">
            <a:extLst>
              <a:ext uri="{FF2B5EF4-FFF2-40B4-BE49-F238E27FC236}">
                <a16:creationId xmlns:a16="http://schemas.microsoft.com/office/drawing/2014/main" id="{476AD3D5-9378-3D42-B32F-D7A6BAE10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08" y="5079533"/>
            <a:ext cx="1729409" cy="84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F6B963-84A7-534E-B884-AE9186511F4F}"/>
              </a:ext>
            </a:extLst>
          </p:cNvPr>
          <p:cNvSpPr txBox="1"/>
          <p:nvPr/>
        </p:nvSpPr>
        <p:spPr>
          <a:xfrm>
            <a:off x="891209" y="6189361"/>
            <a:ext cx="2571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B-Acute Lymphoblastic Leukemia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D0E3F2-BDCB-B049-97E1-8CD06BF05E9A}"/>
              </a:ext>
            </a:extLst>
          </p:cNvPr>
          <p:cNvSpPr txBox="1"/>
          <p:nvPr/>
        </p:nvSpPr>
        <p:spPr>
          <a:xfrm>
            <a:off x="3349488" y="6189361"/>
            <a:ext cx="2504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Mantle Cell lymphoma </a:t>
            </a:r>
          </a:p>
        </p:txBody>
      </p:sp>
      <p:pic>
        <p:nvPicPr>
          <p:cNvPr id="35846" name="Picture 6" descr="Diffuse large B cell lymphoma – an increasingly common disorder">
            <a:extLst>
              <a:ext uri="{FF2B5EF4-FFF2-40B4-BE49-F238E27FC236}">
                <a16:creationId xmlns:a16="http://schemas.microsoft.com/office/drawing/2014/main" id="{04C96597-8262-3B43-AF8A-E06A5B59D0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10" r="53523" b="9153"/>
          <a:stretch/>
        </p:blipFill>
        <p:spPr bwMode="auto">
          <a:xfrm>
            <a:off x="6166542" y="4982080"/>
            <a:ext cx="1639955" cy="103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875823-5FFA-9141-AFFD-D6427D9E9DC3}"/>
              </a:ext>
            </a:extLst>
          </p:cNvPr>
          <p:cNvSpPr txBox="1"/>
          <p:nvPr/>
        </p:nvSpPr>
        <p:spPr>
          <a:xfrm>
            <a:off x="5973417" y="6199131"/>
            <a:ext cx="304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Diffuse Large B cell Lymphoma</a:t>
            </a:r>
          </a:p>
        </p:txBody>
      </p:sp>
      <p:pic>
        <p:nvPicPr>
          <p:cNvPr id="35848" name="Picture 8" descr="Plasma cell morphology in multiple myeloma and related disorders -  ScienceDirect">
            <a:extLst>
              <a:ext uri="{FF2B5EF4-FFF2-40B4-BE49-F238E27FC236}">
                <a16:creationId xmlns:a16="http://schemas.microsoft.com/office/drawing/2014/main" id="{4D25711D-8723-C543-9103-BF83F5DD6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6" r="9402" b="59401"/>
          <a:stretch/>
        </p:blipFill>
        <p:spPr bwMode="auto">
          <a:xfrm>
            <a:off x="9174641" y="4947635"/>
            <a:ext cx="1798157" cy="116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6E4C2A-7677-9045-AC5F-E7378EBC7CDC}"/>
              </a:ext>
            </a:extLst>
          </p:cNvPr>
          <p:cNvSpPr txBox="1"/>
          <p:nvPr/>
        </p:nvSpPr>
        <p:spPr>
          <a:xfrm>
            <a:off x="9332843" y="6189361"/>
            <a:ext cx="1967948" cy="37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Myeloma</a:t>
            </a:r>
          </a:p>
        </p:txBody>
      </p:sp>
      <p:sp>
        <p:nvSpPr>
          <p:cNvPr id="13" name="Right Bracket 12">
            <a:extLst>
              <a:ext uri="{FF2B5EF4-FFF2-40B4-BE49-F238E27FC236}">
                <a16:creationId xmlns:a16="http://schemas.microsoft.com/office/drawing/2014/main" id="{20A87096-4AA7-A141-B7C9-71A4AAD5ED17}"/>
              </a:ext>
            </a:extLst>
          </p:cNvPr>
          <p:cNvSpPr/>
          <p:nvPr/>
        </p:nvSpPr>
        <p:spPr>
          <a:xfrm rot="16200000">
            <a:off x="4412842" y="1518357"/>
            <a:ext cx="200018" cy="6587293"/>
          </a:xfrm>
          <a:prstGeom prst="righ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645A8-A69E-214B-B29C-FC7BAF90A027}"/>
              </a:ext>
            </a:extLst>
          </p:cNvPr>
          <p:cNvSpPr txBox="1"/>
          <p:nvPr/>
        </p:nvSpPr>
        <p:spPr>
          <a:xfrm>
            <a:off x="2445563" y="4685015"/>
            <a:ext cx="3516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CD19 targeting CAR T therapy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0C6F70-9F3C-A543-8FAB-539CD50CD7EA}"/>
              </a:ext>
            </a:extLst>
          </p:cNvPr>
          <p:cNvSpPr txBox="1"/>
          <p:nvPr/>
        </p:nvSpPr>
        <p:spPr>
          <a:xfrm>
            <a:off x="8579242" y="4616101"/>
            <a:ext cx="3612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BCMA targeting CAR T therapy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DDABD8-2C50-9F4C-88A9-F68B98F6787D}"/>
              </a:ext>
            </a:extLst>
          </p:cNvPr>
          <p:cNvSpPr/>
          <p:nvPr/>
        </p:nvSpPr>
        <p:spPr>
          <a:xfrm>
            <a:off x="10193483" y="2960237"/>
            <a:ext cx="779316" cy="956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7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37894-C6EF-9C45-97C6-94D943B9F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detect CAR T cells in patients?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E0A35-E120-C140-8F65-143AC8477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Key to monitor as part of clinical trials</a:t>
            </a:r>
          </a:p>
          <a:p>
            <a:endParaRPr lang="en-US" sz="2800" dirty="0"/>
          </a:p>
          <a:p>
            <a:r>
              <a:rPr lang="en-US" sz="2800" dirty="0"/>
              <a:t>For standard of care CAR T cell therapies:</a:t>
            </a:r>
          </a:p>
          <a:p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dirty="0"/>
              <a:t>Expansion as a predictor of response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/>
              <a:t>Guide toxicity management</a:t>
            </a:r>
          </a:p>
        </p:txBody>
      </p:sp>
    </p:spTree>
    <p:extLst>
      <p:ext uri="{BB962C8B-B14F-4D97-AF65-F5344CB8AC3E}">
        <p14:creationId xmlns:p14="http://schemas.microsoft.com/office/powerpoint/2010/main" val="2271015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DE98-9115-024F-BEED-7EB199F1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as a predictor of response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D6768-F2C8-2A44-829E-352D442A6C55}"/>
              </a:ext>
            </a:extLst>
          </p:cNvPr>
          <p:cNvSpPr txBox="1"/>
          <p:nvPr/>
        </p:nvSpPr>
        <p:spPr>
          <a:xfrm>
            <a:off x="973346" y="1394452"/>
            <a:ext cx="4153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Tecartus</a:t>
            </a:r>
            <a:r>
              <a:rPr lang="en-US" sz="2000" b="1" dirty="0"/>
              <a:t> in Mantle Cell lymphoma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8F4323-98B4-F342-B61E-2E0E0DDD8610}"/>
              </a:ext>
            </a:extLst>
          </p:cNvPr>
          <p:cNvSpPr txBox="1"/>
          <p:nvPr/>
        </p:nvSpPr>
        <p:spPr>
          <a:xfrm>
            <a:off x="973346" y="5961554"/>
            <a:ext cx="61003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strike="noStrike" spc="-1" dirty="0">
                <a:ea typeface="Arial Unicode MS"/>
              </a:rPr>
              <a:t>M Wang et al. N </a:t>
            </a:r>
            <a:r>
              <a:rPr lang="en-US" sz="1400" strike="noStrike" spc="-1" dirty="0" err="1">
                <a:ea typeface="Arial Unicode MS"/>
              </a:rPr>
              <a:t>Engl</a:t>
            </a:r>
            <a:r>
              <a:rPr lang="en-US" sz="1400" strike="noStrike" spc="-1" dirty="0">
                <a:ea typeface="Arial Unicode MS"/>
              </a:rPr>
              <a:t> J Med 2020;382:1331-1342</a:t>
            </a:r>
            <a:endParaRPr lang="en-US" sz="1400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32883CEA-5DFF-CE4D-BD71-B8EE0B4A8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29" b="53218"/>
          <a:stretch/>
        </p:blipFill>
        <p:spPr>
          <a:xfrm>
            <a:off x="655840" y="2002268"/>
            <a:ext cx="4770934" cy="38451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A241B8B-AB92-3241-A6BD-9137F5BB825A}"/>
              </a:ext>
            </a:extLst>
          </p:cNvPr>
          <p:cNvSpPr/>
          <p:nvPr/>
        </p:nvSpPr>
        <p:spPr>
          <a:xfrm>
            <a:off x="4846321" y="1825546"/>
            <a:ext cx="431073" cy="34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Shape 1">
            <a:extLst>
              <a:ext uri="{FF2B5EF4-FFF2-40B4-BE49-F238E27FC236}">
                <a16:creationId xmlns:a16="http://schemas.microsoft.com/office/drawing/2014/main" id="{40BD6F95-B3CD-6D4E-90EF-1BD591D8E6EB}"/>
              </a:ext>
            </a:extLst>
          </p:cNvPr>
          <p:cNvSpPr txBox="1"/>
          <p:nvPr/>
        </p:nvSpPr>
        <p:spPr>
          <a:xfrm>
            <a:off x="6913925" y="5899703"/>
            <a:ext cx="6194118" cy="473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97000"/>
              </a:lnSpc>
            </a:pPr>
            <a:r>
              <a:rPr lang="en-US" sz="1400" strike="noStrike" spc="-1" dirty="0">
                <a:ea typeface="Arial Unicode MS"/>
              </a:rPr>
              <a:t>NC Munshi et al. N </a:t>
            </a:r>
            <a:r>
              <a:rPr lang="en-US" sz="1400" strike="noStrike" spc="-1" dirty="0" err="1">
                <a:ea typeface="Arial Unicode MS"/>
              </a:rPr>
              <a:t>Engl</a:t>
            </a:r>
            <a:r>
              <a:rPr lang="en-US" sz="1400" strike="noStrike" spc="-1" dirty="0">
                <a:ea typeface="Arial Unicode MS"/>
              </a:rPr>
              <a:t> J Med 2021;384:705-716</a:t>
            </a:r>
            <a:endParaRPr lang="en-US" sz="1059" spc="-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5DA162-BFF2-E042-A3E1-E32A4C060828}"/>
              </a:ext>
            </a:extLst>
          </p:cNvPr>
          <p:cNvSpPr txBox="1"/>
          <p:nvPr/>
        </p:nvSpPr>
        <p:spPr>
          <a:xfrm>
            <a:off x="7218725" y="1400149"/>
            <a:ext cx="4153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Ide-</a:t>
            </a:r>
            <a:r>
              <a:rPr lang="en-US" sz="2000" b="1" dirty="0" err="1"/>
              <a:t>cel</a:t>
            </a:r>
            <a:r>
              <a:rPr lang="en-US" sz="2000" b="1" dirty="0"/>
              <a:t> in Multiple Myeloma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1D4A91-FD28-0B44-ABC6-76C8A3529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742" y="2385037"/>
            <a:ext cx="5458469" cy="351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24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DE98-9115-024F-BEED-7EB199F1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as a predictor of response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D6768-F2C8-2A44-829E-352D442A6C55}"/>
              </a:ext>
            </a:extLst>
          </p:cNvPr>
          <p:cNvSpPr txBox="1"/>
          <p:nvPr/>
        </p:nvSpPr>
        <p:spPr>
          <a:xfrm>
            <a:off x="973346" y="1394452"/>
            <a:ext cx="4153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Axi-cel</a:t>
            </a:r>
            <a:r>
              <a:rPr lang="en-US" sz="2000" b="1" dirty="0"/>
              <a:t> in Large B Cell Lymphoma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241B8B-AB92-3241-A6BD-9137F5BB825A}"/>
              </a:ext>
            </a:extLst>
          </p:cNvPr>
          <p:cNvSpPr/>
          <p:nvPr/>
        </p:nvSpPr>
        <p:spPr>
          <a:xfrm>
            <a:off x="4846321" y="1825546"/>
            <a:ext cx="431073" cy="34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5DA162-BFF2-E042-A3E1-E32A4C060828}"/>
              </a:ext>
            </a:extLst>
          </p:cNvPr>
          <p:cNvSpPr txBox="1"/>
          <p:nvPr/>
        </p:nvSpPr>
        <p:spPr>
          <a:xfrm>
            <a:off x="6943008" y="1359181"/>
            <a:ext cx="5161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Tecartus</a:t>
            </a:r>
            <a:r>
              <a:rPr lang="en-US" sz="2000" b="1" dirty="0"/>
              <a:t> in B Acute Lymphoblastic Leukemia</a:t>
            </a:r>
          </a:p>
        </p:txBody>
      </p:sp>
      <p:sp>
        <p:nvSpPr>
          <p:cNvPr id="11" name="TextShape 1">
            <a:extLst>
              <a:ext uri="{FF2B5EF4-FFF2-40B4-BE49-F238E27FC236}">
                <a16:creationId xmlns:a16="http://schemas.microsoft.com/office/drawing/2014/main" id="{B2C1E982-06EE-654D-91C3-EEA7EE674F93}"/>
              </a:ext>
            </a:extLst>
          </p:cNvPr>
          <p:cNvSpPr txBox="1"/>
          <p:nvPr/>
        </p:nvSpPr>
        <p:spPr>
          <a:xfrm>
            <a:off x="748890" y="5745163"/>
            <a:ext cx="6194118" cy="473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97000"/>
              </a:lnSpc>
            </a:pPr>
            <a:r>
              <a:rPr lang="en-US" sz="1400" spc="-1" dirty="0" err="1">
                <a:ea typeface="Arial Unicode MS"/>
              </a:rPr>
              <a:t>Neelapu</a:t>
            </a:r>
            <a:r>
              <a:rPr lang="en-US" sz="1400" spc="-1" dirty="0">
                <a:ea typeface="Arial Unicode MS"/>
              </a:rPr>
              <a:t> SS et al. N </a:t>
            </a:r>
            <a:r>
              <a:rPr lang="en-US" sz="1400" spc="-1" dirty="0" err="1">
                <a:ea typeface="Arial Unicode MS"/>
              </a:rPr>
              <a:t>Engl</a:t>
            </a:r>
            <a:r>
              <a:rPr lang="en-US" sz="1400" spc="-1" dirty="0">
                <a:ea typeface="Arial Unicode MS"/>
              </a:rPr>
              <a:t> J Med 2017;377:2531-2544</a:t>
            </a:r>
            <a:r>
              <a:rPr lang="en-US" sz="1059" b="1" spc="-1" dirty="0">
                <a:latin typeface="Arial"/>
                <a:ea typeface="Arial Unicode MS"/>
              </a:rPr>
              <a:t>.</a:t>
            </a:r>
            <a:endParaRPr lang="en-US" sz="1059" spc="-1" dirty="0">
              <a:latin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F5DAFA-683E-5847-8502-D8D9FDC8BC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9" t="41266" r="62242" b="31474"/>
          <a:stretch/>
        </p:blipFill>
        <p:spPr>
          <a:xfrm>
            <a:off x="796786" y="2117725"/>
            <a:ext cx="3602923" cy="3643511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C0B2F3-6A15-1742-B152-503761AF37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52"/>
          <a:stretch/>
        </p:blipFill>
        <p:spPr>
          <a:xfrm>
            <a:off x="7275004" y="1717675"/>
            <a:ext cx="4734433" cy="4089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4CDB0A-69C1-C64E-B675-51D55D177A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51" t="3933" r="93498" b="-3933"/>
          <a:stretch/>
        </p:blipFill>
        <p:spPr>
          <a:xfrm>
            <a:off x="6666761" y="1825546"/>
            <a:ext cx="746815" cy="4089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5087F7-60BE-E94D-9A84-EC0664DB19FC}"/>
              </a:ext>
            </a:extLst>
          </p:cNvPr>
          <p:cNvSpPr/>
          <p:nvPr/>
        </p:nvSpPr>
        <p:spPr>
          <a:xfrm>
            <a:off x="7600870" y="1717675"/>
            <a:ext cx="267964" cy="27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1A5813-E4A3-9C47-948E-050831025C72}"/>
              </a:ext>
            </a:extLst>
          </p:cNvPr>
          <p:cNvSpPr txBox="1"/>
          <p:nvPr/>
        </p:nvSpPr>
        <p:spPr>
          <a:xfrm>
            <a:off x="7131594" y="5761236"/>
            <a:ext cx="44127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Shah, </a:t>
            </a:r>
            <a:r>
              <a:rPr lang="en-US" sz="1400" b="0" i="0" u="none" strike="noStrike" dirty="0" err="1">
                <a:solidFill>
                  <a:srgbClr val="212121"/>
                </a:solidFill>
                <a:effectLst/>
              </a:rPr>
              <a:t>Bijal</a:t>
            </a:r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 D et al. </a:t>
            </a:r>
            <a:r>
              <a:rPr lang="en-US" sz="1400" b="0" i="1" u="none" strike="noStrike" dirty="0">
                <a:solidFill>
                  <a:srgbClr val="212121"/>
                </a:solidFill>
                <a:effectLst/>
              </a:rPr>
              <a:t>Lancet </a:t>
            </a:r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vol. 398,10299 (2021): 491-502.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5976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76D0-94E5-7E4A-B857-F9A803566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61CEE6-3474-5045-B913-DD546DBB6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50" y="1719072"/>
            <a:ext cx="4845050" cy="40233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Cytokine release syndrome (CRS)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Immune effector cell associated neurotoxicity (ICANS)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Prolonged cytopenia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DC8A06-E75F-0E4A-B6AE-D29231538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77" y="281814"/>
            <a:ext cx="6452382" cy="657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79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DE98-9115-024F-BEED-7EB199F1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Toxicity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8D3176F-F03D-1948-831C-D921EE238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D6768-F2C8-2A44-829E-352D442A6C55}"/>
              </a:ext>
            </a:extLst>
          </p:cNvPr>
          <p:cNvSpPr txBox="1"/>
          <p:nvPr/>
        </p:nvSpPr>
        <p:spPr>
          <a:xfrm>
            <a:off x="692331" y="1389810"/>
            <a:ext cx="4153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Tecartus</a:t>
            </a:r>
            <a:r>
              <a:rPr lang="en-US" sz="2000" b="1" dirty="0"/>
              <a:t> in Mantle Cell lymphoma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8F4323-98B4-F342-B61E-2E0E0DDD8610}"/>
              </a:ext>
            </a:extLst>
          </p:cNvPr>
          <p:cNvSpPr txBox="1"/>
          <p:nvPr/>
        </p:nvSpPr>
        <p:spPr>
          <a:xfrm>
            <a:off x="973346" y="5859164"/>
            <a:ext cx="61003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strike="noStrike" spc="-1" dirty="0">
                <a:ea typeface="Arial Unicode MS"/>
              </a:rPr>
              <a:t>M Wang et al. N </a:t>
            </a:r>
            <a:r>
              <a:rPr lang="en-US" sz="1400" strike="noStrike" spc="-1" dirty="0" err="1">
                <a:ea typeface="Arial Unicode MS"/>
              </a:rPr>
              <a:t>Engl</a:t>
            </a:r>
            <a:r>
              <a:rPr lang="en-US" sz="1400" strike="noStrike" spc="-1" dirty="0">
                <a:ea typeface="Arial Unicode MS"/>
              </a:rPr>
              <a:t> J Med 2020;382:1331-1342</a:t>
            </a:r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241B8B-AB92-3241-A6BD-9137F5BB825A}"/>
              </a:ext>
            </a:extLst>
          </p:cNvPr>
          <p:cNvSpPr/>
          <p:nvPr/>
        </p:nvSpPr>
        <p:spPr>
          <a:xfrm>
            <a:off x="4846321" y="1825546"/>
            <a:ext cx="431073" cy="34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03F3E9-2AE0-064E-A65E-EF32D35A2E49}"/>
              </a:ext>
            </a:extLst>
          </p:cNvPr>
          <p:cNvSpPr/>
          <p:nvPr/>
        </p:nvSpPr>
        <p:spPr>
          <a:xfrm>
            <a:off x="100970" y="2168434"/>
            <a:ext cx="275590" cy="310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365D2A20-539C-1B4D-BA06-7306446848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1" t="50643" r="8692"/>
          <a:stretch/>
        </p:blipFill>
        <p:spPr>
          <a:xfrm>
            <a:off x="100971" y="2204059"/>
            <a:ext cx="5808511" cy="34671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0100D20-8470-A74D-A65B-1160EC6DEFE3}"/>
              </a:ext>
            </a:extLst>
          </p:cNvPr>
          <p:cNvSpPr txBox="1"/>
          <p:nvPr/>
        </p:nvSpPr>
        <p:spPr>
          <a:xfrm>
            <a:off x="6943008" y="1359181"/>
            <a:ext cx="5161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Tecartus</a:t>
            </a:r>
            <a:r>
              <a:rPr lang="en-US" sz="2000" b="1" dirty="0"/>
              <a:t> in B Acute Lymphoblastic Leukemia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74B3DA3-A276-D247-88A7-DD9C196C2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20704"/>
            <a:ext cx="6131560" cy="21780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BFFBC37-43B9-0843-A157-BE55AC749ED9}"/>
              </a:ext>
            </a:extLst>
          </p:cNvPr>
          <p:cNvSpPr txBox="1"/>
          <p:nvPr/>
        </p:nvSpPr>
        <p:spPr>
          <a:xfrm>
            <a:off x="7073700" y="5870802"/>
            <a:ext cx="44127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Shah, </a:t>
            </a:r>
            <a:r>
              <a:rPr lang="en-US" sz="1400" b="0" i="0" u="none" strike="noStrike" dirty="0" err="1">
                <a:solidFill>
                  <a:srgbClr val="212121"/>
                </a:solidFill>
                <a:effectLst/>
              </a:rPr>
              <a:t>Bijal</a:t>
            </a:r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 D et al. </a:t>
            </a:r>
            <a:r>
              <a:rPr lang="en-US" sz="1400" b="0" i="1" u="none" strike="noStrike" dirty="0">
                <a:solidFill>
                  <a:srgbClr val="212121"/>
                </a:solidFill>
                <a:effectLst/>
              </a:rPr>
              <a:t>Lancet </a:t>
            </a:r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vol. 398,10299 (2021): 491-502.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84243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DE98-9115-024F-BEED-7EB199F1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D6768-F2C8-2A44-829E-352D442A6C55}"/>
              </a:ext>
            </a:extLst>
          </p:cNvPr>
          <p:cNvSpPr txBox="1"/>
          <p:nvPr/>
        </p:nvSpPr>
        <p:spPr>
          <a:xfrm>
            <a:off x="973346" y="1394452"/>
            <a:ext cx="4153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Axi-cel</a:t>
            </a:r>
            <a:r>
              <a:rPr lang="en-US" sz="2000" b="1" dirty="0"/>
              <a:t> in Large B Cell Lymphoma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241B8B-AB92-3241-A6BD-9137F5BB825A}"/>
              </a:ext>
            </a:extLst>
          </p:cNvPr>
          <p:cNvSpPr/>
          <p:nvPr/>
        </p:nvSpPr>
        <p:spPr>
          <a:xfrm>
            <a:off x="4846321" y="1825546"/>
            <a:ext cx="431073" cy="34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Shape 1">
            <a:extLst>
              <a:ext uri="{FF2B5EF4-FFF2-40B4-BE49-F238E27FC236}">
                <a16:creationId xmlns:a16="http://schemas.microsoft.com/office/drawing/2014/main" id="{B2C1E982-06EE-654D-91C3-EEA7EE674F93}"/>
              </a:ext>
            </a:extLst>
          </p:cNvPr>
          <p:cNvSpPr txBox="1"/>
          <p:nvPr/>
        </p:nvSpPr>
        <p:spPr>
          <a:xfrm>
            <a:off x="748890" y="5745163"/>
            <a:ext cx="6194118" cy="473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97000"/>
              </a:lnSpc>
            </a:pPr>
            <a:r>
              <a:rPr lang="en-US" sz="1400" spc="-1" dirty="0" err="1">
                <a:ea typeface="Arial Unicode MS"/>
              </a:rPr>
              <a:t>Neelapu</a:t>
            </a:r>
            <a:r>
              <a:rPr lang="en-US" sz="1400" spc="-1" dirty="0">
                <a:ea typeface="Arial Unicode MS"/>
              </a:rPr>
              <a:t> SS et al. N </a:t>
            </a:r>
            <a:r>
              <a:rPr lang="en-US" sz="1400" spc="-1" dirty="0" err="1">
                <a:ea typeface="Arial Unicode MS"/>
              </a:rPr>
              <a:t>Engl</a:t>
            </a:r>
            <a:r>
              <a:rPr lang="en-US" sz="1400" spc="-1" dirty="0">
                <a:ea typeface="Arial Unicode MS"/>
              </a:rPr>
              <a:t> J Med 2017;377:2531-2544</a:t>
            </a:r>
            <a:r>
              <a:rPr lang="en-US" sz="1059" b="1" spc="-1" dirty="0">
                <a:latin typeface="Arial"/>
                <a:ea typeface="Arial Unicode MS"/>
              </a:rPr>
              <a:t>.</a:t>
            </a:r>
            <a:endParaRPr lang="en-US" sz="1059" spc="-1" dirty="0">
              <a:latin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F5DAFA-683E-5847-8502-D8D9FDC8BC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82" t="38849" r="997" b="35352"/>
          <a:stretch/>
        </p:blipFill>
        <p:spPr>
          <a:xfrm>
            <a:off x="98992" y="2015136"/>
            <a:ext cx="5902698" cy="3448412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5087F7-60BE-E94D-9A84-EC0664DB19FC}"/>
              </a:ext>
            </a:extLst>
          </p:cNvPr>
          <p:cNvSpPr/>
          <p:nvPr/>
        </p:nvSpPr>
        <p:spPr>
          <a:xfrm>
            <a:off x="7600870" y="1717675"/>
            <a:ext cx="267964" cy="27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E57B39-FDE5-AA4B-AEBA-F894FCF16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34274"/>
            <a:ext cx="5887353" cy="344841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A2E2E9A-90B7-B844-85FE-17C76133CA65}"/>
              </a:ext>
            </a:extLst>
          </p:cNvPr>
          <p:cNvSpPr txBox="1"/>
          <p:nvPr/>
        </p:nvSpPr>
        <p:spPr>
          <a:xfrm>
            <a:off x="7396660" y="1394452"/>
            <a:ext cx="4153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Cilta-cel</a:t>
            </a:r>
            <a:r>
              <a:rPr lang="en-US" sz="2000" b="1" dirty="0"/>
              <a:t> in Multiple Myeloma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578FCC-E31A-2B4B-B950-3D9546873AE7}"/>
              </a:ext>
            </a:extLst>
          </p:cNvPr>
          <p:cNvSpPr txBox="1"/>
          <p:nvPr/>
        </p:nvSpPr>
        <p:spPr>
          <a:xfrm>
            <a:off x="6943008" y="5806367"/>
            <a:ext cx="4828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 err="1">
                <a:solidFill>
                  <a:srgbClr val="212121"/>
                </a:solidFill>
                <a:effectLst/>
              </a:rPr>
              <a:t>Berdeja</a:t>
            </a:r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, Jesus G et al. </a:t>
            </a:r>
            <a:r>
              <a:rPr lang="en-US" sz="1400" b="0" i="1" u="none" strike="noStrike" dirty="0">
                <a:solidFill>
                  <a:srgbClr val="212121"/>
                </a:solidFill>
                <a:effectLst/>
              </a:rPr>
              <a:t>Lancet </a:t>
            </a:r>
            <a:r>
              <a:rPr lang="en-US" sz="1400" b="0" i="0" u="none" strike="noStrike" dirty="0">
                <a:solidFill>
                  <a:srgbClr val="212121"/>
                </a:solidFill>
                <a:effectLst/>
              </a:rPr>
              <a:t>vol. 398,10297 (2021): 314-324.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2713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29F53C8-E001-D645-83FE-FF1EDCA09D1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9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29F53C8-E001-D645-83FE-FF1EDCA09D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19ECD3C-5854-6E46-83DC-4F28DE24C9A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dirty="0">
              <a:latin typeface="Georgia" panose="02040502050405020303" pitchFamily="18" charset="0"/>
              <a:ea typeface="+mj-ea"/>
              <a:sym typeface="Georgia" panose="020405020504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C84344-5081-744E-9656-83DF2924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Flow based CAR T cell detection</a:t>
            </a:r>
          </a:p>
        </p:txBody>
      </p:sp>
    </p:spTree>
    <p:extLst>
      <p:ext uri="{BB962C8B-B14F-4D97-AF65-F5344CB8AC3E}">
        <p14:creationId xmlns:p14="http://schemas.microsoft.com/office/powerpoint/2010/main" val="3592021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0459-DD7D-9548-BD08-079057752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detect on CAR T cells?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E3C184-3DE1-274C-BDB7-2590A7797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28" b="19755"/>
          <a:stretch/>
        </p:blipFill>
        <p:spPr>
          <a:xfrm>
            <a:off x="342899" y="1224840"/>
            <a:ext cx="7296699" cy="4520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69671B-6411-0E41-BE6F-E5EA34791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521" y="1982586"/>
            <a:ext cx="3194824" cy="30369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77686B-C349-7E43-B2BE-362C75773E5A}"/>
              </a:ext>
            </a:extLst>
          </p:cNvPr>
          <p:cNvSpPr txBox="1"/>
          <p:nvPr/>
        </p:nvSpPr>
        <p:spPr>
          <a:xfrm>
            <a:off x="8576088" y="1336255"/>
            <a:ext cx="237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Additional cell surface tags e.g. </a:t>
            </a:r>
            <a:r>
              <a:rPr lang="en-US" dirty="0" err="1"/>
              <a:t>tEGFR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37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CB169-5440-8448-BF58-595D6A77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28" y="334263"/>
            <a:ext cx="10902950" cy="956516"/>
          </a:xfrm>
        </p:spPr>
        <p:txBody>
          <a:bodyPr/>
          <a:lstStyle/>
          <a:p>
            <a:r>
              <a:rPr lang="en-US" dirty="0"/>
              <a:t>Flow cytometry detection of CAR T cells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C807A3-699A-E244-A6AC-1A0B8C745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33" y="1236268"/>
            <a:ext cx="6912389" cy="524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3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BA80-933B-3749-B10A-A9B590C6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Soluble CD19 binds to CD19 targeting CAR T cells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191BF8-91BD-7546-B9A9-36AE5721F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1350" y="2593995"/>
            <a:ext cx="10858566" cy="31210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A28B2-6F1A-AB4E-827C-DF3498DB7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780127"/>
            <a:ext cx="8114983" cy="553998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212121"/>
                </a:solidFill>
                <a:effectLst/>
              </a:rPr>
              <a:t>Johansson U, Gallagher K, et al.. Cytometry B Clin </a:t>
            </a:r>
            <a:r>
              <a:rPr lang="en-US" sz="1800" b="0" i="0" u="none" strike="noStrike" dirty="0" err="1">
                <a:solidFill>
                  <a:srgbClr val="212121"/>
                </a:solidFill>
                <a:effectLst/>
              </a:rPr>
              <a:t>Cytom</a:t>
            </a:r>
            <a:r>
              <a:rPr lang="en-US" sz="1800" b="0" i="0" u="none" strike="noStrike" dirty="0">
                <a:solidFill>
                  <a:srgbClr val="212121"/>
                </a:solidFill>
                <a:effectLst/>
              </a:rPr>
              <a:t>. 2021 Nov;100(6):622-631..</a:t>
            </a:r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3055B7-6419-0D49-98DA-B6FDA5A949CD}"/>
              </a:ext>
            </a:extLst>
          </p:cNvPr>
          <p:cNvSpPr/>
          <p:nvPr/>
        </p:nvSpPr>
        <p:spPr>
          <a:xfrm>
            <a:off x="636588" y="2806963"/>
            <a:ext cx="415925" cy="3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5E389-A6CB-A744-A8C1-7A4A1AF9AF23}"/>
              </a:ext>
            </a:extLst>
          </p:cNvPr>
          <p:cNvSpPr txBox="1"/>
          <p:nvPr/>
        </p:nvSpPr>
        <p:spPr>
          <a:xfrm>
            <a:off x="1290682" y="1384640"/>
            <a:ext cx="2357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Tisagenlecleuce</a:t>
            </a:r>
            <a:r>
              <a:rPr lang="en-US" dirty="0" err="1"/>
              <a:t>l</a:t>
            </a:r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B32FCF2-B633-C649-A468-2807909848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295" r="43141" b="55956"/>
          <a:stretch/>
        </p:blipFill>
        <p:spPr>
          <a:xfrm>
            <a:off x="8812303" y="1006120"/>
            <a:ext cx="3379697" cy="152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78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782F-4533-EF43-8903-12BE5E53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course experiment with soluble CD19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082550D-1F9C-A74E-ABBD-03A1ACDE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212121"/>
                </a:solidFill>
                <a:effectLst/>
              </a:rPr>
              <a:t>Johansson U, Gallagher K, et al.. Cytometry B Clin </a:t>
            </a:r>
            <a:r>
              <a:rPr lang="en-US" sz="1800" b="0" i="0" u="none" strike="noStrike" dirty="0" err="1">
                <a:solidFill>
                  <a:srgbClr val="212121"/>
                </a:solidFill>
                <a:effectLst/>
              </a:rPr>
              <a:t>Cytom</a:t>
            </a:r>
            <a:r>
              <a:rPr lang="en-US" sz="1800" b="0" i="0" u="none" strike="noStrike" dirty="0">
                <a:solidFill>
                  <a:srgbClr val="212121"/>
                </a:solidFill>
                <a:effectLst/>
              </a:rPr>
              <a:t>. 2021 Nov;100(6):622-631..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39EFC4-399F-DE4F-8A59-4571D887A3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62" r="30260"/>
          <a:stretch/>
        </p:blipFill>
        <p:spPr>
          <a:xfrm>
            <a:off x="477542" y="1785838"/>
            <a:ext cx="10796293" cy="2301973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B9A7E7CB-8611-B543-B2AF-E3EE848781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95" r="41298" b="55956"/>
          <a:stretch/>
        </p:blipFill>
        <p:spPr>
          <a:xfrm>
            <a:off x="8312240" y="4222395"/>
            <a:ext cx="3489235" cy="152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44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1EBD0-FAF3-0F4A-A0E2-04C3997CB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438205"/>
            <a:ext cx="10902950" cy="956516"/>
          </a:xfrm>
        </p:spPr>
        <p:txBody>
          <a:bodyPr/>
          <a:lstStyle/>
          <a:p>
            <a:pPr algn="ctr"/>
            <a:r>
              <a:rPr lang="en-US" dirty="0"/>
              <a:t>sCD19 has impaired detection of CAR T cells in transfixed cerebrospinal fluid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E18633-916F-2540-B632-94A7FD79B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35450"/>
          <a:stretch/>
        </p:blipFill>
        <p:spPr>
          <a:xfrm>
            <a:off x="1173883" y="1603375"/>
            <a:ext cx="4731138" cy="4699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EB5E4A-EEA6-B740-A08D-98F038B52BFA}"/>
              </a:ext>
            </a:extLst>
          </p:cNvPr>
          <p:cNvSpPr txBox="1"/>
          <p:nvPr/>
        </p:nvSpPr>
        <p:spPr>
          <a:xfrm>
            <a:off x="6286980" y="4276635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CSF </a:t>
            </a:r>
          </a:p>
          <a:p>
            <a:pPr algn="ctr"/>
            <a:r>
              <a:rPr lang="en-US" b="1" dirty="0"/>
              <a:t>Patient 3 non-CAR treated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6A2E56-10F1-4D49-8963-20FD8D6697C2}"/>
              </a:ext>
            </a:extLst>
          </p:cNvPr>
          <p:cNvSpPr/>
          <p:nvPr/>
        </p:nvSpPr>
        <p:spPr>
          <a:xfrm>
            <a:off x="2214563" y="1489075"/>
            <a:ext cx="3429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2937CB-EF85-E44A-9B3F-AE141AF27588}"/>
              </a:ext>
            </a:extLst>
          </p:cNvPr>
          <p:cNvSpPr txBox="1"/>
          <p:nvPr/>
        </p:nvSpPr>
        <p:spPr>
          <a:xfrm>
            <a:off x="51223" y="2056934"/>
            <a:ext cx="1518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CSF </a:t>
            </a:r>
          </a:p>
          <a:p>
            <a:r>
              <a:rPr lang="en-US" b="1" dirty="0"/>
              <a:t>Patient 1 ICANS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ABC54A-CB54-B14A-812C-19822C6F13BF}"/>
              </a:ext>
            </a:extLst>
          </p:cNvPr>
          <p:cNvSpPr txBox="1"/>
          <p:nvPr/>
        </p:nvSpPr>
        <p:spPr>
          <a:xfrm>
            <a:off x="124636" y="4355495"/>
            <a:ext cx="1371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CSF </a:t>
            </a:r>
          </a:p>
          <a:p>
            <a:r>
              <a:rPr lang="en-US" b="1" dirty="0"/>
              <a:t>Patient 2</a:t>
            </a:r>
          </a:p>
          <a:p>
            <a:r>
              <a:rPr lang="en-US" b="1" dirty="0"/>
              <a:t>ICANS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0743F-9DF6-6E4F-85D2-E1AF758BF96D}"/>
              </a:ext>
            </a:extLst>
          </p:cNvPr>
          <p:cNvSpPr/>
          <p:nvPr/>
        </p:nvSpPr>
        <p:spPr>
          <a:xfrm>
            <a:off x="1398199" y="3990303"/>
            <a:ext cx="342900" cy="260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A73525F1-475A-6C4B-81BF-C378B57F69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05" t="48897"/>
          <a:stretch/>
        </p:blipFill>
        <p:spPr>
          <a:xfrm>
            <a:off x="7569452" y="3881376"/>
            <a:ext cx="2564944" cy="2401353"/>
          </a:xfrm>
          <a:prstGeom prst="rect">
            <a:avLst/>
          </a:prstGeom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2E78639A-D52C-A642-917F-616AA55C3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05" r="3279" b="49095"/>
          <a:stretch/>
        </p:blipFill>
        <p:spPr>
          <a:xfrm>
            <a:off x="5905021" y="1603375"/>
            <a:ext cx="2324579" cy="23920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1D071D-FABD-D842-829A-3DF26EC84782}"/>
              </a:ext>
            </a:extLst>
          </p:cNvPr>
          <p:cNvSpPr/>
          <p:nvPr/>
        </p:nvSpPr>
        <p:spPr>
          <a:xfrm>
            <a:off x="1398199" y="1678230"/>
            <a:ext cx="342900" cy="260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EB81AC-F038-A94A-A991-052B5C45A22F}"/>
              </a:ext>
            </a:extLst>
          </p:cNvPr>
          <p:cNvSpPr/>
          <p:nvPr/>
        </p:nvSpPr>
        <p:spPr>
          <a:xfrm>
            <a:off x="7569452" y="3999766"/>
            <a:ext cx="342900" cy="260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2867D6-3BCE-5344-9110-5BBCD050B0EB}"/>
              </a:ext>
            </a:extLst>
          </p:cNvPr>
          <p:cNvSpPr txBox="1"/>
          <p:nvPr/>
        </p:nvSpPr>
        <p:spPr>
          <a:xfrm>
            <a:off x="4145485" y="6416676"/>
            <a:ext cx="8168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dirty="0">
                <a:solidFill>
                  <a:srgbClr val="212121"/>
                </a:solidFill>
                <a:effectLst/>
              </a:rPr>
              <a:t>Johansson U, Gallagher K, et al.. Cytometry B Clin </a:t>
            </a:r>
            <a:r>
              <a:rPr lang="en-US" sz="1600" b="0" i="0" u="none" strike="noStrike" dirty="0" err="1">
                <a:solidFill>
                  <a:srgbClr val="212121"/>
                </a:solidFill>
                <a:effectLst/>
              </a:rPr>
              <a:t>Cytom</a:t>
            </a:r>
            <a:r>
              <a:rPr lang="en-US" sz="1600" b="0" i="0" u="none" strike="noStrike" dirty="0">
                <a:solidFill>
                  <a:srgbClr val="212121"/>
                </a:solidFill>
                <a:effectLst/>
              </a:rPr>
              <a:t>. 2021 Nov;100(6):622-631</a:t>
            </a:r>
            <a:endParaRPr lang="en-US" sz="1600" dirty="0"/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ACE4AB56-87D9-0A4F-AD82-D334F835B6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295" r="41298" b="55956"/>
          <a:stretch/>
        </p:blipFill>
        <p:spPr>
          <a:xfrm>
            <a:off x="8734569" y="1717675"/>
            <a:ext cx="3011647" cy="13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55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4AEA-3DB3-514A-ACA8-E9FFABCD9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Anti-EGFR antibody and Soluble CD19 detect </a:t>
            </a:r>
            <a:r>
              <a:rPr lang="en-US" dirty="0" err="1"/>
              <a:t>Liso-cel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4FC1AE-82DB-684E-B5CB-B9A71B4DE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37"/>
          <a:stretch/>
        </p:blipFill>
        <p:spPr>
          <a:xfrm>
            <a:off x="1759421" y="1267806"/>
            <a:ext cx="6659743" cy="4900473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3DB11D0-E104-684C-B43A-8C3D8199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0039" y="6116638"/>
            <a:ext cx="7707596" cy="246221"/>
          </a:xfrm>
        </p:spPr>
        <p:txBody>
          <a:bodyPr/>
          <a:lstStyle/>
          <a:p>
            <a:r>
              <a:rPr lang="en-US" sz="1600" b="0" i="0" u="none" strike="noStrike" dirty="0">
                <a:solidFill>
                  <a:srgbClr val="212121"/>
                </a:solidFill>
                <a:effectLst/>
              </a:rPr>
              <a:t>Johansson U, Gallagher K, et al.. Cytometry B Clin </a:t>
            </a:r>
            <a:r>
              <a:rPr lang="en-US" sz="1600" b="0" i="0" u="none" strike="noStrike" dirty="0" err="1">
                <a:solidFill>
                  <a:srgbClr val="212121"/>
                </a:solidFill>
                <a:effectLst/>
              </a:rPr>
              <a:t>Cytom</a:t>
            </a:r>
            <a:r>
              <a:rPr lang="en-US" sz="1600" b="0" i="0" u="none" strike="noStrike" dirty="0">
                <a:solidFill>
                  <a:srgbClr val="212121"/>
                </a:solidFill>
                <a:effectLst/>
              </a:rPr>
              <a:t>. 2021 Nov;100(6):622-631..</a:t>
            </a:r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AF464F-CD5E-DE4E-96B0-EB2ED56365AE}"/>
              </a:ext>
            </a:extLst>
          </p:cNvPr>
          <p:cNvSpPr/>
          <p:nvPr/>
        </p:nvSpPr>
        <p:spPr>
          <a:xfrm>
            <a:off x="1785938" y="1157288"/>
            <a:ext cx="428625" cy="32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0A15BA-42EA-C84C-886C-C0C429325674}"/>
              </a:ext>
            </a:extLst>
          </p:cNvPr>
          <p:cNvSpPr/>
          <p:nvPr/>
        </p:nvSpPr>
        <p:spPr>
          <a:xfrm>
            <a:off x="1785938" y="3735621"/>
            <a:ext cx="428625" cy="32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EF188970-C906-D74C-B26A-EC096D2550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59" t="33621"/>
          <a:stretch/>
        </p:blipFill>
        <p:spPr>
          <a:xfrm>
            <a:off x="8715551" y="2317236"/>
            <a:ext cx="2982084" cy="348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32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026D-4BDE-8B4F-9091-4F215BEE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Anti-idiotype antibody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1BEC7E-3905-3E40-ACB6-8FD73A15A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8600" r="43311" b="27622"/>
          <a:stretch/>
        </p:blipFill>
        <p:spPr>
          <a:xfrm>
            <a:off x="7782626" y="1085528"/>
            <a:ext cx="4138914" cy="13178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080C5F-A209-C912-645B-6305DA0903C2}"/>
              </a:ext>
            </a:extLst>
          </p:cNvPr>
          <p:cNvSpPr txBox="1"/>
          <p:nvPr/>
        </p:nvSpPr>
        <p:spPr>
          <a:xfrm>
            <a:off x="8106" y="1287356"/>
            <a:ext cx="7472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  Day 7 PBMC post infusion (Kymriah)            Healthy controls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046667-D8C9-B615-D4FA-88D6509532E6}"/>
              </a:ext>
            </a:extLst>
          </p:cNvPr>
          <p:cNvGrpSpPr/>
          <p:nvPr/>
        </p:nvGrpSpPr>
        <p:grpSpPr>
          <a:xfrm>
            <a:off x="947825" y="1617607"/>
            <a:ext cx="4986505" cy="5299633"/>
            <a:chOff x="5045461" y="2608164"/>
            <a:chExt cx="3500510" cy="41395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894C1C-2540-7A5C-C579-15C528A64131}"/>
                </a:ext>
              </a:extLst>
            </p:cNvPr>
            <p:cNvSpPr txBox="1"/>
            <p:nvPr/>
          </p:nvSpPr>
          <p:spPr>
            <a:xfrm>
              <a:off x="5584094" y="2608164"/>
              <a:ext cx="1152796" cy="216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(% of T cells)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8FC9864-A81E-A7BA-B457-418429CD86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3273" r="23985"/>
            <a:stretch/>
          </p:blipFill>
          <p:spPr>
            <a:xfrm>
              <a:off x="5444133" y="2805237"/>
              <a:ext cx="1292757" cy="37393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FD1886-EFA1-094D-B2AA-ED65961DD7FB}"/>
                </a:ext>
              </a:extLst>
            </p:cNvPr>
            <p:cNvSpPr txBox="1"/>
            <p:nvPr/>
          </p:nvSpPr>
          <p:spPr>
            <a:xfrm>
              <a:off x="6241115" y="2868471"/>
              <a:ext cx="44325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11.0%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E00395-F252-A266-0F0D-2C23AF7276A1}"/>
                </a:ext>
              </a:extLst>
            </p:cNvPr>
            <p:cNvSpPr txBox="1"/>
            <p:nvPr/>
          </p:nvSpPr>
          <p:spPr>
            <a:xfrm>
              <a:off x="6239985" y="4079621"/>
              <a:ext cx="44325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26.7%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4B4C4E-BBF1-76EE-2387-339E5131880D}"/>
                </a:ext>
              </a:extLst>
            </p:cNvPr>
            <p:cNvSpPr txBox="1"/>
            <p:nvPr/>
          </p:nvSpPr>
          <p:spPr>
            <a:xfrm>
              <a:off x="6238703" y="5287953"/>
              <a:ext cx="44325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4.88%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D28278D-7B5E-DBBE-5667-FC9BF360ADAC}"/>
                </a:ext>
              </a:extLst>
            </p:cNvPr>
            <p:cNvGrpSpPr/>
            <p:nvPr/>
          </p:nvGrpSpPr>
          <p:grpSpPr>
            <a:xfrm>
              <a:off x="5328588" y="6392447"/>
              <a:ext cx="3217383" cy="355251"/>
              <a:chOff x="7244077" y="6525040"/>
              <a:chExt cx="4093716" cy="26643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A739A0C-ED92-B282-1620-2762CA7304CA}"/>
                  </a:ext>
                </a:extLst>
              </p:cNvPr>
              <p:cNvGrpSpPr/>
              <p:nvPr/>
            </p:nvGrpSpPr>
            <p:grpSpPr>
              <a:xfrm rot="5400000">
                <a:off x="9186338" y="4640023"/>
                <a:ext cx="209194" cy="4093716"/>
                <a:chOff x="4175787" y="-3050628"/>
                <a:chExt cx="145338" cy="9355634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F0F64686-D066-F25F-FA11-4906269841BF}"/>
                    </a:ext>
                  </a:extLst>
                </p:cNvPr>
                <p:cNvSpPr/>
                <p:nvPr/>
              </p:nvSpPr>
              <p:spPr>
                <a:xfrm>
                  <a:off x="4175787" y="852743"/>
                  <a:ext cx="145338" cy="545226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DF755C85-4999-E449-5033-48054DD75C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09140" y="260145"/>
                  <a:ext cx="6629502" cy="795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44E94FF-E772-85F8-4A1B-25B28A3D4CF5}"/>
                  </a:ext>
                </a:extLst>
              </p:cNvPr>
              <p:cNvSpPr txBox="1"/>
              <p:nvPr/>
            </p:nvSpPr>
            <p:spPr>
              <a:xfrm>
                <a:off x="7442487" y="6525040"/>
                <a:ext cx="1158477" cy="216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α-FMC63+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E6468D8-3E62-8C0F-A87F-266CB0E8FB7B}"/>
                </a:ext>
              </a:extLst>
            </p:cNvPr>
            <p:cNvGrpSpPr/>
            <p:nvPr/>
          </p:nvGrpSpPr>
          <p:grpSpPr>
            <a:xfrm>
              <a:off x="5045461" y="2883172"/>
              <a:ext cx="426998" cy="3574578"/>
              <a:chOff x="6862577" y="688867"/>
              <a:chExt cx="426998" cy="357457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C1429A3-E7D7-1BF3-5A1A-8F0668E00709}"/>
                  </a:ext>
                </a:extLst>
              </p:cNvPr>
              <p:cNvSpPr/>
              <p:nvPr/>
            </p:nvSpPr>
            <p:spPr>
              <a:xfrm>
                <a:off x="6862577" y="688867"/>
                <a:ext cx="130536" cy="33690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401376EE-4F29-2AD1-FC85-E29FBC6F41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1081" y="691595"/>
                <a:ext cx="0" cy="305420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0542114-D09C-6324-BBC1-1855CA84263B}"/>
                  </a:ext>
                </a:extLst>
              </p:cNvPr>
              <p:cNvSpPr txBox="1"/>
              <p:nvPr/>
            </p:nvSpPr>
            <p:spPr>
              <a:xfrm rot="16200000">
                <a:off x="6914902" y="3888773"/>
                <a:ext cx="490075" cy="259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CD3</a:t>
                </a:r>
              </a:p>
            </p:txBody>
          </p:sp>
        </p:grp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088CB544-9C70-4834-6B00-36B15D2F0C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22"/>
          <a:stretch/>
        </p:blipFill>
        <p:spPr>
          <a:xfrm>
            <a:off x="4157581" y="1866937"/>
            <a:ext cx="1776580" cy="173457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39354FB-1776-FFB1-F108-1D1167DE7A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930" r="23461"/>
          <a:stretch/>
        </p:blipFill>
        <p:spPr>
          <a:xfrm>
            <a:off x="4165790" y="3408316"/>
            <a:ext cx="1872119" cy="175347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04BB47C-4A21-2DD8-009E-78E048E4215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696" t="-4746" r="-1094" b="4746"/>
          <a:stretch/>
        </p:blipFill>
        <p:spPr>
          <a:xfrm>
            <a:off x="4205170" y="4911932"/>
            <a:ext cx="1776580" cy="1764871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04210B5-9545-63EC-1D51-73C4A2C8E877}"/>
              </a:ext>
            </a:extLst>
          </p:cNvPr>
          <p:cNvSpPr txBox="1"/>
          <p:nvPr/>
        </p:nvSpPr>
        <p:spPr>
          <a:xfrm>
            <a:off x="5234685" y="1974327"/>
            <a:ext cx="6538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0.08%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EFEE56E-3C54-10DE-B006-F57B0CC0A67C}"/>
              </a:ext>
            </a:extLst>
          </p:cNvPr>
          <p:cNvSpPr txBox="1"/>
          <p:nvPr/>
        </p:nvSpPr>
        <p:spPr>
          <a:xfrm>
            <a:off x="5265341" y="3507622"/>
            <a:ext cx="6538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0.12%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2C7CA67-781F-85EC-419B-8E38C9300ADA}"/>
              </a:ext>
            </a:extLst>
          </p:cNvPr>
          <p:cNvSpPr txBox="1"/>
          <p:nvPr/>
        </p:nvSpPr>
        <p:spPr>
          <a:xfrm>
            <a:off x="5281857" y="5093590"/>
            <a:ext cx="6538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0.07%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E26C043-797E-DD0E-5E94-C1BC72E072A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943" b="8794"/>
          <a:stretch/>
        </p:blipFill>
        <p:spPr>
          <a:xfrm>
            <a:off x="5996710" y="1871048"/>
            <a:ext cx="1814652" cy="1580224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0381BEEF-0804-339D-870E-AF11A59DFCA8}"/>
              </a:ext>
            </a:extLst>
          </p:cNvPr>
          <p:cNvSpPr txBox="1"/>
          <p:nvPr/>
        </p:nvSpPr>
        <p:spPr>
          <a:xfrm>
            <a:off x="7120208" y="1954583"/>
            <a:ext cx="6538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0.04%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888A82-E61A-7206-5DFF-3B8F6577EAF1}"/>
              </a:ext>
            </a:extLst>
          </p:cNvPr>
          <p:cNvSpPr txBox="1"/>
          <p:nvPr/>
        </p:nvSpPr>
        <p:spPr>
          <a:xfrm>
            <a:off x="8728635" y="5636817"/>
            <a:ext cx="2928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Kyrmiah</a:t>
            </a:r>
            <a:r>
              <a:rPr lang="en-US" dirty="0"/>
              <a:t> product: reported %transduction: 22.5%</a:t>
            </a:r>
          </a:p>
          <a:p>
            <a:r>
              <a:rPr lang="en-US" dirty="0"/>
              <a:t>FMC63 Result: 23.9%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32E24-CAE5-FD1A-D33E-6C8798E5E42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868" t="-1" b="5342"/>
          <a:stretch/>
        </p:blipFill>
        <p:spPr>
          <a:xfrm>
            <a:off x="8698478" y="2940600"/>
            <a:ext cx="2333045" cy="233707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0768F88-A010-DA12-1B4D-52906E4C7E8C}"/>
              </a:ext>
            </a:extLst>
          </p:cNvPr>
          <p:cNvSpPr txBox="1"/>
          <p:nvPr/>
        </p:nvSpPr>
        <p:spPr>
          <a:xfrm>
            <a:off x="8917861" y="5277679"/>
            <a:ext cx="119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FMC63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27E050-7AA3-1447-3340-6A027136FBC6}"/>
              </a:ext>
            </a:extLst>
          </p:cNvPr>
          <p:cNvSpPr txBox="1"/>
          <p:nvPr/>
        </p:nvSpPr>
        <p:spPr>
          <a:xfrm>
            <a:off x="10192767" y="3044269"/>
            <a:ext cx="6538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23.9%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B620E3-88A6-4860-D965-CF2CD4CF60F2}"/>
              </a:ext>
            </a:extLst>
          </p:cNvPr>
          <p:cNvSpPr txBox="1"/>
          <p:nvPr/>
        </p:nvSpPr>
        <p:spPr>
          <a:xfrm>
            <a:off x="9187612" y="3074221"/>
            <a:ext cx="9236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76.0%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946122-7F5A-509B-527A-DC4B653DF2BE}"/>
              </a:ext>
            </a:extLst>
          </p:cNvPr>
          <p:cNvSpPr txBox="1"/>
          <p:nvPr/>
        </p:nvSpPr>
        <p:spPr>
          <a:xfrm>
            <a:off x="720288" y="2429939"/>
            <a:ext cx="681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Pt1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9E0DA2D-6FD0-3791-D082-CB03612E1F4E}"/>
              </a:ext>
            </a:extLst>
          </p:cNvPr>
          <p:cNvSpPr txBox="1"/>
          <p:nvPr/>
        </p:nvSpPr>
        <p:spPr>
          <a:xfrm>
            <a:off x="731466" y="3808682"/>
            <a:ext cx="681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Pt2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393E90C-7F33-264A-E852-72ED12382B8F}"/>
              </a:ext>
            </a:extLst>
          </p:cNvPr>
          <p:cNvSpPr txBox="1"/>
          <p:nvPr/>
        </p:nvSpPr>
        <p:spPr>
          <a:xfrm>
            <a:off x="715436" y="5194175"/>
            <a:ext cx="681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Pt3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9CB9BD-A84F-371C-44D4-9FF026B86C81}"/>
              </a:ext>
            </a:extLst>
          </p:cNvPr>
          <p:cNvSpPr txBox="1"/>
          <p:nvPr/>
        </p:nvSpPr>
        <p:spPr>
          <a:xfrm>
            <a:off x="6535246" y="6012766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LLOB 0.13%</a:t>
            </a:r>
          </a:p>
          <a:p>
            <a:r>
              <a:rPr lang="en-US" dirty="0"/>
              <a:t>LLOD 0.23%</a:t>
            </a:r>
          </a:p>
        </p:txBody>
      </p:sp>
    </p:spTree>
    <p:extLst>
      <p:ext uri="{BB962C8B-B14F-4D97-AF65-F5344CB8AC3E}">
        <p14:creationId xmlns:p14="http://schemas.microsoft.com/office/powerpoint/2010/main" val="1633051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AF11-5503-0043-9192-B57AFEB1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Anti-G4S linker antibody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6988F7-A51A-D043-87A7-2ACF952EE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0544" r="48841"/>
          <a:stretch/>
        </p:blipFill>
        <p:spPr>
          <a:xfrm>
            <a:off x="7011688" y="523875"/>
            <a:ext cx="3536287" cy="15455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D99F11-1323-C24C-A018-C5F750AE0F07}"/>
              </a:ext>
            </a:extLst>
          </p:cNvPr>
          <p:cNvSpPr txBox="1"/>
          <p:nvPr/>
        </p:nvSpPr>
        <p:spPr>
          <a:xfrm>
            <a:off x="1206855" y="5011172"/>
            <a:ext cx="119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G4S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CCE67-9F2E-7D49-B394-16FF72833543}"/>
              </a:ext>
            </a:extLst>
          </p:cNvPr>
          <p:cNvSpPr txBox="1"/>
          <p:nvPr/>
        </p:nvSpPr>
        <p:spPr>
          <a:xfrm rot="16200000">
            <a:off x="101403" y="3712822"/>
            <a:ext cx="13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CD3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F0CD20-8728-83EB-4CBA-9997E806C98E}"/>
              </a:ext>
            </a:extLst>
          </p:cNvPr>
          <p:cNvSpPr txBox="1"/>
          <p:nvPr/>
        </p:nvSpPr>
        <p:spPr>
          <a:xfrm>
            <a:off x="1032707" y="1695848"/>
            <a:ext cx="3115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Control PB-EDTA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C7B78-1014-A25C-DDB9-5E0431BB8E22}"/>
              </a:ext>
            </a:extLst>
          </p:cNvPr>
          <p:cNvSpPr txBox="1"/>
          <p:nvPr/>
        </p:nvSpPr>
        <p:spPr>
          <a:xfrm>
            <a:off x="3888927" y="1663285"/>
            <a:ext cx="258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PB-EDTA spiked CAR19 with </a:t>
            </a:r>
            <a:r>
              <a:rPr lang="en-US" dirty="0" err="1"/>
              <a:t>tEGFR</a:t>
            </a:r>
            <a:r>
              <a:rPr lang="en-US" dirty="0"/>
              <a:t> tag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656406-F351-2D1E-4E97-162D24E738D8}"/>
              </a:ext>
            </a:extLst>
          </p:cNvPr>
          <p:cNvCxnSpPr>
            <a:cxnSpLocks/>
          </p:cNvCxnSpPr>
          <p:nvPr/>
        </p:nvCxnSpPr>
        <p:spPr>
          <a:xfrm>
            <a:off x="1785703" y="5195838"/>
            <a:ext cx="439587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09FBA74-DADC-E656-48C6-1EF6603D10D8}"/>
              </a:ext>
            </a:extLst>
          </p:cNvPr>
          <p:cNvCxnSpPr>
            <a:cxnSpLocks/>
          </p:cNvCxnSpPr>
          <p:nvPr/>
        </p:nvCxnSpPr>
        <p:spPr>
          <a:xfrm flipV="1">
            <a:off x="755409" y="2354317"/>
            <a:ext cx="0" cy="1660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F60AA28-357B-8073-E4A4-D9018FC63B5A}"/>
              </a:ext>
            </a:extLst>
          </p:cNvPr>
          <p:cNvSpPr txBox="1"/>
          <p:nvPr/>
        </p:nvSpPr>
        <p:spPr>
          <a:xfrm>
            <a:off x="8238880" y="4869392"/>
            <a:ext cx="1193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G4S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57102C1-95E5-EAB4-6D4B-F85555F8EBFF}"/>
              </a:ext>
            </a:extLst>
          </p:cNvPr>
          <p:cNvCxnSpPr>
            <a:cxnSpLocks/>
          </p:cNvCxnSpPr>
          <p:nvPr/>
        </p:nvCxnSpPr>
        <p:spPr>
          <a:xfrm flipV="1">
            <a:off x="7828296" y="2598998"/>
            <a:ext cx="0" cy="1660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75558F1-0BE6-259C-BA76-51C86E907F41}"/>
              </a:ext>
            </a:extLst>
          </p:cNvPr>
          <p:cNvSpPr txBox="1"/>
          <p:nvPr/>
        </p:nvSpPr>
        <p:spPr>
          <a:xfrm rot="16200000">
            <a:off x="7143276" y="4068328"/>
            <a:ext cx="13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EGFR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1588DFB-8E82-AE47-06E6-AE74FD7391D4}"/>
              </a:ext>
            </a:extLst>
          </p:cNvPr>
          <p:cNvCxnSpPr>
            <a:cxnSpLocks/>
          </p:cNvCxnSpPr>
          <p:nvPr/>
        </p:nvCxnSpPr>
        <p:spPr>
          <a:xfrm>
            <a:off x="8779831" y="5084062"/>
            <a:ext cx="176814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2255049C-E3B5-E22D-3139-356D39AC92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47" t="1" b="4475"/>
          <a:stretch/>
        </p:blipFill>
        <p:spPr>
          <a:xfrm>
            <a:off x="3625852" y="2349332"/>
            <a:ext cx="2582772" cy="255491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1DC357-EB0E-7707-2EC3-E9B8F1AD76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47" b="4474"/>
          <a:stretch/>
        </p:blipFill>
        <p:spPr>
          <a:xfrm>
            <a:off x="1036320" y="2354317"/>
            <a:ext cx="2582781" cy="255492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CEBFFC-0742-2F4D-522C-98D6829F0F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652" b="6674"/>
          <a:stretch/>
        </p:blipFill>
        <p:spPr>
          <a:xfrm>
            <a:off x="7957263" y="2348766"/>
            <a:ext cx="2590701" cy="25806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C706BA-4BD9-EA4C-A626-C1660267F49A}"/>
              </a:ext>
            </a:extLst>
          </p:cNvPr>
          <p:cNvSpPr txBox="1"/>
          <p:nvPr/>
        </p:nvSpPr>
        <p:spPr>
          <a:xfrm>
            <a:off x="7643630" y="6157222"/>
            <a:ext cx="476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Kathleen Gallagher and Won-Ho Lee</a:t>
            </a:r>
          </a:p>
        </p:txBody>
      </p:sp>
    </p:spTree>
    <p:extLst>
      <p:ext uri="{BB962C8B-B14F-4D97-AF65-F5344CB8AC3E}">
        <p14:creationId xmlns:p14="http://schemas.microsoft.com/office/powerpoint/2010/main" val="2680722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352AE0F2-4102-144F-8994-A80C28AFEAB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74" name="think-cell Slide" r:id="rId6" imgW="7772400" imgH="10058400" progId="TCLayout.ActiveDocument.1">
                  <p:embed/>
                </p:oleObj>
              </mc:Choice>
              <mc:Fallback>
                <p:oleObj name="think-cell Slide" r:id="rId6" imgW="7772400" imgH="10058400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352AE0F2-4102-144F-8994-A80C28AFEA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17B35AC9-0294-7347-84E2-3F89EF7586B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latin typeface="Georgia" panose="02040502050405020303" pitchFamily="18" charset="0"/>
              <a:ea typeface="+mj-ea"/>
              <a:sym typeface="Georgia" panose="020405020504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A09BD-ACC0-BF4B-93E7-B64B4EC9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 detection panel (12 color FACS Lyric)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671B3-68B7-FF41-A00B-4A407CE22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588" y="1717675"/>
            <a:ext cx="10902950" cy="4023360"/>
          </a:xfrm>
        </p:spPr>
        <p:txBody>
          <a:bodyPr/>
          <a:lstStyle/>
          <a:p>
            <a:r>
              <a:rPr lang="en-US" sz="2400" dirty="0"/>
              <a:t>CD45 BV786</a:t>
            </a:r>
          </a:p>
          <a:p>
            <a:r>
              <a:rPr lang="en-US" sz="2400" dirty="0"/>
              <a:t>CD3 APC-H7</a:t>
            </a:r>
          </a:p>
          <a:p>
            <a:r>
              <a:rPr lang="en-US" sz="2400" dirty="0"/>
              <a:t>CD4 V450</a:t>
            </a:r>
          </a:p>
          <a:p>
            <a:r>
              <a:rPr lang="en-US" sz="2400" dirty="0"/>
              <a:t>CD8 V500c</a:t>
            </a:r>
          </a:p>
          <a:p>
            <a:r>
              <a:rPr lang="en-US" sz="2400" dirty="0"/>
              <a:t>CD56-APC</a:t>
            </a:r>
          </a:p>
          <a:p>
            <a:r>
              <a:rPr lang="en-US" sz="2400" dirty="0"/>
              <a:t>CD22-PE-Cy7</a:t>
            </a:r>
          </a:p>
          <a:p>
            <a:r>
              <a:rPr lang="en-US" sz="2400" dirty="0"/>
              <a:t>Anti-CAR-PE</a:t>
            </a:r>
          </a:p>
          <a:p>
            <a:r>
              <a:rPr lang="en-US" sz="2400" dirty="0"/>
              <a:t>7-AAD /CD14-PerCP Cy5.5 (dump channel)</a:t>
            </a:r>
          </a:p>
          <a:p>
            <a:r>
              <a:rPr lang="en-US" sz="2400" dirty="0"/>
              <a:t>(Fc Block prior to staining)</a:t>
            </a:r>
          </a:p>
        </p:txBody>
      </p:sp>
    </p:spTree>
    <p:extLst>
      <p:ext uri="{BB962C8B-B14F-4D97-AF65-F5344CB8AC3E}">
        <p14:creationId xmlns:p14="http://schemas.microsoft.com/office/powerpoint/2010/main" val="4219920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CEDC0C-6301-4C85-BE39-629BFB6549AA}"/>
              </a:ext>
            </a:extLst>
          </p:cNvPr>
          <p:cNvSpPr/>
          <p:nvPr/>
        </p:nvSpPr>
        <p:spPr>
          <a:xfrm>
            <a:off x="856648" y="1563053"/>
            <a:ext cx="9769643" cy="3211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CDE710-348C-40AC-B6D1-15B7A72F7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441" y="1655546"/>
            <a:ext cx="3045043" cy="2933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7DC954-CF16-465C-91C1-8C300DE4E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984" y="1563053"/>
            <a:ext cx="3045043" cy="29332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6B4755-41A1-42B4-B763-BE5FF9157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527" y="1590575"/>
            <a:ext cx="3045043" cy="293329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2E91FDC-06AA-2E47-B57E-BC5D3092E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CAR detection – Immune Monitoring Lab</a:t>
            </a:r>
          </a:p>
        </p:txBody>
      </p:sp>
    </p:spTree>
    <p:extLst>
      <p:ext uri="{BB962C8B-B14F-4D97-AF65-F5344CB8AC3E}">
        <p14:creationId xmlns:p14="http://schemas.microsoft.com/office/powerpoint/2010/main" val="260064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24"/>
    </mc:Choice>
    <mc:Fallback xmlns="">
      <p:transition spd="slow" advTm="37024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506FB7A-944B-4DE6-B85B-3DA5CB71DE7E}"/>
              </a:ext>
            </a:extLst>
          </p:cNvPr>
          <p:cNvSpPr/>
          <p:nvPr/>
        </p:nvSpPr>
        <p:spPr>
          <a:xfrm>
            <a:off x="5963813" y="109451"/>
            <a:ext cx="3159489" cy="29621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0315DA-3059-4555-879B-D3BB01165529}"/>
              </a:ext>
            </a:extLst>
          </p:cNvPr>
          <p:cNvSpPr/>
          <p:nvPr/>
        </p:nvSpPr>
        <p:spPr>
          <a:xfrm>
            <a:off x="1871708" y="131724"/>
            <a:ext cx="3159489" cy="29621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57921-B85A-489C-BA73-708203D7EB5F}"/>
              </a:ext>
            </a:extLst>
          </p:cNvPr>
          <p:cNvSpPr/>
          <p:nvPr/>
        </p:nvSpPr>
        <p:spPr>
          <a:xfrm>
            <a:off x="5925769" y="3429000"/>
            <a:ext cx="3159489" cy="29621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0CC725-9C68-48D7-BE3A-4FF554A2EF37}"/>
              </a:ext>
            </a:extLst>
          </p:cNvPr>
          <p:cNvSpPr/>
          <p:nvPr/>
        </p:nvSpPr>
        <p:spPr>
          <a:xfrm>
            <a:off x="1858323" y="3429000"/>
            <a:ext cx="3159489" cy="29621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A4C5B7-D7ED-4322-9A61-5D7DFFF25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2" b="3294"/>
          <a:stretch/>
        </p:blipFill>
        <p:spPr>
          <a:xfrm>
            <a:off x="1840111" y="131978"/>
            <a:ext cx="2999380" cy="2951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F0E47B-9599-45A8-A767-9F41652DFC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5" b="5624"/>
          <a:stretch/>
        </p:blipFill>
        <p:spPr>
          <a:xfrm>
            <a:off x="5963812" y="190915"/>
            <a:ext cx="3044629" cy="28807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435832-307E-40C7-BB31-8E663A47F9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96" r="245" b="3230"/>
          <a:stretch/>
        </p:blipFill>
        <p:spPr>
          <a:xfrm>
            <a:off x="1851542" y="3429001"/>
            <a:ext cx="2987950" cy="29537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09D687-2CA5-4BE2-91E0-61763729BE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38" r="1690" b="5625"/>
          <a:stretch/>
        </p:blipFill>
        <p:spPr>
          <a:xfrm>
            <a:off x="5925769" y="3429000"/>
            <a:ext cx="2932481" cy="288071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D8214D-2D29-4D62-8A85-A00D411E1C65}"/>
              </a:ext>
            </a:extLst>
          </p:cNvPr>
          <p:cNvSpPr/>
          <p:nvPr/>
        </p:nvSpPr>
        <p:spPr>
          <a:xfrm>
            <a:off x="7505513" y="6382789"/>
            <a:ext cx="5277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CD4</a:t>
            </a:r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1D78DA-E30C-4FCD-97A8-447760072F26}"/>
              </a:ext>
            </a:extLst>
          </p:cNvPr>
          <p:cNvSpPr/>
          <p:nvPr/>
        </p:nvSpPr>
        <p:spPr>
          <a:xfrm>
            <a:off x="3189745" y="6312100"/>
            <a:ext cx="805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CAR-PE</a:t>
            </a:r>
            <a:endParaRPr lang="en-US" sz="1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536549-F1E6-48FA-8551-1BFB622297E2}"/>
              </a:ext>
            </a:extLst>
          </p:cNvPr>
          <p:cNvSpPr/>
          <p:nvPr/>
        </p:nvSpPr>
        <p:spPr>
          <a:xfrm rot="16200000">
            <a:off x="5433375" y="4721955"/>
            <a:ext cx="5277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CD8</a:t>
            </a:r>
            <a:endParaRPr lang="en-US" sz="1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BE5454-E8F4-4D4B-8072-2C8ABDB4CA5B}"/>
              </a:ext>
            </a:extLst>
          </p:cNvPr>
          <p:cNvSpPr/>
          <p:nvPr/>
        </p:nvSpPr>
        <p:spPr>
          <a:xfrm>
            <a:off x="7505512" y="3071626"/>
            <a:ext cx="5277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CD3</a:t>
            </a:r>
            <a:endParaRPr lang="en-US" sz="1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F4212B-CFB8-453C-985D-8B19305407BF}"/>
              </a:ext>
            </a:extLst>
          </p:cNvPr>
          <p:cNvSpPr/>
          <p:nvPr/>
        </p:nvSpPr>
        <p:spPr>
          <a:xfrm>
            <a:off x="3135500" y="3092173"/>
            <a:ext cx="6319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CD45</a:t>
            </a:r>
            <a:endParaRPr lang="en-US" sz="1600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305829C-ED38-4610-8537-195495B1493E}"/>
              </a:ext>
            </a:extLst>
          </p:cNvPr>
          <p:cNvSpPr/>
          <p:nvPr/>
        </p:nvSpPr>
        <p:spPr>
          <a:xfrm>
            <a:off x="4801331" y="3628587"/>
            <a:ext cx="1230470" cy="27102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DC8C00-13A4-44F9-B03A-4B7B95231DAA}"/>
              </a:ext>
            </a:extLst>
          </p:cNvPr>
          <p:cNvSpPr/>
          <p:nvPr/>
        </p:nvSpPr>
        <p:spPr>
          <a:xfrm rot="16200000">
            <a:off x="1418410" y="1283971"/>
            <a:ext cx="5277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SSC</a:t>
            </a:r>
            <a:endParaRPr lang="en-US" sz="16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3D16A2-87D9-4C40-87FE-7D9BAB17E1A5}"/>
              </a:ext>
            </a:extLst>
          </p:cNvPr>
          <p:cNvSpPr/>
          <p:nvPr/>
        </p:nvSpPr>
        <p:spPr>
          <a:xfrm rot="16200000">
            <a:off x="1406979" y="4707766"/>
            <a:ext cx="5277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CD3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167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362"/>
    </mc:Choice>
    <mc:Fallback xmlns="">
      <p:transition spd="slow" advTm="11936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D6FFC-B9EE-4CFE-846B-CCFF1661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b="1"/>
              <a:t>Quantifying CAR 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7D31F-59BE-443D-B311-3F5AFD5B6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588" y="1203007"/>
            <a:ext cx="10902950" cy="40233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% of CD3 T cells expressing CAR is useful but can be misleading if absolute T cell numbers are changing!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Ideal is to provide an absolute count CAR+ T/ul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Recommend either developing a lyse no wash </a:t>
            </a:r>
            <a:r>
              <a:rPr lang="en-US" sz="2400" dirty="0" err="1"/>
              <a:t>Trucount</a:t>
            </a:r>
            <a:r>
              <a:rPr lang="en-US" sz="2400" dirty="0"/>
              <a:t> assay with CAR T detection reagent incorporated, or using absolute CD3 counts from IVD assay in combination with custom CAR detection assay.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 save money, we opt for RBC lysis  with the CAR detection assay described earlier, combined with the Absolute Lymph Count. </a:t>
            </a:r>
          </a:p>
        </p:txBody>
      </p:sp>
    </p:spTree>
    <p:extLst>
      <p:ext uri="{BB962C8B-B14F-4D97-AF65-F5344CB8AC3E}">
        <p14:creationId xmlns:p14="http://schemas.microsoft.com/office/powerpoint/2010/main" val="353680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804"/>
    </mc:Choice>
    <mc:Fallback xmlns="">
      <p:transition spd="slow" advTm="10880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FD37BA-8A8D-512F-97C2-1CE40362126F}"/>
              </a:ext>
            </a:extLst>
          </p:cNvPr>
          <p:cNvSpPr/>
          <p:nvPr/>
        </p:nvSpPr>
        <p:spPr>
          <a:xfrm>
            <a:off x="5295062" y="1135801"/>
            <a:ext cx="6215620" cy="54095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F940F-A027-49E2-B142-752B38EDEDDB}"/>
              </a:ext>
            </a:extLst>
          </p:cNvPr>
          <p:cNvSpPr txBox="1"/>
          <p:nvPr/>
        </p:nvSpPr>
        <p:spPr>
          <a:xfrm>
            <a:off x="925850" y="459525"/>
            <a:ext cx="3159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F0"/>
                </a:solidFill>
              </a:rPr>
              <a:t>% of </a:t>
            </a:r>
            <a:r>
              <a:rPr lang="en-US" sz="2200" b="1" dirty="0" err="1">
                <a:solidFill>
                  <a:srgbClr val="00B0F0"/>
                </a:solidFill>
              </a:rPr>
              <a:t>Lymphs</a:t>
            </a:r>
            <a:r>
              <a:rPr lang="en-US" sz="2200" b="1" dirty="0">
                <a:solidFill>
                  <a:srgbClr val="00B0F0"/>
                </a:solidFill>
              </a:rPr>
              <a:t>: CAR+ T cells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8B375B-7203-4FDE-9C3A-A20437627097}"/>
              </a:ext>
            </a:extLst>
          </p:cNvPr>
          <p:cNvSpPr txBox="1"/>
          <p:nvPr/>
        </p:nvSpPr>
        <p:spPr>
          <a:xfrm>
            <a:off x="4084906" y="489470"/>
            <a:ext cx="7738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X    </a:t>
            </a:r>
            <a:r>
              <a:rPr lang="en-US" sz="2200" b="1" dirty="0">
                <a:solidFill>
                  <a:schemeClr val="accent2"/>
                </a:solidFill>
              </a:rPr>
              <a:t>Absolute lymph count </a:t>
            </a:r>
            <a:r>
              <a:rPr lang="en-US" sz="2200" b="1" dirty="0"/>
              <a:t>= estimated </a:t>
            </a:r>
            <a:r>
              <a:rPr lang="en-US" sz="2200" b="1" dirty="0">
                <a:solidFill>
                  <a:srgbClr val="FF0000"/>
                </a:solidFill>
              </a:rPr>
              <a:t># CAR T/ul blood</a:t>
            </a:r>
          </a:p>
          <a:p>
            <a:endParaRPr lang="en-US" sz="2200" b="1" dirty="0"/>
          </a:p>
          <a:p>
            <a:endParaRPr lang="en-US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C73970-823F-4769-8261-954D471E0045}"/>
              </a:ext>
            </a:extLst>
          </p:cNvPr>
          <p:cNvSpPr txBox="1"/>
          <p:nvPr/>
        </p:nvSpPr>
        <p:spPr>
          <a:xfrm>
            <a:off x="1218627" y="1911915"/>
            <a:ext cx="15592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RBC lysis </a:t>
            </a:r>
          </a:p>
          <a:p>
            <a:endParaRPr lang="en-US" sz="2800" dirty="0">
              <a:solidFill>
                <a:srgbClr val="00B0F0"/>
              </a:solidFill>
            </a:endParaRPr>
          </a:p>
          <a:p>
            <a:endParaRPr lang="en-US" sz="2800" dirty="0">
              <a:solidFill>
                <a:srgbClr val="00B0F0"/>
              </a:solidFill>
            </a:endParaRPr>
          </a:p>
          <a:p>
            <a:r>
              <a:rPr lang="en-US" sz="2800" dirty="0">
                <a:solidFill>
                  <a:srgbClr val="00B0F0"/>
                </a:solidFill>
              </a:rPr>
              <a:t>Stain</a:t>
            </a:r>
          </a:p>
          <a:p>
            <a:endParaRPr lang="en-US" sz="2800" dirty="0">
              <a:solidFill>
                <a:srgbClr val="00B0F0"/>
              </a:solidFill>
            </a:endParaRPr>
          </a:p>
          <a:p>
            <a:endParaRPr lang="en-US" sz="2800" dirty="0">
              <a:solidFill>
                <a:srgbClr val="00B0F0"/>
              </a:solidFill>
            </a:endParaRPr>
          </a:p>
          <a:p>
            <a:r>
              <a:rPr lang="en-US" sz="2800" dirty="0">
                <a:solidFill>
                  <a:srgbClr val="00B0F0"/>
                </a:solidFill>
              </a:rPr>
              <a:t>Wash </a:t>
            </a:r>
          </a:p>
          <a:p>
            <a:endParaRPr lang="en-US" sz="2800" dirty="0">
              <a:solidFill>
                <a:srgbClr val="00B0F0"/>
              </a:solidFill>
            </a:endParaRPr>
          </a:p>
          <a:p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9C496D6-092D-4771-B8CB-CF96C4C48E1B}"/>
              </a:ext>
            </a:extLst>
          </p:cNvPr>
          <p:cNvSpPr/>
          <p:nvPr/>
        </p:nvSpPr>
        <p:spPr>
          <a:xfrm>
            <a:off x="1301881" y="2535147"/>
            <a:ext cx="834125" cy="60059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4E840C74-FB24-4BDB-AEC5-C5812BA091C2}"/>
              </a:ext>
            </a:extLst>
          </p:cNvPr>
          <p:cNvSpPr/>
          <p:nvPr/>
        </p:nvSpPr>
        <p:spPr>
          <a:xfrm>
            <a:off x="1294575" y="3758975"/>
            <a:ext cx="834125" cy="60059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213010-7752-A823-C8F4-E503F0E9B7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48"/>
          <a:stretch/>
        </p:blipFill>
        <p:spPr>
          <a:xfrm>
            <a:off x="4084906" y="1248772"/>
            <a:ext cx="8761419" cy="529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4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742"/>
    </mc:Choice>
    <mc:Fallback xmlns="">
      <p:transition spd="slow" advTm="9574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EC12D17-2F26-484B-B02F-2CEF9D0B95C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26" name="think-cell Slide" r:id="rId6" imgW="7772400" imgH="10058400" progId="TCLayout.ActiveDocument.1">
                  <p:embed/>
                </p:oleObj>
              </mc:Choice>
              <mc:Fallback>
                <p:oleObj name="think-cell Slide" r:id="rId6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EC12D17-2F26-484B-B02F-2CEF9D0B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EA35F97-E1C2-E84F-947A-50A52ED491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dirty="0">
              <a:latin typeface="Georgia" panose="02040502050405020303" pitchFamily="18" charset="0"/>
              <a:ea typeface="+mj-ea"/>
              <a:sym typeface="Georgia" panose="020405020504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51B51-75C4-B849-A9D6-00722C2F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research utilizing CD19 CAR T patient samples</a:t>
            </a:r>
          </a:p>
        </p:txBody>
      </p:sp>
    </p:spTree>
    <p:extLst>
      <p:ext uri="{BB962C8B-B14F-4D97-AF65-F5344CB8AC3E}">
        <p14:creationId xmlns:p14="http://schemas.microsoft.com/office/powerpoint/2010/main" val="164553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DB10-1A02-624C-BE03-686AC021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901" y="378512"/>
            <a:ext cx="10902950" cy="956516"/>
          </a:xfrm>
        </p:spPr>
        <p:txBody>
          <a:bodyPr/>
          <a:lstStyle/>
          <a:p>
            <a:r>
              <a:rPr lang="en-US" dirty="0"/>
              <a:t>Isolating CAR T cells to identify predictors of response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B607138-5F3B-FC4E-96A3-0D84912F6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1901" y="1234979"/>
            <a:ext cx="9135063" cy="447927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6E95F-FBCE-D24E-B837-973268C38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63376" y="6116956"/>
            <a:ext cx="4898394" cy="274981"/>
          </a:xfrm>
        </p:spPr>
        <p:txBody>
          <a:bodyPr/>
          <a:lstStyle/>
          <a:p>
            <a:r>
              <a:rPr lang="en-US" sz="1200" b="0" i="0" u="none" strike="noStrike" dirty="0" err="1">
                <a:solidFill>
                  <a:srgbClr val="222222"/>
                </a:solidFill>
                <a:effectLst/>
              </a:rPr>
              <a:t>Haradhvala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</a:rPr>
              <a:t>, N.J., </a:t>
            </a:r>
            <a:r>
              <a:rPr lang="en-US" sz="1200" b="0" i="0" u="none" strike="noStrike" dirty="0" err="1">
                <a:solidFill>
                  <a:srgbClr val="222222"/>
                </a:solidFill>
                <a:effectLst/>
              </a:rPr>
              <a:t>Leick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</a:rPr>
              <a:t>, M.B., Maurer, K. 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</a:rPr>
              <a:t>et al.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</a:rPr>
              <a:t> 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</a:rPr>
              <a:t>Nat Med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</a:rPr>
              <a:t> </a:t>
            </a:r>
            <a:r>
              <a:rPr lang="en-US" sz="1200" b="1" i="0" u="none" strike="noStrike" dirty="0">
                <a:solidFill>
                  <a:srgbClr val="222222"/>
                </a:solidFill>
                <a:effectLst/>
              </a:rPr>
              <a:t>28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</a:rPr>
              <a:t>, 1848–1859 (2022)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53949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D47C-D12F-6942-9034-AF8EBF8D6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Interrogation of both CAR and endogenous immune cells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13E8702-84C6-1B4E-822A-05CBCA28D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38"/>
          <a:stretch/>
        </p:blipFill>
        <p:spPr>
          <a:xfrm>
            <a:off x="34874" y="1489075"/>
            <a:ext cx="12122251" cy="27033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2B8C5-AD66-CA4B-B646-4049C63C1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553C26C-295E-7149-8A49-BECBF36968A4}"/>
              </a:ext>
            </a:extLst>
          </p:cNvPr>
          <p:cNvSpPr txBox="1">
            <a:spLocks/>
          </p:cNvSpPr>
          <p:nvPr/>
        </p:nvSpPr>
        <p:spPr>
          <a:xfrm>
            <a:off x="6538747" y="5841657"/>
            <a:ext cx="5005553" cy="27498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6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95000"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8975" indent="-2206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‒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7575" indent="-2333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349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 typeface="System Font Regular"/>
              <a:buChar char="–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>
                <a:solidFill>
                  <a:srgbClr val="222222"/>
                </a:solidFill>
              </a:rPr>
              <a:t>Haradhvala</a:t>
            </a:r>
            <a:r>
              <a:rPr lang="en-US" sz="1200" dirty="0">
                <a:solidFill>
                  <a:srgbClr val="222222"/>
                </a:solidFill>
              </a:rPr>
              <a:t>, N.J., </a:t>
            </a:r>
            <a:r>
              <a:rPr lang="en-US" sz="1200" dirty="0" err="1">
                <a:solidFill>
                  <a:srgbClr val="222222"/>
                </a:solidFill>
              </a:rPr>
              <a:t>Leick</a:t>
            </a:r>
            <a:r>
              <a:rPr lang="en-US" sz="1200" dirty="0">
                <a:solidFill>
                  <a:srgbClr val="222222"/>
                </a:solidFill>
              </a:rPr>
              <a:t>, M.B., Maurer, K. </a:t>
            </a:r>
            <a:r>
              <a:rPr lang="en-US" sz="1200" i="1" dirty="0">
                <a:solidFill>
                  <a:srgbClr val="222222"/>
                </a:solidFill>
              </a:rPr>
              <a:t>et al.</a:t>
            </a:r>
            <a:r>
              <a:rPr lang="en-US" sz="1200" dirty="0">
                <a:solidFill>
                  <a:srgbClr val="222222"/>
                </a:solidFill>
              </a:rPr>
              <a:t> </a:t>
            </a:r>
            <a:r>
              <a:rPr lang="en-US" sz="1200" i="1" dirty="0">
                <a:solidFill>
                  <a:srgbClr val="222222"/>
                </a:solidFill>
              </a:rPr>
              <a:t>Nat Med</a:t>
            </a:r>
            <a:r>
              <a:rPr lang="en-US" sz="1200" dirty="0">
                <a:solidFill>
                  <a:srgbClr val="222222"/>
                </a:solidFill>
              </a:rPr>
              <a:t> </a:t>
            </a:r>
            <a:r>
              <a:rPr lang="en-US" sz="1200" b="1" dirty="0">
                <a:solidFill>
                  <a:srgbClr val="222222"/>
                </a:solidFill>
              </a:rPr>
              <a:t>28</a:t>
            </a:r>
            <a:r>
              <a:rPr lang="en-US" sz="1200" dirty="0">
                <a:solidFill>
                  <a:srgbClr val="222222"/>
                </a:solidFill>
              </a:rPr>
              <a:t>, 1848–1859 (2022)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81726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1D74-E82C-A54C-A952-22B556D83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Distinct cellular dynamics associated with response between CAR T products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CE9F7E-04DB-5B40-9B2D-75BE36D32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37" r="1991"/>
          <a:stretch/>
        </p:blipFill>
        <p:spPr>
          <a:xfrm>
            <a:off x="172529" y="1729030"/>
            <a:ext cx="11576651" cy="3006209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70392C1-7F4A-BA48-A691-3D5BAA8C956A}"/>
              </a:ext>
            </a:extLst>
          </p:cNvPr>
          <p:cNvSpPr txBox="1">
            <a:spLocks/>
          </p:cNvSpPr>
          <p:nvPr/>
        </p:nvSpPr>
        <p:spPr>
          <a:xfrm>
            <a:off x="6652352" y="5950645"/>
            <a:ext cx="4899889" cy="27498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6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95000"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8975" indent="-2206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‒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7575" indent="-2333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349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90000"/>
              <a:buFont typeface="System Font Regular"/>
              <a:buChar char="–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>
                <a:solidFill>
                  <a:srgbClr val="222222"/>
                </a:solidFill>
              </a:rPr>
              <a:t>Haradhvala</a:t>
            </a:r>
            <a:r>
              <a:rPr lang="en-US" sz="1200" dirty="0">
                <a:solidFill>
                  <a:srgbClr val="222222"/>
                </a:solidFill>
              </a:rPr>
              <a:t>, N.J., </a:t>
            </a:r>
            <a:r>
              <a:rPr lang="en-US" sz="1200" dirty="0" err="1">
                <a:solidFill>
                  <a:srgbClr val="222222"/>
                </a:solidFill>
              </a:rPr>
              <a:t>Leick</a:t>
            </a:r>
            <a:r>
              <a:rPr lang="en-US" sz="1200" dirty="0">
                <a:solidFill>
                  <a:srgbClr val="222222"/>
                </a:solidFill>
              </a:rPr>
              <a:t>, M.B., Maurer, K. </a:t>
            </a:r>
            <a:r>
              <a:rPr lang="en-US" sz="1200" i="1" dirty="0">
                <a:solidFill>
                  <a:srgbClr val="222222"/>
                </a:solidFill>
              </a:rPr>
              <a:t>et al.</a:t>
            </a:r>
            <a:r>
              <a:rPr lang="en-US" sz="1200" dirty="0">
                <a:solidFill>
                  <a:srgbClr val="222222"/>
                </a:solidFill>
              </a:rPr>
              <a:t> </a:t>
            </a:r>
            <a:r>
              <a:rPr lang="en-US" sz="1200" i="1" dirty="0">
                <a:solidFill>
                  <a:srgbClr val="222222"/>
                </a:solidFill>
              </a:rPr>
              <a:t>Nat Med</a:t>
            </a:r>
            <a:r>
              <a:rPr lang="en-US" sz="1200" dirty="0">
                <a:solidFill>
                  <a:srgbClr val="222222"/>
                </a:solidFill>
              </a:rPr>
              <a:t> </a:t>
            </a:r>
            <a:r>
              <a:rPr lang="en-US" sz="1200" b="1" dirty="0">
                <a:solidFill>
                  <a:srgbClr val="222222"/>
                </a:solidFill>
              </a:rPr>
              <a:t>28</a:t>
            </a:r>
            <a:r>
              <a:rPr lang="en-US" sz="1200" dirty="0">
                <a:solidFill>
                  <a:srgbClr val="222222"/>
                </a:solidFill>
              </a:rPr>
              <a:t>, 1848–1859 (2022)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22639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29F53C8-E001-D645-83FE-FF1EDCA09D1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1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29F53C8-E001-D645-83FE-FF1EDCA09D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19ECD3C-5854-6E46-83DC-4F28DE24C9A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dirty="0">
              <a:latin typeface="Georgia" panose="02040502050405020303" pitchFamily="18" charset="0"/>
              <a:ea typeface="+mj-ea"/>
              <a:sym typeface="Georgia" panose="020405020504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C84344-5081-744E-9656-83DF2924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targets, new challenges</a:t>
            </a:r>
          </a:p>
        </p:txBody>
      </p:sp>
    </p:spTree>
    <p:extLst>
      <p:ext uri="{BB962C8B-B14F-4D97-AF65-F5344CB8AC3E}">
        <p14:creationId xmlns:p14="http://schemas.microsoft.com/office/powerpoint/2010/main" val="268833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5912A5-FD7F-8248-820D-78133A4B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4EDB45-A5CE-3A44-A831-86C610093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053" y="523875"/>
            <a:ext cx="10263501" cy="49591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52B51D-6C50-A84A-A0E5-114AE0DCB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2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C18D8-1EF7-8D42-99A1-A11B5F86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Cilta-cel</a:t>
            </a:r>
            <a:r>
              <a:rPr lang="en-US" dirty="0"/>
              <a:t>- The </a:t>
            </a:r>
            <a:r>
              <a:rPr lang="en-US" dirty="0" err="1"/>
              <a:t>biepitopic</a:t>
            </a:r>
            <a:r>
              <a:rPr lang="en-US" dirty="0"/>
              <a:t> CAR T cell (LCAR-B38M)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8775F-1421-CC4B-934B-C155350B9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50" y="4838700"/>
            <a:ext cx="8894536" cy="108857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F29662-1759-0840-B7DB-D0D1CA1A3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875" y="2019300"/>
            <a:ext cx="9207500" cy="1625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B272D7-CBC8-8941-8294-3A2CB9574BD2}"/>
              </a:ext>
            </a:extLst>
          </p:cNvPr>
          <p:cNvSpPr txBox="1"/>
          <p:nvPr/>
        </p:nvSpPr>
        <p:spPr>
          <a:xfrm>
            <a:off x="8770088" y="3429000"/>
            <a:ext cx="3088574" cy="38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Xu et al PNAS 2018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A5DE39-D151-0243-8BDE-661AD72D3A8E}"/>
              </a:ext>
            </a:extLst>
          </p:cNvPr>
          <p:cNvSpPr txBox="1"/>
          <p:nvPr/>
        </p:nvSpPr>
        <p:spPr>
          <a:xfrm>
            <a:off x="995664" y="4572380"/>
            <a:ext cx="9000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Movement and neurocognitive treatment-emergent adverse events (MNTs) ~5% of patients</a:t>
            </a:r>
          </a:p>
          <a:p>
            <a:endParaRPr lang="en-US" dirty="0"/>
          </a:p>
          <a:p>
            <a:pPr algn="r"/>
            <a:r>
              <a:rPr lang="en-US" dirty="0"/>
              <a:t>Cohen, A.D., </a:t>
            </a:r>
            <a:r>
              <a:rPr lang="en-US" i="1" dirty="0"/>
              <a:t>et al.</a:t>
            </a:r>
            <a:r>
              <a:rPr lang="en-US" dirty="0"/>
              <a:t> </a:t>
            </a:r>
            <a:r>
              <a:rPr lang="en-US" i="1" dirty="0"/>
              <a:t>Blood Cancer J.</a:t>
            </a:r>
            <a:r>
              <a:rPr lang="en-US" dirty="0"/>
              <a:t> </a:t>
            </a:r>
            <a:r>
              <a:rPr lang="en-US" b="1" dirty="0"/>
              <a:t>12, </a:t>
            </a:r>
            <a:r>
              <a:rPr lang="en-US" dirty="0"/>
              <a:t>32 (2022).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847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6BC8-E8B9-E643-BF8B-7EA6F9CB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 T expansion and persistence is linked to MNTs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DC22BB-9EA9-714E-831B-EB9942221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558" r="49999"/>
          <a:stretch/>
        </p:blipFill>
        <p:spPr>
          <a:xfrm>
            <a:off x="1328467" y="1489074"/>
            <a:ext cx="8094228" cy="36695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4DA65B-5D00-FB48-BEFE-CE1C3C507A06}"/>
              </a:ext>
            </a:extLst>
          </p:cNvPr>
          <p:cNvSpPr txBox="1"/>
          <p:nvPr/>
        </p:nvSpPr>
        <p:spPr>
          <a:xfrm>
            <a:off x="6810639" y="6114018"/>
            <a:ext cx="7195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Cohen, A.D., </a:t>
            </a:r>
            <a:r>
              <a:rPr lang="en-US" i="1" dirty="0"/>
              <a:t>et al.</a:t>
            </a:r>
            <a:r>
              <a:rPr lang="en-US" dirty="0"/>
              <a:t> </a:t>
            </a:r>
            <a:r>
              <a:rPr lang="en-US" i="1" dirty="0"/>
              <a:t>Blood Cancer J.</a:t>
            </a:r>
            <a:r>
              <a:rPr lang="en-US" dirty="0"/>
              <a:t> </a:t>
            </a:r>
            <a:r>
              <a:rPr lang="en-US" b="1" dirty="0"/>
              <a:t>12, </a:t>
            </a:r>
            <a:r>
              <a:rPr lang="en-US" dirty="0"/>
              <a:t>32 (2022).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FB4AC-C58F-A540-A0E7-671DB47F0801}"/>
              </a:ext>
            </a:extLst>
          </p:cNvPr>
          <p:cNvSpPr txBox="1"/>
          <p:nvPr/>
        </p:nvSpPr>
        <p:spPr>
          <a:xfrm>
            <a:off x="1778882" y="5396609"/>
            <a:ext cx="5263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 T detected in CSF of patients who had MNTs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FD1223-C940-BA44-84F8-B6899CCB25AE}"/>
              </a:ext>
            </a:extLst>
          </p:cNvPr>
          <p:cNvSpPr/>
          <p:nvPr/>
        </p:nvSpPr>
        <p:spPr>
          <a:xfrm>
            <a:off x="1466491" y="1480391"/>
            <a:ext cx="312391" cy="451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33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2BF7-6F41-CABA-41DC-B3F9778D5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of </a:t>
            </a:r>
            <a:r>
              <a:rPr lang="en-US" dirty="0" err="1"/>
              <a:t>sBCMA</a:t>
            </a:r>
            <a:r>
              <a:rPr lang="en-US" dirty="0"/>
              <a:t>-PE staining volume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159BE0-587B-D76D-3F03-016F24E4D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24766" y="1171106"/>
            <a:ext cx="3198894" cy="33640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F316F-3C00-9B10-6DDA-34E217FA83DC}"/>
              </a:ext>
            </a:extLst>
          </p:cNvPr>
          <p:cNvSpPr txBox="1"/>
          <p:nvPr/>
        </p:nvSpPr>
        <p:spPr>
          <a:xfrm>
            <a:off x="534154" y="2073244"/>
            <a:ext cx="51061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Whole blood from LHC56 spiked with BCMA CAR (pMGH391, ND99). tCD34 tag </a:t>
            </a:r>
          </a:p>
          <a:p>
            <a:endParaRPr lang="en-US" dirty="0"/>
          </a:p>
          <a:p>
            <a:r>
              <a:rPr lang="en-US" dirty="0"/>
              <a:t>Incubated 200ul blood for 40 minutes at 4C with either 3, 2, 1, or 0.5ul s-BCMA-PE. </a:t>
            </a:r>
          </a:p>
          <a:p>
            <a:endParaRPr lang="en-US" dirty="0"/>
          </a:p>
          <a:p>
            <a:r>
              <a:rPr lang="en-US" dirty="0"/>
              <a:t>Then added CD3, CD4, CD4, CD45, CD34 (for CAR) for further 15 minute incubation</a:t>
            </a:r>
          </a:p>
          <a:p>
            <a:endParaRPr lang="en-US" dirty="0"/>
          </a:p>
          <a:p>
            <a:r>
              <a:rPr lang="en-US" dirty="0"/>
              <a:t>Perform RBC lysis 15 mins RT. Wash. Acquired</a:t>
            </a:r>
          </a:p>
          <a:p>
            <a:r>
              <a:rPr lang="en-US" dirty="0"/>
              <a:t>7AAD removes dead cells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2EC47B-F370-4360-617A-267BC98D4A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96" b="3737"/>
          <a:stretch/>
        </p:blipFill>
        <p:spPr>
          <a:xfrm>
            <a:off x="6049337" y="1285802"/>
            <a:ext cx="2525195" cy="25538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BE7930-22D9-FC33-63DA-0B3561C70A75}"/>
              </a:ext>
            </a:extLst>
          </p:cNvPr>
          <p:cNvSpPr txBox="1"/>
          <p:nvPr/>
        </p:nvSpPr>
        <p:spPr>
          <a:xfrm>
            <a:off x="6216241" y="3800462"/>
            <a:ext cx="130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sBCMA</a:t>
            </a:r>
            <a:r>
              <a:rPr lang="en-US" dirty="0"/>
              <a:t>-PE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A175A7-EE25-84E5-9A2A-C3816961748A}"/>
              </a:ext>
            </a:extLst>
          </p:cNvPr>
          <p:cNvSpPr txBox="1"/>
          <p:nvPr/>
        </p:nvSpPr>
        <p:spPr>
          <a:xfrm rot="16200000">
            <a:off x="5075294" y="2569722"/>
            <a:ext cx="178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CD34-APC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BCA9A33-6AD1-117D-5BEB-6B0DBF0B8A9A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7524924" y="3985128"/>
            <a:ext cx="92278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1F6C698-F8BB-240A-793A-7A7BC5D36BB3}"/>
              </a:ext>
            </a:extLst>
          </p:cNvPr>
          <p:cNvCxnSpPr>
            <a:cxnSpLocks/>
          </p:cNvCxnSpPr>
          <p:nvPr/>
        </p:nvCxnSpPr>
        <p:spPr>
          <a:xfrm flipV="1">
            <a:off x="6049337" y="1480391"/>
            <a:ext cx="0" cy="11034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83ECAE0-60D6-7AC5-66CE-CD1178B3937E}"/>
              </a:ext>
            </a:extLst>
          </p:cNvPr>
          <p:cNvSpPr txBox="1"/>
          <p:nvPr/>
        </p:nvSpPr>
        <p:spPr>
          <a:xfrm>
            <a:off x="5217952" y="5071341"/>
            <a:ext cx="672237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b="0" i="0" u="none" strike="noStrike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Stain Index =</a:t>
            </a:r>
          </a:p>
          <a:p>
            <a:r>
              <a:rPr lang="en-US" sz="1700" b="0" i="0" u="none" strike="noStrike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700" b="1" i="0" u="none" strike="noStrike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(Median of Positive - Median of Negative) / (</a:t>
            </a:r>
            <a:r>
              <a:rPr lang="en-US" sz="1700" b="1" i="0" u="none" strike="noStrike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rSD</a:t>
            </a:r>
            <a:r>
              <a:rPr lang="en-US" sz="1700" b="1" i="0" u="none" strike="noStrike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of Negative * 2)</a:t>
            </a:r>
            <a:endParaRPr lang="en-US" sz="1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1FFF51-DE31-0D42-AAE3-00A44D0F5C0E}"/>
              </a:ext>
            </a:extLst>
          </p:cNvPr>
          <p:cNvSpPr txBox="1"/>
          <p:nvPr/>
        </p:nvSpPr>
        <p:spPr>
          <a:xfrm>
            <a:off x="7524924" y="6254466"/>
            <a:ext cx="476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Kathleen Gallagher and Won-Ho Lee</a:t>
            </a:r>
          </a:p>
        </p:txBody>
      </p:sp>
    </p:spTree>
    <p:extLst>
      <p:ext uri="{BB962C8B-B14F-4D97-AF65-F5344CB8AC3E}">
        <p14:creationId xmlns:p14="http://schemas.microsoft.com/office/powerpoint/2010/main" val="53517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D4163-2532-E619-3A42-4E9E2A164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of </a:t>
            </a:r>
            <a:r>
              <a:rPr lang="en-US" dirty="0" err="1"/>
              <a:t>sBCMA</a:t>
            </a:r>
            <a:r>
              <a:rPr lang="en-US" dirty="0"/>
              <a:t> staining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276919-B94C-12D7-A104-4D0EF18E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E74C7-B1CF-1A05-926A-6D1AC68BE1B2}"/>
              </a:ext>
            </a:extLst>
          </p:cNvPr>
          <p:cNvSpPr txBox="1"/>
          <p:nvPr/>
        </p:nvSpPr>
        <p:spPr>
          <a:xfrm>
            <a:off x="2230559" y="1775476"/>
            <a:ext cx="222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 minutes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F5A33-4CBD-7FAF-BE21-7F7AC1C1750D}"/>
              </a:ext>
            </a:extLst>
          </p:cNvPr>
          <p:cNvSpPr txBox="1"/>
          <p:nvPr/>
        </p:nvSpPr>
        <p:spPr>
          <a:xfrm>
            <a:off x="5232236" y="1826915"/>
            <a:ext cx="2119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30 minutes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1E2E03-7A74-728F-862B-6094A46FB8E7}"/>
              </a:ext>
            </a:extLst>
          </p:cNvPr>
          <p:cNvSpPr txBox="1"/>
          <p:nvPr/>
        </p:nvSpPr>
        <p:spPr>
          <a:xfrm>
            <a:off x="9060217" y="1826915"/>
            <a:ext cx="2119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 minutes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F4CB14F-300C-0933-E21F-B2A974964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920" y="1719072"/>
            <a:ext cx="10902950" cy="402336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2DB05A-35EE-7D82-7905-20EA856F48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26" b="5605"/>
          <a:stretch/>
        </p:blipFill>
        <p:spPr>
          <a:xfrm>
            <a:off x="1532887" y="2196247"/>
            <a:ext cx="2665847" cy="27178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A01CBD-CAE4-165D-94A6-0049F20F00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26" b="5605"/>
          <a:stretch/>
        </p:blipFill>
        <p:spPr>
          <a:xfrm>
            <a:off x="5013725" y="2196247"/>
            <a:ext cx="2665847" cy="27178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9B3901-E6DF-A827-EF62-9593E25B4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27" b="5605"/>
          <a:stretch/>
        </p:blipFill>
        <p:spPr>
          <a:xfrm>
            <a:off x="8280692" y="2196247"/>
            <a:ext cx="2648127" cy="27178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A80D11-24A6-C7B6-682A-2A8F70D5EA9D}"/>
              </a:ext>
            </a:extLst>
          </p:cNvPr>
          <p:cNvSpPr txBox="1"/>
          <p:nvPr/>
        </p:nvSpPr>
        <p:spPr>
          <a:xfrm>
            <a:off x="1669409" y="4912929"/>
            <a:ext cx="130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sBCMA</a:t>
            </a:r>
            <a:r>
              <a:rPr lang="en-US" dirty="0"/>
              <a:t>-PE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8685E1-1657-4725-3014-25A5658497B9}"/>
              </a:ext>
            </a:extLst>
          </p:cNvPr>
          <p:cNvCxnSpPr/>
          <p:nvPr/>
        </p:nvCxnSpPr>
        <p:spPr>
          <a:xfrm>
            <a:off x="2865810" y="5108895"/>
            <a:ext cx="778821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579340F-3C95-9B37-83C9-8CF2EBBB5E2E}"/>
              </a:ext>
            </a:extLst>
          </p:cNvPr>
          <p:cNvCxnSpPr>
            <a:cxnSpLocks/>
          </p:cNvCxnSpPr>
          <p:nvPr/>
        </p:nvCxnSpPr>
        <p:spPr>
          <a:xfrm flipV="1">
            <a:off x="1417741" y="2315361"/>
            <a:ext cx="0" cy="2189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80DC0C-1E9F-98C9-1C71-AF1A742C6BA8}"/>
              </a:ext>
            </a:extLst>
          </p:cNvPr>
          <p:cNvSpPr txBox="1"/>
          <p:nvPr/>
        </p:nvSpPr>
        <p:spPr>
          <a:xfrm rot="16200000">
            <a:off x="522925" y="3942503"/>
            <a:ext cx="178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7B7985-C6B0-2843-977C-672DEF232EB2}"/>
              </a:ext>
            </a:extLst>
          </p:cNvPr>
          <p:cNvSpPr txBox="1"/>
          <p:nvPr/>
        </p:nvSpPr>
        <p:spPr>
          <a:xfrm>
            <a:off x="7351843" y="5922142"/>
            <a:ext cx="476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Kathleen Gallagher and Won-Ho Lee</a:t>
            </a:r>
          </a:p>
        </p:txBody>
      </p:sp>
    </p:spTree>
    <p:extLst>
      <p:ext uri="{BB962C8B-B14F-4D97-AF65-F5344CB8AC3E}">
        <p14:creationId xmlns:p14="http://schemas.microsoft.com/office/powerpoint/2010/main" val="1459382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62065-123E-B62E-DF99-B7B3AF88E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Assessment of background </a:t>
            </a:r>
            <a:r>
              <a:rPr lang="en-US" dirty="0" err="1"/>
              <a:t>sBCMA</a:t>
            </a:r>
            <a:r>
              <a:rPr lang="en-US" dirty="0"/>
              <a:t> staining  and linearity of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1A9F2-78D3-7C46-4ABA-726A6ACAB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49" y="1719072"/>
            <a:ext cx="5087231" cy="4023360"/>
          </a:xfrm>
        </p:spPr>
        <p:txBody>
          <a:bodyPr/>
          <a:lstStyle/>
          <a:p>
            <a:r>
              <a:rPr lang="en-US" dirty="0"/>
              <a:t>        LHC46                            Pre-infusion (post LDC)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58FC18-1495-0EB1-6A52-484F8501A9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43" b="4692"/>
          <a:stretch/>
        </p:blipFill>
        <p:spPr>
          <a:xfrm>
            <a:off x="330760" y="2100148"/>
            <a:ext cx="2353717" cy="240467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6A1C6C-B140-0461-6B8A-686DF2DB6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5856A-0C0C-45F0-4249-51D7CF37C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445" y="2100147"/>
            <a:ext cx="4589589" cy="31278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83EBBC-2C9F-B01A-4FF5-6446895E7513}"/>
              </a:ext>
            </a:extLst>
          </p:cNvPr>
          <p:cNvSpPr txBox="1"/>
          <p:nvPr/>
        </p:nvSpPr>
        <p:spPr>
          <a:xfrm>
            <a:off x="9523233" y="1861466"/>
            <a:ext cx="152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R2 0.9997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DD1571-D8F0-D201-6A0C-FD2FB060E1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10" b="3605"/>
          <a:stretch/>
        </p:blipFill>
        <p:spPr>
          <a:xfrm>
            <a:off x="2986480" y="2100147"/>
            <a:ext cx="2374085" cy="2404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87B224-AC77-9AA7-51FD-AA9CC79D88FC}"/>
              </a:ext>
            </a:extLst>
          </p:cNvPr>
          <p:cNvSpPr txBox="1"/>
          <p:nvPr/>
        </p:nvSpPr>
        <p:spPr>
          <a:xfrm>
            <a:off x="525502" y="4664279"/>
            <a:ext cx="4358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levels of background staining (still collecting data for LLOB calculation)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F91742-4793-49F2-F240-CB73CB251A6D}"/>
              </a:ext>
            </a:extLst>
          </p:cNvPr>
          <p:cNvSpPr txBox="1"/>
          <p:nvPr/>
        </p:nvSpPr>
        <p:spPr>
          <a:xfrm>
            <a:off x="5728580" y="5333420"/>
            <a:ext cx="6108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assess linearity by performing serial dilution of control blood spiked with CAR19 which can be detected by tCD34 tag.</a:t>
            </a:r>
          </a:p>
          <a:p>
            <a:r>
              <a:rPr lang="en-US" dirty="0"/>
              <a:t>Excellent agreement between the 2 methods.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5E3D0C-83D0-1044-BF47-F28F87642B7B}"/>
              </a:ext>
            </a:extLst>
          </p:cNvPr>
          <p:cNvSpPr txBox="1"/>
          <p:nvPr/>
        </p:nvSpPr>
        <p:spPr>
          <a:xfrm>
            <a:off x="7430218" y="6256750"/>
            <a:ext cx="476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Kathleen Gallagher and Won-Ho Lee</a:t>
            </a:r>
          </a:p>
        </p:txBody>
      </p:sp>
    </p:spTree>
    <p:extLst>
      <p:ext uri="{BB962C8B-B14F-4D97-AF65-F5344CB8AC3E}">
        <p14:creationId xmlns:p14="http://schemas.microsoft.com/office/powerpoint/2010/main" val="3338769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BA0D-F45B-C2C2-F626-EDE4F98B0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963" y="523875"/>
            <a:ext cx="10902950" cy="956516"/>
          </a:xfrm>
        </p:spPr>
        <p:txBody>
          <a:bodyPr/>
          <a:lstStyle/>
          <a:p>
            <a:r>
              <a:rPr lang="en-US" dirty="0"/>
              <a:t>Soluble BCMA detects Ide-</a:t>
            </a:r>
            <a:r>
              <a:rPr lang="en-US" dirty="0" err="1"/>
              <a:t>cel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17B61-FBE0-48D3-403E-7FA08F690B88}"/>
              </a:ext>
            </a:extLst>
          </p:cNvPr>
          <p:cNvSpPr txBox="1"/>
          <p:nvPr/>
        </p:nvSpPr>
        <p:spPr>
          <a:xfrm>
            <a:off x="682886" y="1436865"/>
            <a:ext cx="486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PBMC day 43 post infusion with Ide-</a:t>
            </a:r>
            <a:r>
              <a:rPr lang="en-US" b="1" dirty="0" err="1"/>
              <a:t>cel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2191FE-09E1-FFF6-4E77-AD1304AC4CEF}"/>
              </a:ext>
            </a:extLst>
          </p:cNvPr>
          <p:cNvSpPr txBox="1"/>
          <p:nvPr/>
        </p:nvSpPr>
        <p:spPr>
          <a:xfrm>
            <a:off x="884631" y="5360565"/>
            <a:ext cx="170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sBCMA</a:t>
            </a:r>
            <a:r>
              <a:rPr lang="en-US" dirty="0"/>
              <a:t>-PE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6680A6-1250-86D6-D27B-9EB0B0B1160E}"/>
              </a:ext>
            </a:extLst>
          </p:cNvPr>
          <p:cNvSpPr txBox="1"/>
          <p:nvPr/>
        </p:nvSpPr>
        <p:spPr>
          <a:xfrm rot="16200000">
            <a:off x="-230990" y="4257070"/>
            <a:ext cx="170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CD3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C0DC58A-5B33-D1EB-0A3F-136284388E2E}"/>
              </a:ext>
            </a:extLst>
          </p:cNvPr>
          <p:cNvCxnSpPr/>
          <p:nvPr/>
        </p:nvCxnSpPr>
        <p:spPr>
          <a:xfrm>
            <a:off x="1996580" y="5545123"/>
            <a:ext cx="20217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D945F1-780A-95C6-AAD0-2B60DB99D030}"/>
              </a:ext>
            </a:extLst>
          </p:cNvPr>
          <p:cNvCxnSpPr/>
          <p:nvPr/>
        </p:nvCxnSpPr>
        <p:spPr>
          <a:xfrm flipV="1">
            <a:off x="620493" y="2189527"/>
            <a:ext cx="0" cy="25502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1DE92A-1550-DE78-BF8F-5FB29701D0D1}"/>
              </a:ext>
            </a:extLst>
          </p:cNvPr>
          <p:cNvSpPr txBox="1"/>
          <p:nvPr/>
        </p:nvSpPr>
        <p:spPr>
          <a:xfrm>
            <a:off x="5244517" y="5067361"/>
            <a:ext cx="170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E4EF37-A46D-22A9-2F9B-BAEC862194AC}"/>
              </a:ext>
            </a:extLst>
          </p:cNvPr>
          <p:cNvSpPr txBox="1"/>
          <p:nvPr/>
        </p:nvSpPr>
        <p:spPr>
          <a:xfrm rot="16200000">
            <a:off x="4167520" y="3982652"/>
            <a:ext cx="170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A6A5B7-5DEF-71C6-3B2D-9AB5498AA521}"/>
              </a:ext>
            </a:extLst>
          </p:cNvPr>
          <p:cNvSpPr txBox="1"/>
          <p:nvPr/>
        </p:nvSpPr>
        <p:spPr>
          <a:xfrm>
            <a:off x="1290693" y="5999833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(ALC 0.06)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98B58F-62C6-1D78-4F28-1E1BA3FB31BD}"/>
              </a:ext>
            </a:extLst>
          </p:cNvPr>
          <p:cNvSpPr txBox="1"/>
          <p:nvPr/>
        </p:nvSpPr>
        <p:spPr>
          <a:xfrm>
            <a:off x="5936966" y="1436865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CAR+ T cells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1AAE0B-FF7B-362A-D540-E5D3EFBA6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95" y="2041740"/>
            <a:ext cx="3251479" cy="32514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C7AC51-73B5-02A5-583D-D71E72F75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669" y="2426042"/>
            <a:ext cx="2634587" cy="2634587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880BE79-923C-4250-D9CE-BC8D68C9FC86}"/>
              </a:ext>
            </a:extLst>
          </p:cNvPr>
          <p:cNvCxnSpPr/>
          <p:nvPr/>
        </p:nvCxnSpPr>
        <p:spPr>
          <a:xfrm>
            <a:off x="5782812" y="5250511"/>
            <a:ext cx="20217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8451C3-8EDF-F43A-3F1E-E9B78AD47AEF}"/>
              </a:ext>
            </a:extLst>
          </p:cNvPr>
          <p:cNvCxnSpPr>
            <a:cxnSpLocks/>
          </p:cNvCxnSpPr>
          <p:nvPr/>
        </p:nvCxnSpPr>
        <p:spPr>
          <a:xfrm flipV="1">
            <a:off x="5019003" y="2659310"/>
            <a:ext cx="0" cy="18627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89B6ABE-15E5-CB40-8569-992B71D301D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3478213" y="6239689"/>
            <a:ext cx="7708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Kathleen Gallagher and Won-Ho Lee</a:t>
            </a:r>
          </a:p>
        </p:txBody>
      </p:sp>
    </p:spTree>
    <p:extLst>
      <p:ext uri="{BB962C8B-B14F-4D97-AF65-F5344CB8AC3E}">
        <p14:creationId xmlns:p14="http://schemas.microsoft.com/office/powerpoint/2010/main" val="139059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C631D7D-CB72-6A4A-AF68-7EDA9A339C1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98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C631D7D-CB72-6A4A-AF68-7EDA9A339C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96F8EACE-76F2-7F4C-8853-5B564DB98D9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latin typeface="Georgia" panose="02040502050405020303" pitchFamily="18" charset="0"/>
              <a:ea typeface="+mj-ea"/>
              <a:sym typeface="Georgia" panose="02040502050405020303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4139AC-DD48-4443-8001-58BE51496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 closing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FCBBE-773C-AB47-AFDD-8CE225676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588" y="1566569"/>
            <a:ext cx="10902950" cy="40233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Detecting CAR T cells can improve patient outcomes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We can track expansion which correlates with disease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Understand new and emerging toxicity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Flow based detection reagents are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allow important translational research to improve CAR T cell 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Evolving landscape with new targets and new toxicity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is an area rich in opportunity for translational research and clinical impact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D94968-0B09-0846-925B-B0C7203BA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D64AA7-2BAB-414E-A4B2-B854016EF5C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Mass General Radiation Oncology   |   Confidential—do not copy or distribute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38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DD46-E836-7049-8259-35A520DFC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246" y="-389049"/>
            <a:ext cx="7444408" cy="1807302"/>
          </a:xfrm>
        </p:spPr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40AED-A2DC-9B46-8BE8-5782D759DF06}"/>
              </a:ext>
            </a:extLst>
          </p:cNvPr>
          <p:cNvSpPr txBox="1"/>
          <p:nvPr/>
        </p:nvSpPr>
        <p:spPr>
          <a:xfrm>
            <a:off x="0" y="744752"/>
            <a:ext cx="2664451" cy="5771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ea typeface="Calibri" panose="020F0502020204030204" pitchFamily="34" charset="0"/>
                <a:cs typeface="Arial" panose="020B0604020202020204" pitchFamily="34" charset="0"/>
              </a:rPr>
              <a:t>Maus Lab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Marcela V. Maus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Antonio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Almazan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Stefanie Bailey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Trisha Berger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Filippo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Birocchi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Amanda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Bouffard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Diane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Brunett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Magdi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Elsallab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Elijah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Darnell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Korneel</a:t>
            </a:r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Grauwet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Lu</a:t>
            </a:r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 Huang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Mike Kann</a:t>
            </a:r>
          </a:p>
          <a:p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Tamina</a:t>
            </a:r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Kienka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Felix Korell</a:t>
            </a:r>
          </a:p>
          <a:p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Becca</a:t>
            </a:r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 Larson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Mark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Leick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Merle Phillips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Diego Salas-Benito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Emily Silva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Valentina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Supper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Hana </a:t>
            </a:r>
            <a:r>
              <a:rPr lang="de-DE" sz="1600" dirty="0" err="1">
                <a:ea typeface="Calibri" panose="020F0502020204030204" pitchFamily="34" charset="0"/>
                <a:cs typeface="Arial" panose="020B0604020202020204" pitchFamily="34" charset="0"/>
              </a:rPr>
              <a:t>Takei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de-DE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45BB91-42DA-1342-B937-87929FB9A717}"/>
              </a:ext>
            </a:extLst>
          </p:cNvPr>
          <p:cNvSpPr txBox="1"/>
          <p:nvPr/>
        </p:nvSpPr>
        <p:spPr>
          <a:xfrm>
            <a:off x="9804400" y="1038636"/>
            <a:ext cx="248542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Immune Monitoring Lab</a:t>
            </a:r>
          </a:p>
          <a:p>
            <a:r>
              <a:rPr lang="de-DE" sz="1600" dirty="0">
                <a:ea typeface="Calibri" panose="020F0502020204030204" pitchFamily="34" charset="0"/>
                <a:cs typeface="Arial" panose="020B0604020202020204" pitchFamily="34" charset="0"/>
              </a:rPr>
              <a:t>Kathleen Gallagher</a:t>
            </a:r>
          </a:p>
          <a:p>
            <a:r>
              <a:rPr lang="en-US" sz="1600" dirty="0"/>
              <a:t>Elba Gonzalez</a:t>
            </a:r>
          </a:p>
          <a:p>
            <a:r>
              <a:rPr lang="en-US" sz="1600" dirty="0"/>
              <a:t>Won-Ho Lee</a:t>
            </a:r>
          </a:p>
          <a:p>
            <a:r>
              <a:rPr lang="en-US" sz="1600" dirty="0"/>
              <a:t>Hadley Wiggin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78D0B4-EEDD-084B-BE23-AE2D339CB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378" y="1158240"/>
            <a:ext cx="8028022" cy="42202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EB7DF5-EF0D-FE4F-8296-449B6E0E54C3}"/>
              </a:ext>
            </a:extLst>
          </p:cNvPr>
          <p:cNvSpPr txBox="1"/>
          <p:nvPr/>
        </p:nvSpPr>
        <p:spPr>
          <a:xfrm>
            <a:off x="1776378" y="5531863"/>
            <a:ext cx="5770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Funding</a:t>
            </a:r>
          </a:p>
          <a:p>
            <a:r>
              <a:rPr lang="en-US" sz="1600" dirty="0"/>
              <a:t>AACR-</a:t>
            </a:r>
            <a:r>
              <a:rPr lang="en-US" sz="1600" dirty="0" err="1"/>
              <a:t>GenMab</a:t>
            </a:r>
            <a:r>
              <a:rPr lang="en-US" sz="1600" dirty="0"/>
              <a:t> Non-Hodgkin B-cell Lymphoma Research Fellowship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45A8110-B9C2-CD45-A407-A486AD50B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897" y="5812725"/>
            <a:ext cx="909221" cy="9092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05F74C-DBA9-1C45-B878-B1AE44E7F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107478"/>
            <a:ext cx="2154264" cy="540981"/>
          </a:xfrm>
          <a:prstGeom prst="rect">
            <a:avLst/>
          </a:prstGeom>
        </p:spPr>
      </p:pic>
      <p:pic>
        <p:nvPicPr>
          <p:cNvPr id="19" name="Picture 18" descr="HMS_Affiliate.png">
            <a:extLst>
              <a:ext uri="{FF2B5EF4-FFF2-40B4-BE49-F238E27FC236}">
                <a16:creationId xmlns:a16="http://schemas.microsoft.com/office/drawing/2014/main" id="{DCAA2D18-F60D-0C45-AE6D-7AE6090A9C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393" y="5937552"/>
            <a:ext cx="2744688" cy="4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60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9886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cxCUTrzp..khx_FJMRB_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v6PgVE8Wzjxe7r8G7pi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PzlTMbGlF.8CsAglFCvh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lwcW6JQaN8ERAlEYoF1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v6PgVE8Wzjxe7r8G7pi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MdV1N_Wwo7_yArPyzKmDQ"/>
</p:tagLst>
</file>

<file path=ppt/theme/theme1.xml><?xml version="1.0" encoding="utf-8"?>
<a:theme xmlns:a="http://schemas.openxmlformats.org/drawingml/2006/main" name="MGB_standard_template_082020">
  <a:themeElements>
    <a:clrScheme name="MGB">
      <a:dk1>
        <a:srgbClr val="000000"/>
      </a:dk1>
      <a:lt1>
        <a:srgbClr val="FFFFFF"/>
      </a:lt1>
      <a:dk2>
        <a:srgbClr val="B0E3E2"/>
      </a:dk2>
      <a:lt2>
        <a:srgbClr val="808080"/>
      </a:lt2>
      <a:accent1>
        <a:srgbClr val="009AA3"/>
      </a:accent1>
      <a:accent2>
        <a:srgbClr val="003A93"/>
      </a:accent2>
      <a:accent3>
        <a:srgbClr val="0077CA"/>
      </a:accent3>
      <a:accent4>
        <a:srgbClr val="CD7F00"/>
      </a:accent4>
      <a:accent5>
        <a:srgbClr val="5C068A"/>
      </a:accent5>
      <a:accent6>
        <a:srgbClr val="CC0037"/>
      </a:accent6>
      <a:hlink>
        <a:srgbClr val="0077CA"/>
      </a:hlink>
      <a:folHlink>
        <a:srgbClr val="5C068A"/>
      </a:folHlink>
    </a:clrScheme>
    <a:fontScheme name="MGB2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GB_standard_template_022021" id="{D73F0B1C-26EB-3F44-8AE0-474B42F0F61E}" vid="{68716181-CC01-2345-AB9B-FFE4016E16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MGCC_standard_template</Template>
  <TotalTime>7572</TotalTime>
  <Words>2380</Words>
  <Application>Microsoft Macintosh PowerPoint</Application>
  <PresentationFormat>Widescreen</PresentationFormat>
  <Paragraphs>324</Paragraphs>
  <Slides>39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AdvOT8608a8d1+20</vt:lpstr>
      <vt:lpstr>AdvP4C4E59</vt:lpstr>
      <vt:lpstr>AdvTTa9c1b374</vt:lpstr>
      <vt:lpstr>AdvTTfac587ca.B</vt:lpstr>
      <vt:lpstr>Arial</vt:lpstr>
      <vt:lpstr>Arial</vt:lpstr>
      <vt:lpstr>Calibri</vt:lpstr>
      <vt:lpstr>Cambria</vt:lpstr>
      <vt:lpstr>Georgia</vt:lpstr>
      <vt:lpstr>System Font Regular</vt:lpstr>
      <vt:lpstr>Wingdings</vt:lpstr>
      <vt:lpstr>MGB_standard_template_082020</vt:lpstr>
      <vt:lpstr>think-cell Slide</vt:lpstr>
      <vt:lpstr>Detecting CAR T Cells to Improve Patient Outcomes</vt:lpstr>
      <vt:lpstr>Immune Monitoring lab at MGH</vt:lpstr>
      <vt:lpstr>What is CAR T cell therapy?</vt:lpstr>
      <vt:lpstr>FDA approved CAR T cell therapies target B cell lineage markers</vt:lpstr>
      <vt:lpstr>Why detect CAR T cells in patients?</vt:lpstr>
      <vt:lpstr>Expansion as a predictor of response</vt:lpstr>
      <vt:lpstr>Expansion as a predictor of response</vt:lpstr>
      <vt:lpstr>Toxicity</vt:lpstr>
      <vt:lpstr>Toxicity</vt:lpstr>
      <vt:lpstr>Toxicity</vt:lpstr>
      <vt:lpstr>Flow based CAR T cell detection</vt:lpstr>
      <vt:lpstr>What to detect on CAR T cells?</vt:lpstr>
      <vt:lpstr>Flow cytometry detection of CAR T cells</vt:lpstr>
      <vt:lpstr>Soluble CD19 binds to CD19 targeting CAR T cells</vt:lpstr>
      <vt:lpstr>Time course experiment with soluble CD19</vt:lpstr>
      <vt:lpstr>sCD19 has impaired detection of CAR T cells in transfixed cerebrospinal fluid</vt:lpstr>
      <vt:lpstr>Anti-EGFR antibody and Soluble CD19 detect Liso-cel</vt:lpstr>
      <vt:lpstr>Anti-idiotype antibody</vt:lpstr>
      <vt:lpstr>Anti-G4S linker antibody</vt:lpstr>
      <vt:lpstr>CAR detection panel (12 color FACS Lyric)</vt:lpstr>
      <vt:lpstr>CAR detection – Immune Monitoring Lab</vt:lpstr>
      <vt:lpstr>PowerPoint Presentation</vt:lpstr>
      <vt:lpstr>Quantifying CAR T</vt:lpstr>
      <vt:lpstr>PowerPoint Presentation</vt:lpstr>
      <vt:lpstr>Translational research utilizing CD19 CAR T patient samples</vt:lpstr>
      <vt:lpstr>Isolating CAR T cells to identify predictors of response</vt:lpstr>
      <vt:lpstr>Interrogation of both CAR and endogenous immune cells</vt:lpstr>
      <vt:lpstr>Distinct cellular dynamics associated with response between CAR T products</vt:lpstr>
      <vt:lpstr>New targets, new challenges</vt:lpstr>
      <vt:lpstr>PowerPoint Presentation</vt:lpstr>
      <vt:lpstr>Cilta-cel- The biepitopic CAR T cell (LCAR-B38M)</vt:lpstr>
      <vt:lpstr>CAR T expansion and persistence is linked to MNTs</vt:lpstr>
      <vt:lpstr>Optimization of sBCMA-PE staining volume</vt:lpstr>
      <vt:lpstr>Optimization of sBCMA staining time</vt:lpstr>
      <vt:lpstr>Assessment of background sBCMA staining  and linearity of detection</vt:lpstr>
      <vt:lpstr>Soluble BCMA detects Ide-cel</vt:lpstr>
      <vt:lpstr>In closing</vt:lpstr>
      <vt:lpstr>Acknowledgments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slide</dc:title>
  <dc:creator>Wiley, Sarah Elizabeth</dc:creator>
  <cp:lastModifiedBy>Graham, Charlotte E.,MBCHB, PhD</cp:lastModifiedBy>
  <cp:revision>232</cp:revision>
  <dcterms:created xsi:type="dcterms:W3CDTF">2022-04-06T13:00:14Z</dcterms:created>
  <dcterms:modified xsi:type="dcterms:W3CDTF">2022-10-27T16:39:08Z</dcterms:modified>
</cp:coreProperties>
</file>