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91"/>
  </p:notesMasterIdLst>
  <p:sldIdLst>
    <p:sldId id="273" r:id="rId3"/>
    <p:sldId id="653" r:id="rId4"/>
    <p:sldId id="746" r:id="rId5"/>
    <p:sldId id="749" r:id="rId6"/>
    <p:sldId id="654" r:id="rId7"/>
    <p:sldId id="659" r:id="rId8"/>
    <p:sldId id="260" r:id="rId9"/>
    <p:sldId id="760" r:id="rId10"/>
    <p:sldId id="655" r:id="rId11"/>
    <p:sldId id="656" r:id="rId12"/>
    <p:sldId id="761" r:id="rId13"/>
    <p:sldId id="757" r:id="rId14"/>
    <p:sldId id="758" r:id="rId15"/>
    <p:sldId id="750" r:id="rId16"/>
    <p:sldId id="658" r:id="rId17"/>
    <p:sldId id="680" r:id="rId18"/>
    <p:sldId id="661" r:id="rId19"/>
    <p:sldId id="762" r:id="rId20"/>
    <p:sldId id="763" r:id="rId21"/>
    <p:sldId id="666" r:id="rId22"/>
    <p:sldId id="682" r:id="rId23"/>
    <p:sldId id="697" r:id="rId24"/>
    <p:sldId id="665" r:id="rId25"/>
    <p:sldId id="698" r:id="rId26"/>
    <p:sldId id="667" r:id="rId27"/>
    <p:sldId id="683" r:id="rId28"/>
    <p:sldId id="719" r:id="rId29"/>
    <p:sldId id="726" r:id="rId30"/>
    <p:sldId id="728" r:id="rId31"/>
    <p:sldId id="716" r:id="rId32"/>
    <p:sldId id="699" r:id="rId33"/>
    <p:sldId id="702" r:id="rId34"/>
    <p:sldId id="701" r:id="rId35"/>
    <p:sldId id="700" r:id="rId36"/>
    <p:sldId id="670" r:id="rId37"/>
    <p:sldId id="741" r:id="rId38"/>
    <p:sldId id="740" r:id="rId39"/>
    <p:sldId id="751" r:id="rId40"/>
    <p:sldId id="704" r:id="rId41"/>
    <p:sldId id="755" r:id="rId42"/>
    <p:sldId id="672" r:id="rId43"/>
    <p:sldId id="705" r:id="rId44"/>
    <p:sldId id="684" r:id="rId45"/>
    <p:sldId id="706" r:id="rId46"/>
    <p:sldId id="708" r:id="rId47"/>
    <p:sldId id="687" r:id="rId48"/>
    <p:sldId id="709" r:id="rId49"/>
    <p:sldId id="715" r:id="rId50"/>
    <p:sldId id="435" r:id="rId51"/>
    <p:sldId id="437" r:id="rId52"/>
    <p:sldId id="711" r:id="rId53"/>
    <p:sldId id="712" r:id="rId54"/>
    <p:sldId id="444" r:id="rId55"/>
    <p:sldId id="713" r:id="rId56"/>
    <p:sldId id="714" r:id="rId57"/>
    <p:sldId id="717" r:id="rId58"/>
    <p:sldId id="759" r:id="rId59"/>
    <p:sldId id="408" r:id="rId60"/>
    <p:sldId id="764" r:id="rId61"/>
    <p:sldId id="410" r:id="rId62"/>
    <p:sldId id="765" r:id="rId63"/>
    <p:sldId id="411" r:id="rId64"/>
    <p:sldId id="723" r:id="rId65"/>
    <p:sldId id="724" r:id="rId66"/>
    <p:sldId id="766" r:id="rId67"/>
    <p:sldId id="727" r:id="rId68"/>
    <p:sldId id="729" r:id="rId69"/>
    <p:sldId id="731" r:id="rId70"/>
    <p:sldId id="733" r:id="rId71"/>
    <p:sldId id="737" r:id="rId72"/>
    <p:sldId id="446" r:id="rId73"/>
    <p:sldId id="445" r:id="rId74"/>
    <p:sldId id="738" r:id="rId75"/>
    <p:sldId id="739" r:id="rId76"/>
    <p:sldId id="453" r:id="rId77"/>
    <p:sldId id="770" r:id="rId78"/>
    <p:sldId id="744" r:id="rId79"/>
    <p:sldId id="748" r:id="rId80"/>
    <p:sldId id="451" r:id="rId81"/>
    <p:sldId id="745" r:id="rId82"/>
    <p:sldId id="769" r:id="rId83"/>
    <p:sldId id="773" r:id="rId84"/>
    <p:sldId id="413" r:id="rId85"/>
    <p:sldId id="767" r:id="rId86"/>
    <p:sldId id="768" r:id="rId87"/>
    <p:sldId id="416" r:id="rId88"/>
    <p:sldId id="257" r:id="rId89"/>
    <p:sldId id="772" r:id="rId9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04B16995-B198-6643-AF5F-7B681B750B54}">
          <p14:sldIdLst>
            <p14:sldId id="273"/>
            <p14:sldId id="653"/>
            <p14:sldId id="746"/>
          </p14:sldIdLst>
        </p14:section>
        <p14:section name="AI basics" id="{8A68D2C3-3535-2443-9A48-E0736602C37E}">
          <p14:sldIdLst>
            <p14:sldId id="749"/>
            <p14:sldId id="654"/>
            <p14:sldId id="659"/>
            <p14:sldId id="260"/>
            <p14:sldId id="760"/>
            <p14:sldId id="655"/>
            <p14:sldId id="656"/>
            <p14:sldId id="761"/>
            <p14:sldId id="757"/>
            <p14:sldId id="758"/>
          </p14:sldIdLst>
        </p14:section>
        <p14:section name="Idea to working model" id="{E82D83A0-CEB6-4840-AA23-8E8FE0921BD6}">
          <p14:sldIdLst>
            <p14:sldId id="750"/>
            <p14:sldId id="658"/>
            <p14:sldId id="680"/>
            <p14:sldId id="661"/>
            <p14:sldId id="762"/>
            <p14:sldId id="763"/>
            <p14:sldId id="666"/>
            <p14:sldId id="682"/>
            <p14:sldId id="697"/>
            <p14:sldId id="665"/>
            <p14:sldId id="698"/>
            <p14:sldId id="667"/>
            <p14:sldId id="683"/>
            <p14:sldId id="719"/>
            <p14:sldId id="726"/>
            <p14:sldId id="728"/>
            <p14:sldId id="716"/>
            <p14:sldId id="699"/>
            <p14:sldId id="702"/>
            <p14:sldId id="701"/>
            <p14:sldId id="700"/>
            <p14:sldId id="670"/>
            <p14:sldId id="741"/>
            <p14:sldId id="740"/>
          </p14:sldIdLst>
        </p14:section>
        <p14:section name="Fabienne" id="{1B93F85B-622A-144B-83DF-0002DEAAB07A}">
          <p14:sldIdLst>
            <p14:sldId id="751"/>
            <p14:sldId id="704"/>
            <p14:sldId id="755"/>
            <p14:sldId id="672"/>
            <p14:sldId id="705"/>
            <p14:sldId id="684"/>
            <p14:sldId id="706"/>
            <p14:sldId id="708"/>
            <p14:sldId id="687"/>
            <p14:sldId id="709"/>
            <p14:sldId id="715"/>
            <p14:sldId id="435"/>
            <p14:sldId id="437"/>
            <p14:sldId id="711"/>
            <p14:sldId id="712"/>
            <p14:sldId id="444"/>
            <p14:sldId id="713"/>
            <p14:sldId id="714"/>
            <p14:sldId id="717"/>
            <p14:sldId id="759"/>
            <p14:sldId id="408"/>
            <p14:sldId id="764"/>
            <p14:sldId id="410"/>
            <p14:sldId id="765"/>
            <p14:sldId id="411"/>
            <p14:sldId id="723"/>
            <p14:sldId id="724"/>
            <p14:sldId id="766"/>
            <p14:sldId id="727"/>
            <p14:sldId id="729"/>
            <p14:sldId id="731"/>
            <p14:sldId id="733"/>
            <p14:sldId id="737"/>
            <p14:sldId id="446"/>
            <p14:sldId id="445"/>
            <p14:sldId id="738"/>
            <p14:sldId id="739"/>
            <p14:sldId id="453"/>
            <p14:sldId id="770"/>
            <p14:sldId id="744"/>
          </p14:sldIdLst>
        </p14:section>
        <p14:section name="some practical pearls (as heard at ICCS 2022)" id="{8374854C-37DD-B94F-88D5-6891358C84B3}">
          <p14:sldIdLst>
            <p14:sldId id="748"/>
            <p14:sldId id="451"/>
            <p14:sldId id="745"/>
            <p14:sldId id="769"/>
            <p14:sldId id="773"/>
          </p14:sldIdLst>
        </p14:section>
        <p14:section name="Extra slides" id="{A0D03338-A60B-3D47-A131-955E35E7C35B}">
          <p14:sldIdLst>
            <p14:sldId id="413"/>
            <p14:sldId id="767"/>
            <p14:sldId id="768"/>
            <p14:sldId id="416"/>
            <p14:sldId id="257"/>
            <p14:sldId id="77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DA6"/>
    <a:srgbClr val="CC3300"/>
    <a:srgbClr val="CC6600"/>
    <a:srgbClr val="FF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01BC255-0858-D74C-8905-AE0914747867}" v="2836" dt="2022-10-27T15:00:34.938"/>
    <p1510:client id="{25427477-B061-EAD1-51C4-8DE432BF7752}" v="1" dt="2022-10-27T14:45:06.401"/>
    <p1510:client id="{30E653EC-956E-2BFF-32A5-5578498A1F37}" v="51" dt="2022-10-27T02:31:54.021"/>
    <p1510:client id="{6C977A0A-8DC8-F518-4D46-B3CD6B34A34A}" v="68" dt="2022-10-27T13:45:36.402"/>
    <p1510:client id="{75BFED8E-2CAB-4D48-ACB9-5F507D989EE2}" v="895" dt="2022-10-27T02:24:32.365"/>
    <p1510:client id="{DD5F89A5-28E8-410F-9598-CA6202867754}" v="5087" dt="2022-10-26T22:07:43.665"/>
  </p1510:revLst>
</p1510:revInfo>
</file>

<file path=ppt/tableStyles.xml><?xml version="1.0" encoding="utf-8"?>
<a:tblStyleLst xmlns:a="http://schemas.openxmlformats.org/drawingml/2006/main" def="{5C22544A-7EE6-4342-B048-85BDC9FD1C3A}">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87465"/>
  </p:normalViewPr>
  <p:slideViewPr>
    <p:cSldViewPr snapToGrid="0">
      <p:cViewPr varScale="1">
        <p:scale>
          <a:sx n="107" d="100"/>
          <a:sy n="107" d="100"/>
        </p:scale>
        <p:origin x="736"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tableStyles" Target="tableStyles.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notesMaster" Target="notesMasters/notesMaster1.xml"/><Relationship Id="rId9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presProps" Target="presProps.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D876790-A7CD-440E-95E7-718FB00ECE07}" type="doc">
      <dgm:prSet loTypeId="urn:microsoft.com/office/officeart/2005/8/layout/cycle7" loCatId="cycle" qsTypeId="urn:microsoft.com/office/officeart/2005/8/quickstyle/simple1" qsCatId="simple" csTypeId="urn:microsoft.com/office/officeart/2005/8/colors/accent1_1" csCatId="accent1" phldr="1"/>
      <dgm:spPr/>
      <dgm:t>
        <a:bodyPr/>
        <a:lstStyle/>
        <a:p>
          <a:endParaRPr lang="en-US"/>
        </a:p>
      </dgm:t>
    </dgm:pt>
    <dgm:pt modelId="{825D0BD0-5058-4296-A203-4CD309D585DC}">
      <dgm:prSet phldrT="[Text]" phldr="0"/>
      <dgm:spPr>
        <a:ln>
          <a:solidFill>
            <a:schemeClr val="accent6"/>
          </a:solidFill>
        </a:ln>
      </dgm:spPr>
      <dgm:t>
        <a:bodyPr/>
        <a:lstStyle/>
        <a:p>
          <a:pPr rtl="0"/>
          <a:r>
            <a:rPr lang="en-US">
              <a:solidFill>
                <a:srgbClr val="003DA6"/>
              </a:solidFill>
              <a:latin typeface="+mn-lt"/>
            </a:rPr>
            <a:t> Automation</a:t>
          </a:r>
        </a:p>
      </dgm:t>
    </dgm:pt>
    <dgm:pt modelId="{CF846704-1997-4A06-B396-2266FD9FDD91}" type="parTrans" cxnId="{30AFAD60-37F5-4F03-A347-6080FA406D43}">
      <dgm:prSet/>
      <dgm:spPr/>
      <dgm:t>
        <a:bodyPr/>
        <a:lstStyle/>
        <a:p>
          <a:endParaRPr lang="en-US">
            <a:solidFill>
              <a:srgbClr val="003DA6"/>
            </a:solidFill>
            <a:latin typeface="+mn-lt"/>
          </a:endParaRPr>
        </a:p>
      </dgm:t>
    </dgm:pt>
    <dgm:pt modelId="{1189743F-9F93-4C49-8A37-22DE8982D72B}" type="sibTrans" cxnId="{30AFAD60-37F5-4F03-A347-6080FA406D43}">
      <dgm:prSet/>
      <dgm:spPr>
        <a:solidFill>
          <a:schemeClr val="accent6">
            <a:lumMod val="20000"/>
            <a:lumOff val="80000"/>
          </a:schemeClr>
        </a:solidFill>
      </dgm:spPr>
      <dgm:t>
        <a:bodyPr/>
        <a:lstStyle/>
        <a:p>
          <a:endParaRPr lang="en-US">
            <a:solidFill>
              <a:srgbClr val="003DA6"/>
            </a:solidFill>
            <a:latin typeface="+mn-lt"/>
          </a:endParaRPr>
        </a:p>
      </dgm:t>
    </dgm:pt>
    <dgm:pt modelId="{9F6D35B8-5E9A-4EB0-86F6-77AE8CB7F851}">
      <dgm:prSet phldrT="[Text]" phldr="0"/>
      <dgm:spPr/>
      <dgm:t>
        <a:bodyPr/>
        <a:lstStyle/>
        <a:p>
          <a:pPr rtl="0"/>
          <a:r>
            <a:rPr lang="en-US">
              <a:solidFill>
                <a:srgbClr val="003DA6"/>
              </a:solidFill>
              <a:latin typeface="+mn-lt"/>
            </a:rPr>
            <a:t> Analysis</a:t>
          </a:r>
        </a:p>
      </dgm:t>
    </dgm:pt>
    <dgm:pt modelId="{D9061351-B744-4323-9C26-2CD1E6171A43}" type="parTrans" cxnId="{14EF29C8-8986-456D-BCB1-797FBD4BEB9D}">
      <dgm:prSet/>
      <dgm:spPr/>
      <dgm:t>
        <a:bodyPr/>
        <a:lstStyle/>
        <a:p>
          <a:endParaRPr lang="en-US">
            <a:solidFill>
              <a:srgbClr val="003DA6"/>
            </a:solidFill>
            <a:latin typeface="+mn-lt"/>
          </a:endParaRPr>
        </a:p>
      </dgm:t>
    </dgm:pt>
    <dgm:pt modelId="{98F00E80-00E1-4B4A-9865-C8EA65772EA9}" type="sibTrans" cxnId="{14EF29C8-8986-456D-BCB1-797FBD4BEB9D}">
      <dgm:prSet/>
      <dgm:spPr>
        <a:solidFill>
          <a:schemeClr val="accent6">
            <a:lumMod val="20000"/>
            <a:lumOff val="80000"/>
          </a:schemeClr>
        </a:solidFill>
      </dgm:spPr>
      <dgm:t>
        <a:bodyPr/>
        <a:lstStyle/>
        <a:p>
          <a:endParaRPr lang="en-US">
            <a:solidFill>
              <a:srgbClr val="003DA6"/>
            </a:solidFill>
            <a:latin typeface="+mn-lt"/>
          </a:endParaRPr>
        </a:p>
      </dgm:t>
    </dgm:pt>
    <dgm:pt modelId="{E808643B-C833-412F-988D-E28A531A9105}">
      <dgm:prSet phldrT="[Text]" phldr="0"/>
      <dgm:spPr/>
      <dgm:t>
        <a:bodyPr/>
        <a:lstStyle/>
        <a:p>
          <a:pPr rtl="0"/>
          <a:r>
            <a:rPr lang="en-US">
              <a:solidFill>
                <a:srgbClr val="003DA6"/>
              </a:solidFill>
              <a:latin typeface="+mn-lt"/>
            </a:rPr>
            <a:t> Decision</a:t>
          </a:r>
        </a:p>
      </dgm:t>
    </dgm:pt>
    <dgm:pt modelId="{E70C6002-EDE5-4291-B0EE-78788D9E90D2}" type="parTrans" cxnId="{4A362DA4-3E03-41AD-B5E5-C54E88148B81}">
      <dgm:prSet/>
      <dgm:spPr/>
      <dgm:t>
        <a:bodyPr/>
        <a:lstStyle/>
        <a:p>
          <a:endParaRPr lang="en-US">
            <a:solidFill>
              <a:srgbClr val="003DA6"/>
            </a:solidFill>
            <a:latin typeface="+mn-lt"/>
          </a:endParaRPr>
        </a:p>
      </dgm:t>
    </dgm:pt>
    <dgm:pt modelId="{6E1FD093-DC86-4DAD-8721-1CACEB2A28C1}" type="sibTrans" cxnId="{4A362DA4-3E03-41AD-B5E5-C54E88148B81}">
      <dgm:prSet/>
      <dgm:spPr>
        <a:solidFill>
          <a:schemeClr val="accent6">
            <a:lumMod val="20000"/>
            <a:lumOff val="80000"/>
          </a:schemeClr>
        </a:solidFill>
      </dgm:spPr>
      <dgm:t>
        <a:bodyPr/>
        <a:lstStyle/>
        <a:p>
          <a:endParaRPr lang="en-US">
            <a:solidFill>
              <a:srgbClr val="003DA6"/>
            </a:solidFill>
            <a:latin typeface="+mn-lt"/>
          </a:endParaRPr>
        </a:p>
      </dgm:t>
    </dgm:pt>
    <dgm:pt modelId="{F4E0CC0A-6ADB-4602-9E1E-5A2F7C6F878A}">
      <dgm:prSet phldr="0"/>
      <dgm:spPr/>
      <dgm:t>
        <a:bodyPr/>
        <a:lstStyle/>
        <a:p>
          <a:pPr rtl="0"/>
          <a:r>
            <a:rPr lang="en-US">
              <a:solidFill>
                <a:srgbClr val="003DA6"/>
              </a:solidFill>
              <a:latin typeface="+mn-lt"/>
            </a:rPr>
            <a:t> Discovery</a:t>
          </a:r>
        </a:p>
      </dgm:t>
    </dgm:pt>
    <dgm:pt modelId="{7ED3FC2B-A044-4134-9654-4F3D69688B2F}" type="parTrans" cxnId="{2D479582-8372-4425-8021-970E504392A7}">
      <dgm:prSet/>
      <dgm:spPr/>
      <dgm:t>
        <a:bodyPr/>
        <a:lstStyle/>
        <a:p>
          <a:endParaRPr lang="en-US">
            <a:solidFill>
              <a:srgbClr val="003DA6"/>
            </a:solidFill>
            <a:latin typeface="+mn-lt"/>
          </a:endParaRPr>
        </a:p>
      </dgm:t>
    </dgm:pt>
    <dgm:pt modelId="{90691502-940D-4574-B9D2-FE45D4F2525B}" type="sibTrans" cxnId="{2D479582-8372-4425-8021-970E504392A7}">
      <dgm:prSet/>
      <dgm:spPr>
        <a:solidFill>
          <a:schemeClr val="accent6">
            <a:lumMod val="20000"/>
            <a:lumOff val="80000"/>
          </a:schemeClr>
        </a:solidFill>
      </dgm:spPr>
      <dgm:t>
        <a:bodyPr/>
        <a:lstStyle/>
        <a:p>
          <a:endParaRPr lang="en-US">
            <a:solidFill>
              <a:srgbClr val="003DA6"/>
            </a:solidFill>
            <a:latin typeface="+mn-lt"/>
          </a:endParaRPr>
        </a:p>
      </dgm:t>
    </dgm:pt>
    <dgm:pt modelId="{60FFA082-B0BA-40FB-9CEF-83110B8420BA}" type="pres">
      <dgm:prSet presAssocID="{AD876790-A7CD-440E-95E7-718FB00ECE07}" presName="Name0" presStyleCnt="0">
        <dgm:presLayoutVars>
          <dgm:dir/>
          <dgm:resizeHandles val="exact"/>
        </dgm:presLayoutVars>
      </dgm:prSet>
      <dgm:spPr/>
    </dgm:pt>
    <dgm:pt modelId="{19689DF0-2DA8-4803-B823-E2811B0A097A}" type="pres">
      <dgm:prSet presAssocID="{825D0BD0-5058-4296-A203-4CD309D585DC}" presName="node" presStyleLbl="node1" presStyleIdx="0" presStyleCnt="4">
        <dgm:presLayoutVars>
          <dgm:bulletEnabled val="1"/>
        </dgm:presLayoutVars>
      </dgm:prSet>
      <dgm:spPr/>
    </dgm:pt>
    <dgm:pt modelId="{956CE60D-7CE6-4D49-BEC9-D37601A476A3}" type="pres">
      <dgm:prSet presAssocID="{1189743F-9F93-4C49-8A37-22DE8982D72B}" presName="sibTrans" presStyleLbl="sibTrans2D1" presStyleIdx="0" presStyleCnt="4"/>
      <dgm:spPr/>
    </dgm:pt>
    <dgm:pt modelId="{A7592506-9827-488E-822E-EE8E8106D10C}" type="pres">
      <dgm:prSet presAssocID="{1189743F-9F93-4C49-8A37-22DE8982D72B}" presName="connectorText" presStyleLbl="sibTrans2D1" presStyleIdx="0" presStyleCnt="4"/>
      <dgm:spPr/>
    </dgm:pt>
    <dgm:pt modelId="{CE06E3CF-7572-444E-9CDB-78ABEA0A254E}" type="pres">
      <dgm:prSet presAssocID="{9F6D35B8-5E9A-4EB0-86F6-77AE8CB7F851}" presName="node" presStyleLbl="node1" presStyleIdx="1" presStyleCnt="4">
        <dgm:presLayoutVars>
          <dgm:bulletEnabled val="1"/>
        </dgm:presLayoutVars>
      </dgm:prSet>
      <dgm:spPr/>
    </dgm:pt>
    <dgm:pt modelId="{C2FF575D-96E3-42E0-8156-7686AA314A32}" type="pres">
      <dgm:prSet presAssocID="{98F00E80-00E1-4B4A-9865-C8EA65772EA9}" presName="sibTrans" presStyleLbl="sibTrans2D1" presStyleIdx="1" presStyleCnt="4"/>
      <dgm:spPr/>
    </dgm:pt>
    <dgm:pt modelId="{828CA354-5105-41F4-9E15-4E4822490B2C}" type="pres">
      <dgm:prSet presAssocID="{98F00E80-00E1-4B4A-9865-C8EA65772EA9}" presName="connectorText" presStyleLbl="sibTrans2D1" presStyleIdx="1" presStyleCnt="4"/>
      <dgm:spPr/>
    </dgm:pt>
    <dgm:pt modelId="{4166A163-564F-4D40-98D5-16F0F3694AE5}" type="pres">
      <dgm:prSet presAssocID="{E808643B-C833-412F-988D-E28A531A9105}" presName="node" presStyleLbl="node1" presStyleIdx="2" presStyleCnt="4">
        <dgm:presLayoutVars>
          <dgm:bulletEnabled val="1"/>
        </dgm:presLayoutVars>
      </dgm:prSet>
      <dgm:spPr/>
    </dgm:pt>
    <dgm:pt modelId="{3667512F-3149-43D1-87A1-F3A5AF6EB695}" type="pres">
      <dgm:prSet presAssocID="{6E1FD093-DC86-4DAD-8721-1CACEB2A28C1}" presName="sibTrans" presStyleLbl="sibTrans2D1" presStyleIdx="2" presStyleCnt="4"/>
      <dgm:spPr/>
    </dgm:pt>
    <dgm:pt modelId="{BBCBCEB8-3A95-4524-9EA0-17B04DF03F0D}" type="pres">
      <dgm:prSet presAssocID="{6E1FD093-DC86-4DAD-8721-1CACEB2A28C1}" presName="connectorText" presStyleLbl="sibTrans2D1" presStyleIdx="2" presStyleCnt="4"/>
      <dgm:spPr/>
    </dgm:pt>
    <dgm:pt modelId="{027473AD-EBAE-47D6-85A7-B79383D166F3}" type="pres">
      <dgm:prSet presAssocID="{F4E0CC0A-6ADB-4602-9E1E-5A2F7C6F878A}" presName="node" presStyleLbl="node1" presStyleIdx="3" presStyleCnt="4">
        <dgm:presLayoutVars>
          <dgm:bulletEnabled val="1"/>
        </dgm:presLayoutVars>
      </dgm:prSet>
      <dgm:spPr/>
    </dgm:pt>
    <dgm:pt modelId="{87248D23-300B-4CEE-B0AD-51E8E5344B84}" type="pres">
      <dgm:prSet presAssocID="{90691502-940D-4574-B9D2-FE45D4F2525B}" presName="sibTrans" presStyleLbl="sibTrans2D1" presStyleIdx="3" presStyleCnt="4"/>
      <dgm:spPr/>
    </dgm:pt>
    <dgm:pt modelId="{240DCB4E-FECB-42F2-BE34-96D2E338BD09}" type="pres">
      <dgm:prSet presAssocID="{90691502-940D-4574-B9D2-FE45D4F2525B}" presName="connectorText" presStyleLbl="sibTrans2D1" presStyleIdx="3" presStyleCnt="4"/>
      <dgm:spPr/>
    </dgm:pt>
  </dgm:ptLst>
  <dgm:cxnLst>
    <dgm:cxn modelId="{DC389517-0B0D-497B-8931-1D560826F206}" type="presOf" srcId="{F4E0CC0A-6ADB-4602-9E1E-5A2F7C6F878A}" destId="{027473AD-EBAE-47D6-85A7-B79383D166F3}" srcOrd="0" destOrd="0" presId="urn:microsoft.com/office/officeart/2005/8/layout/cycle7"/>
    <dgm:cxn modelId="{BB264E21-811F-4273-9E6E-CFEA962AECE6}" type="presOf" srcId="{6E1FD093-DC86-4DAD-8721-1CACEB2A28C1}" destId="{3667512F-3149-43D1-87A1-F3A5AF6EB695}" srcOrd="0" destOrd="0" presId="urn:microsoft.com/office/officeart/2005/8/layout/cycle7"/>
    <dgm:cxn modelId="{46524A25-0D2F-4C12-9EFC-6DCD8C6C393B}" type="presOf" srcId="{9F6D35B8-5E9A-4EB0-86F6-77AE8CB7F851}" destId="{CE06E3CF-7572-444E-9CDB-78ABEA0A254E}" srcOrd="0" destOrd="0" presId="urn:microsoft.com/office/officeart/2005/8/layout/cycle7"/>
    <dgm:cxn modelId="{20003F4F-A7C7-4BE2-923B-DFAC9DF92950}" type="presOf" srcId="{98F00E80-00E1-4B4A-9865-C8EA65772EA9}" destId="{C2FF575D-96E3-42E0-8156-7686AA314A32}" srcOrd="0" destOrd="0" presId="urn:microsoft.com/office/officeart/2005/8/layout/cycle7"/>
    <dgm:cxn modelId="{7B60794F-543A-44CC-8746-2C870AAF7BE2}" type="presOf" srcId="{90691502-940D-4574-B9D2-FE45D4F2525B}" destId="{240DCB4E-FECB-42F2-BE34-96D2E338BD09}" srcOrd="1" destOrd="0" presId="urn:microsoft.com/office/officeart/2005/8/layout/cycle7"/>
    <dgm:cxn modelId="{30AFAD60-37F5-4F03-A347-6080FA406D43}" srcId="{AD876790-A7CD-440E-95E7-718FB00ECE07}" destId="{825D0BD0-5058-4296-A203-4CD309D585DC}" srcOrd="0" destOrd="0" parTransId="{CF846704-1997-4A06-B396-2266FD9FDD91}" sibTransId="{1189743F-9F93-4C49-8A37-22DE8982D72B}"/>
    <dgm:cxn modelId="{BBEB3D7C-F9C3-45D8-B945-D2194CEF62DA}" type="presOf" srcId="{1189743F-9F93-4C49-8A37-22DE8982D72B}" destId="{A7592506-9827-488E-822E-EE8E8106D10C}" srcOrd="1" destOrd="0" presId="urn:microsoft.com/office/officeart/2005/8/layout/cycle7"/>
    <dgm:cxn modelId="{2D479582-8372-4425-8021-970E504392A7}" srcId="{AD876790-A7CD-440E-95E7-718FB00ECE07}" destId="{F4E0CC0A-6ADB-4602-9E1E-5A2F7C6F878A}" srcOrd="3" destOrd="0" parTransId="{7ED3FC2B-A044-4134-9654-4F3D69688B2F}" sibTransId="{90691502-940D-4574-B9D2-FE45D4F2525B}"/>
    <dgm:cxn modelId="{77A30592-7D46-466B-BE47-15F2F1732CBE}" type="presOf" srcId="{1189743F-9F93-4C49-8A37-22DE8982D72B}" destId="{956CE60D-7CE6-4D49-BEC9-D37601A476A3}" srcOrd="0" destOrd="0" presId="urn:microsoft.com/office/officeart/2005/8/layout/cycle7"/>
    <dgm:cxn modelId="{FF7345A0-28BB-40E8-8735-F5DA3F63EE5B}" type="presOf" srcId="{98F00E80-00E1-4B4A-9865-C8EA65772EA9}" destId="{828CA354-5105-41F4-9E15-4E4822490B2C}" srcOrd="1" destOrd="0" presId="urn:microsoft.com/office/officeart/2005/8/layout/cycle7"/>
    <dgm:cxn modelId="{19441DA1-CB1D-491B-847C-5059457B47E9}" type="presOf" srcId="{AD876790-A7CD-440E-95E7-718FB00ECE07}" destId="{60FFA082-B0BA-40FB-9CEF-83110B8420BA}" srcOrd="0" destOrd="0" presId="urn:microsoft.com/office/officeart/2005/8/layout/cycle7"/>
    <dgm:cxn modelId="{B49DECA2-FAE0-4BA1-80EB-44E5F12561D6}" type="presOf" srcId="{E808643B-C833-412F-988D-E28A531A9105}" destId="{4166A163-564F-4D40-98D5-16F0F3694AE5}" srcOrd="0" destOrd="0" presId="urn:microsoft.com/office/officeart/2005/8/layout/cycle7"/>
    <dgm:cxn modelId="{4A362DA4-3E03-41AD-B5E5-C54E88148B81}" srcId="{AD876790-A7CD-440E-95E7-718FB00ECE07}" destId="{E808643B-C833-412F-988D-E28A531A9105}" srcOrd="2" destOrd="0" parTransId="{E70C6002-EDE5-4291-B0EE-78788D9E90D2}" sibTransId="{6E1FD093-DC86-4DAD-8721-1CACEB2A28C1}"/>
    <dgm:cxn modelId="{14EF29C8-8986-456D-BCB1-797FBD4BEB9D}" srcId="{AD876790-A7CD-440E-95E7-718FB00ECE07}" destId="{9F6D35B8-5E9A-4EB0-86F6-77AE8CB7F851}" srcOrd="1" destOrd="0" parTransId="{D9061351-B744-4323-9C26-2CD1E6171A43}" sibTransId="{98F00E80-00E1-4B4A-9865-C8EA65772EA9}"/>
    <dgm:cxn modelId="{CB75FDC9-465F-4B95-AE89-9704277532E0}" type="presOf" srcId="{90691502-940D-4574-B9D2-FE45D4F2525B}" destId="{87248D23-300B-4CEE-B0AD-51E8E5344B84}" srcOrd="0" destOrd="0" presId="urn:microsoft.com/office/officeart/2005/8/layout/cycle7"/>
    <dgm:cxn modelId="{29B668D3-6B13-4B86-B321-4507E5C3855A}" type="presOf" srcId="{6E1FD093-DC86-4DAD-8721-1CACEB2A28C1}" destId="{BBCBCEB8-3A95-4524-9EA0-17B04DF03F0D}" srcOrd="1" destOrd="0" presId="urn:microsoft.com/office/officeart/2005/8/layout/cycle7"/>
    <dgm:cxn modelId="{A5C449E1-5000-4B80-89A8-9E16E582BAFC}" type="presOf" srcId="{825D0BD0-5058-4296-A203-4CD309D585DC}" destId="{19689DF0-2DA8-4803-B823-E2811B0A097A}" srcOrd="0" destOrd="0" presId="urn:microsoft.com/office/officeart/2005/8/layout/cycle7"/>
    <dgm:cxn modelId="{7910D2E1-3FBD-4DF3-9B2B-2663826D6D53}" type="presParOf" srcId="{60FFA082-B0BA-40FB-9CEF-83110B8420BA}" destId="{19689DF0-2DA8-4803-B823-E2811B0A097A}" srcOrd="0" destOrd="0" presId="urn:microsoft.com/office/officeart/2005/8/layout/cycle7"/>
    <dgm:cxn modelId="{F7AB233D-774A-431E-B604-F3E4D0C4FF70}" type="presParOf" srcId="{60FFA082-B0BA-40FB-9CEF-83110B8420BA}" destId="{956CE60D-7CE6-4D49-BEC9-D37601A476A3}" srcOrd="1" destOrd="0" presId="urn:microsoft.com/office/officeart/2005/8/layout/cycle7"/>
    <dgm:cxn modelId="{D4867A5C-CCE1-422F-A071-7BD97B21C126}" type="presParOf" srcId="{956CE60D-7CE6-4D49-BEC9-D37601A476A3}" destId="{A7592506-9827-488E-822E-EE8E8106D10C}" srcOrd="0" destOrd="0" presId="urn:microsoft.com/office/officeart/2005/8/layout/cycle7"/>
    <dgm:cxn modelId="{5816A809-A819-4618-B60B-F7DEED78F176}" type="presParOf" srcId="{60FFA082-B0BA-40FB-9CEF-83110B8420BA}" destId="{CE06E3CF-7572-444E-9CDB-78ABEA0A254E}" srcOrd="2" destOrd="0" presId="urn:microsoft.com/office/officeart/2005/8/layout/cycle7"/>
    <dgm:cxn modelId="{3F944BFD-6D00-4B59-8A89-B94CF2C3D3F2}" type="presParOf" srcId="{60FFA082-B0BA-40FB-9CEF-83110B8420BA}" destId="{C2FF575D-96E3-42E0-8156-7686AA314A32}" srcOrd="3" destOrd="0" presId="urn:microsoft.com/office/officeart/2005/8/layout/cycle7"/>
    <dgm:cxn modelId="{9D08A87E-ADF9-46FA-BFAC-1024A18AAAA9}" type="presParOf" srcId="{C2FF575D-96E3-42E0-8156-7686AA314A32}" destId="{828CA354-5105-41F4-9E15-4E4822490B2C}" srcOrd="0" destOrd="0" presId="urn:microsoft.com/office/officeart/2005/8/layout/cycle7"/>
    <dgm:cxn modelId="{A5D63D5F-6F33-4BE7-A658-01B11E34B832}" type="presParOf" srcId="{60FFA082-B0BA-40FB-9CEF-83110B8420BA}" destId="{4166A163-564F-4D40-98D5-16F0F3694AE5}" srcOrd="4" destOrd="0" presId="urn:microsoft.com/office/officeart/2005/8/layout/cycle7"/>
    <dgm:cxn modelId="{8835753D-1F22-4978-9787-298BF5987A98}" type="presParOf" srcId="{60FFA082-B0BA-40FB-9CEF-83110B8420BA}" destId="{3667512F-3149-43D1-87A1-F3A5AF6EB695}" srcOrd="5" destOrd="0" presId="urn:microsoft.com/office/officeart/2005/8/layout/cycle7"/>
    <dgm:cxn modelId="{1CDE6C0E-4632-4B2E-BEF1-C982FAB2B878}" type="presParOf" srcId="{3667512F-3149-43D1-87A1-F3A5AF6EB695}" destId="{BBCBCEB8-3A95-4524-9EA0-17B04DF03F0D}" srcOrd="0" destOrd="0" presId="urn:microsoft.com/office/officeart/2005/8/layout/cycle7"/>
    <dgm:cxn modelId="{1B79AEB6-F0B7-444B-B6BF-73B9A483CD42}" type="presParOf" srcId="{60FFA082-B0BA-40FB-9CEF-83110B8420BA}" destId="{027473AD-EBAE-47D6-85A7-B79383D166F3}" srcOrd="6" destOrd="0" presId="urn:microsoft.com/office/officeart/2005/8/layout/cycle7"/>
    <dgm:cxn modelId="{ACDFBFDD-79B9-463B-969A-8B35FB96D3E0}" type="presParOf" srcId="{60FFA082-B0BA-40FB-9CEF-83110B8420BA}" destId="{87248D23-300B-4CEE-B0AD-51E8E5344B84}" srcOrd="7" destOrd="0" presId="urn:microsoft.com/office/officeart/2005/8/layout/cycle7"/>
    <dgm:cxn modelId="{8FE434C1-9C24-475C-BB74-31CC4F1496DC}" type="presParOf" srcId="{87248D23-300B-4CEE-B0AD-51E8E5344B84}" destId="{240DCB4E-FECB-42F2-BE34-96D2E338BD09}" srcOrd="0" destOrd="0" presId="urn:microsoft.com/office/officeart/2005/8/layout/cycle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D876790-A7CD-440E-95E7-718FB00ECE07}" type="doc">
      <dgm:prSet loTypeId="urn:microsoft.com/office/officeart/2005/8/layout/cycle7" loCatId="cycle" qsTypeId="urn:microsoft.com/office/officeart/2005/8/quickstyle/simple1" qsCatId="simple" csTypeId="urn:microsoft.com/office/officeart/2005/8/colors/accent1_1" csCatId="accent1" phldr="1"/>
      <dgm:spPr/>
      <dgm:t>
        <a:bodyPr/>
        <a:lstStyle/>
        <a:p>
          <a:endParaRPr lang="en-US"/>
        </a:p>
      </dgm:t>
    </dgm:pt>
    <dgm:pt modelId="{825D0BD0-5058-4296-A203-4CD309D585DC}">
      <dgm:prSet phldrT="[Text]" phldr="0"/>
      <dgm:spPr>
        <a:solidFill>
          <a:schemeClr val="accent6">
            <a:lumMod val="20000"/>
            <a:lumOff val="80000"/>
          </a:schemeClr>
        </a:solidFill>
        <a:ln>
          <a:solidFill>
            <a:schemeClr val="accent6"/>
          </a:solidFill>
        </a:ln>
      </dgm:spPr>
      <dgm:t>
        <a:bodyPr/>
        <a:lstStyle/>
        <a:p>
          <a:pPr rtl="0"/>
          <a:r>
            <a:rPr lang="en-US">
              <a:solidFill>
                <a:srgbClr val="003DA6"/>
              </a:solidFill>
              <a:latin typeface="+mn-lt"/>
            </a:rPr>
            <a:t> Automation</a:t>
          </a:r>
        </a:p>
      </dgm:t>
    </dgm:pt>
    <dgm:pt modelId="{CF846704-1997-4A06-B396-2266FD9FDD91}" type="parTrans" cxnId="{30AFAD60-37F5-4F03-A347-6080FA406D43}">
      <dgm:prSet/>
      <dgm:spPr/>
      <dgm:t>
        <a:bodyPr/>
        <a:lstStyle/>
        <a:p>
          <a:endParaRPr lang="en-US">
            <a:solidFill>
              <a:srgbClr val="003DA6"/>
            </a:solidFill>
            <a:latin typeface="+mn-lt"/>
          </a:endParaRPr>
        </a:p>
      </dgm:t>
    </dgm:pt>
    <dgm:pt modelId="{1189743F-9F93-4C49-8A37-22DE8982D72B}" type="sibTrans" cxnId="{30AFAD60-37F5-4F03-A347-6080FA406D43}">
      <dgm:prSet/>
      <dgm:spPr>
        <a:solidFill>
          <a:schemeClr val="accent6">
            <a:lumMod val="20000"/>
            <a:lumOff val="80000"/>
          </a:schemeClr>
        </a:solidFill>
      </dgm:spPr>
      <dgm:t>
        <a:bodyPr/>
        <a:lstStyle/>
        <a:p>
          <a:endParaRPr lang="en-US">
            <a:solidFill>
              <a:srgbClr val="003DA6"/>
            </a:solidFill>
            <a:latin typeface="+mn-lt"/>
          </a:endParaRPr>
        </a:p>
      </dgm:t>
    </dgm:pt>
    <dgm:pt modelId="{9F6D35B8-5E9A-4EB0-86F6-77AE8CB7F851}">
      <dgm:prSet phldrT="[Text]" phldr="0"/>
      <dgm:spPr>
        <a:solidFill>
          <a:schemeClr val="accent6">
            <a:lumMod val="20000"/>
            <a:lumOff val="80000"/>
          </a:schemeClr>
        </a:solidFill>
      </dgm:spPr>
      <dgm:t>
        <a:bodyPr/>
        <a:lstStyle/>
        <a:p>
          <a:pPr rtl="0"/>
          <a:r>
            <a:rPr lang="en-US">
              <a:solidFill>
                <a:srgbClr val="003DA6"/>
              </a:solidFill>
              <a:latin typeface="+mn-lt"/>
            </a:rPr>
            <a:t> Analysis</a:t>
          </a:r>
        </a:p>
      </dgm:t>
    </dgm:pt>
    <dgm:pt modelId="{D9061351-B744-4323-9C26-2CD1E6171A43}" type="parTrans" cxnId="{14EF29C8-8986-456D-BCB1-797FBD4BEB9D}">
      <dgm:prSet/>
      <dgm:spPr/>
      <dgm:t>
        <a:bodyPr/>
        <a:lstStyle/>
        <a:p>
          <a:endParaRPr lang="en-US">
            <a:solidFill>
              <a:srgbClr val="003DA6"/>
            </a:solidFill>
            <a:latin typeface="+mn-lt"/>
          </a:endParaRPr>
        </a:p>
      </dgm:t>
    </dgm:pt>
    <dgm:pt modelId="{98F00E80-00E1-4B4A-9865-C8EA65772EA9}" type="sibTrans" cxnId="{14EF29C8-8986-456D-BCB1-797FBD4BEB9D}">
      <dgm:prSet/>
      <dgm:spPr>
        <a:solidFill>
          <a:schemeClr val="accent6">
            <a:lumMod val="20000"/>
            <a:lumOff val="80000"/>
          </a:schemeClr>
        </a:solidFill>
      </dgm:spPr>
      <dgm:t>
        <a:bodyPr/>
        <a:lstStyle/>
        <a:p>
          <a:endParaRPr lang="en-US">
            <a:solidFill>
              <a:srgbClr val="003DA6"/>
            </a:solidFill>
            <a:latin typeface="+mn-lt"/>
          </a:endParaRPr>
        </a:p>
      </dgm:t>
    </dgm:pt>
    <dgm:pt modelId="{E808643B-C833-412F-988D-E28A531A9105}">
      <dgm:prSet phldrT="[Text]" phldr="0"/>
      <dgm:spPr>
        <a:solidFill>
          <a:schemeClr val="accent6">
            <a:lumMod val="20000"/>
            <a:lumOff val="80000"/>
          </a:schemeClr>
        </a:solidFill>
      </dgm:spPr>
      <dgm:t>
        <a:bodyPr/>
        <a:lstStyle/>
        <a:p>
          <a:pPr rtl="0"/>
          <a:r>
            <a:rPr lang="en-US">
              <a:solidFill>
                <a:srgbClr val="003DA6"/>
              </a:solidFill>
              <a:latin typeface="+mn-lt"/>
            </a:rPr>
            <a:t> Decision</a:t>
          </a:r>
        </a:p>
      </dgm:t>
    </dgm:pt>
    <dgm:pt modelId="{E70C6002-EDE5-4291-B0EE-78788D9E90D2}" type="parTrans" cxnId="{4A362DA4-3E03-41AD-B5E5-C54E88148B81}">
      <dgm:prSet/>
      <dgm:spPr/>
      <dgm:t>
        <a:bodyPr/>
        <a:lstStyle/>
        <a:p>
          <a:endParaRPr lang="en-US">
            <a:solidFill>
              <a:srgbClr val="003DA6"/>
            </a:solidFill>
            <a:latin typeface="+mn-lt"/>
          </a:endParaRPr>
        </a:p>
      </dgm:t>
    </dgm:pt>
    <dgm:pt modelId="{6E1FD093-DC86-4DAD-8721-1CACEB2A28C1}" type="sibTrans" cxnId="{4A362DA4-3E03-41AD-B5E5-C54E88148B81}">
      <dgm:prSet/>
      <dgm:spPr>
        <a:solidFill>
          <a:schemeClr val="accent6">
            <a:lumMod val="20000"/>
            <a:lumOff val="80000"/>
          </a:schemeClr>
        </a:solidFill>
      </dgm:spPr>
      <dgm:t>
        <a:bodyPr/>
        <a:lstStyle/>
        <a:p>
          <a:endParaRPr lang="en-US">
            <a:solidFill>
              <a:srgbClr val="003DA6"/>
            </a:solidFill>
            <a:latin typeface="+mn-lt"/>
          </a:endParaRPr>
        </a:p>
      </dgm:t>
    </dgm:pt>
    <dgm:pt modelId="{F4E0CC0A-6ADB-4602-9E1E-5A2F7C6F878A}">
      <dgm:prSet phldr="0"/>
      <dgm:spPr/>
      <dgm:t>
        <a:bodyPr/>
        <a:lstStyle/>
        <a:p>
          <a:pPr rtl="0"/>
          <a:r>
            <a:rPr lang="en-US">
              <a:solidFill>
                <a:srgbClr val="003DA6"/>
              </a:solidFill>
              <a:latin typeface="+mn-lt"/>
            </a:rPr>
            <a:t> Discovery</a:t>
          </a:r>
        </a:p>
      </dgm:t>
    </dgm:pt>
    <dgm:pt modelId="{7ED3FC2B-A044-4134-9654-4F3D69688B2F}" type="parTrans" cxnId="{2D479582-8372-4425-8021-970E504392A7}">
      <dgm:prSet/>
      <dgm:spPr/>
      <dgm:t>
        <a:bodyPr/>
        <a:lstStyle/>
        <a:p>
          <a:endParaRPr lang="en-US">
            <a:solidFill>
              <a:srgbClr val="003DA6"/>
            </a:solidFill>
            <a:latin typeface="+mn-lt"/>
          </a:endParaRPr>
        </a:p>
      </dgm:t>
    </dgm:pt>
    <dgm:pt modelId="{90691502-940D-4574-B9D2-FE45D4F2525B}" type="sibTrans" cxnId="{2D479582-8372-4425-8021-970E504392A7}">
      <dgm:prSet/>
      <dgm:spPr>
        <a:solidFill>
          <a:schemeClr val="accent6">
            <a:lumMod val="20000"/>
            <a:lumOff val="80000"/>
          </a:schemeClr>
        </a:solidFill>
      </dgm:spPr>
      <dgm:t>
        <a:bodyPr/>
        <a:lstStyle/>
        <a:p>
          <a:endParaRPr lang="en-US">
            <a:solidFill>
              <a:srgbClr val="003DA6"/>
            </a:solidFill>
            <a:latin typeface="+mn-lt"/>
          </a:endParaRPr>
        </a:p>
      </dgm:t>
    </dgm:pt>
    <dgm:pt modelId="{60FFA082-B0BA-40FB-9CEF-83110B8420BA}" type="pres">
      <dgm:prSet presAssocID="{AD876790-A7CD-440E-95E7-718FB00ECE07}" presName="Name0" presStyleCnt="0">
        <dgm:presLayoutVars>
          <dgm:dir/>
          <dgm:resizeHandles val="exact"/>
        </dgm:presLayoutVars>
      </dgm:prSet>
      <dgm:spPr/>
    </dgm:pt>
    <dgm:pt modelId="{19689DF0-2DA8-4803-B823-E2811B0A097A}" type="pres">
      <dgm:prSet presAssocID="{825D0BD0-5058-4296-A203-4CD309D585DC}" presName="node" presStyleLbl="node1" presStyleIdx="0" presStyleCnt="4">
        <dgm:presLayoutVars>
          <dgm:bulletEnabled val="1"/>
        </dgm:presLayoutVars>
      </dgm:prSet>
      <dgm:spPr/>
    </dgm:pt>
    <dgm:pt modelId="{956CE60D-7CE6-4D49-BEC9-D37601A476A3}" type="pres">
      <dgm:prSet presAssocID="{1189743F-9F93-4C49-8A37-22DE8982D72B}" presName="sibTrans" presStyleLbl="sibTrans2D1" presStyleIdx="0" presStyleCnt="4"/>
      <dgm:spPr/>
    </dgm:pt>
    <dgm:pt modelId="{A7592506-9827-488E-822E-EE8E8106D10C}" type="pres">
      <dgm:prSet presAssocID="{1189743F-9F93-4C49-8A37-22DE8982D72B}" presName="connectorText" presStyleLbl="sibTrans2D1" presStyleIdx="0" presStyleCnt="4"/>
      <dgm:spPr/>
    </dgm:pt>
    <dgm:pt modelId="{CE06E3CF-7572-444E-9CDB-78ABEA0A254E}" type="pres">
      <dgm:prSet presAssocID="{9F6D35B8-5E9A-4EB0-86F6-77AE8CB7F851}" presName="node" presStyleLbl="node1" presStyleIdx="1" presStyleCnt="4">
        <dgm:presLayoutVars>
          <dgm:bulletEnabled val="1"/>
        </dgm:presLayoutVars>
      </dgm:prSet>
      <dgm:spPr/>
    </dgm:pt>
    <dgm:pt modelId="{C2FF575D-96E3-42E0-8156-7686AA314A32}" type="pres">
      <dgm:prSet presAssocID="{98F00E80-00E1-4B4A-9865-C8EA65772EA9}" presName="sibTrans" presStyleLbl="sibTrans2D1" presStyleIdx="1" presStyleCnt="4"/>
      <dgm:spPr/>
    </dgm:pt>
    <dgm:pt modelId="{828CA354-5105-41F4-9E15-4E4822490B2C}" type="pres">
      <dgm:prSet presAssocID="{98F00E80-00E1-4B4A-9865-C8EA65772EA9}" presName="connectorText" presStyleLbl="sibTrans2D1" presStyleIdx="1" presStyleCnt="4"/>
      <dgm:spPr/>
    </dgm:pt>
    <dgm:pt modelId="{4166A163-564F-4D40-98D5-16F0F3694AE5}" type="pres">
      <dgm:prSet presAssocID="{E808643B-C833-412F-988D-E28A531A9105}" presName="node" presStyleLbl="node1" presStyleIdx="2" presStyleCnt="4">
        <dgm:presLayoutVars>
          <dgm:bulletEnabled val="1"/>
        </dgm:presLayoutVars>
      </dgm:prSet>
      <dgm:spPr/>
    </dgm:pt>
    <dgm:pt modelId="{3667512F-3149-43D1-87A1-F3A5AF6EB695}" type="pres">
      <dgm:prSet presAssocID="{6E1FD093-DC86-4DAD-8721-1CACEB2A28C1}" presName="sibTrans" presStyleLbl="sibTrans2D1" presStyleIdx="2" presStyleCnt="4"/>
      <dgm:spPr/>
    </dgm:pt>
    <dgm:pt modelId="{BBCBCEB8-3A95-4524-9EA0-17B04DF03F0D}" type="pres">
      <dgm:prSet presAssocID="{6E1FD093-DC86-4DAD-8721-1CACEB2A28C1}" presName="connectorText" presStyleLbl="sibTrans2D1" presStyleIdx="2" presStyleCnt="4"/>
      <dgm:spPr/>
    </dgm:pt>
    <dgm:pt modelId="{027473AD-EBAE-47D6-85A7-B79383D166F3}" type="pres">
      <dgm:prSet presAssocID="{F4E0CC0A-6ADB-4602-9E1E-5A2F7C6F878A}" presName="node" presStyleLbl="node1" presStyleIdx="3" presStyleCnt="4">
        <dgm:presLayoutVars>
          <dgm:bulletEnabled val="1"/>
        </dgm:presLayoutVars>
      </dgm:prSet>
      <dgm:spPr/>
    </dgm:pt>
    <dgm:pt modelId="{87248D23-300B-4CEE-B0AD-51E8E5344B84}" type="pres">
      <dgm:prSet presAssocID="{90691502-940D-4574-B9D2-FE45D4F2525B}" presName="sibTrans" presStyleLbl="sibTrans2D1" presStyleIdx="3" presStyleCnt="4"/>
      <dgm:spPr/>
    </dgm:pt>
    <dgm:pt modelId="{240DCB4E-FECB-42F2-BE34-96D2E338BD09}" type="pres">
      <dgm:prSet presAssocID="{90691502-940D-4574-B9D2-FE45D4F2525B}" presName="connectorText" presStyleLbl="sibTrans2D1" presStyleIdx="3" presStyleCnt="4"/>
      <dgm:spPr/>
    </dgm:pt>
  </dgm:ptLst>
  <dgm:cxnLst>
    <dgm:cxn modelId="{DC389517-0B0D-497B-8931-1D560826F206}" type="presOf" srcId="{F4E0CC0A-6ADB-4602-9E1E-5A2F7C6F878A}" destId="{027473AD-EBAE-47D6-85A7-B79383D166F3}" srcOrd="0" destOrd="0" presId="urn:microsoft.com/office/officeart/2005/8/layout/cycle7"/>
    <dgm:cxn modelId="{BB264E21-811F-4273-9E6E-CFEA962AECE6}" type="presOf" srcId="{6E1FD093-DC86-4DAD-8721-1CACEB2A28C1}" destId="{3667512F-3149-43D1-87A1-F3A5AF6EB695}" srcOrd="0" destOrd="0" presId="urn:microsoft.com/office/officeart/2005/8/layout/cycle7"/>
    <dgm:cxn modelId="{46524A25-0D2F-4C12-9EFC-6DCD8C6C393B}" type="presOf" srcId="{9F6D35B8-5E9A-4EB0-86F6-77AE8CB7F851}" destId="{CE06E3CF-7572-444E-9CDB-78ABEA0A254E}" srcOrd="0" destOrd="0" presId="urn:microsoft.com/office/officeart/2005/8/layout/cycle7"/>
    <dgm:cxn modelId="{20003F4F-A7C7-4BE2-923B-DFAC9DF92950}" type="presOf" srcId="{98F00E80-00E1-4B4A-9865-C8EA65772EA9}" destId="{C2FF575D-96E3-42E0-8156-7686AA314A32}" srcOrd="0" destOrd="0" presId="urn:microsoft.com/office/officeart/2005/8/layout/cycle7"/>
    <dgm:cxn modelId="{7B60794F-543A-44CC-8746-2C870AAF7BE2}" type="presOf" srcId="{90691502-940D-4574-B9D2-FE45D4F2525B}" destId="{240DCB4E-FECB-42F2-BE34-96D2E338BD09}" srcOrd="1" destOrd="0" presId="urn:microsoft.com/office/officeart/2005/8/layout/cycle7"/>
    <dgm:cxn modelId="{30AFAD60-37F5-4F03-A347-6080FA406D43}" srcId="{AD876790-A7CD-440E-95E7-718FB00ECE07}" destId="{825D0BD0-5058-4296-A203-4CD309D585DC}" srcOrd="0" destOrd="0" parTransId="{CF846704-1997-4A06-B396-2266FD9FDD91}" sibTransId="{1189743F-9F93-4C49-8A37-22DE8982D72B}"/>
    <dgm:cxn modelId="{BBEB3D7C-F9C3-45D8-B945-D2194CEF62DA}" type="presOf" srcId="{1189743F-9F93-4C49-8A37-22DE8982D72B}" destId="{A7592506-9827-488E-822E-EE8E8106D10C}" srcOrd="1" destOrd="0" presId="urn:microsoft.com/office/officeart/2005/8/layout/cycle7"/>
    <dgm:cxn modelId="{2D479582-8372-4425-8021-970E504392A7}" srcId="{AD876790-A7CD-440E-95E7-718FB00ECE07}" destId="{F4E0CC0A-6ADB-4602-9E1E-5A2F7C6F878A}" srcOrd="3" destOrd="0" parTransId="{7ED3FC2B-A044-4134-9654-4F3D69688B2F}" sibTransId="{90691502-940D-4574-B9D2-FE45D4F2525B}"/>
    <dgm:cxn modelId="{77A30592-7D46-466B-BE47-15F2F1732CBE}" type="presOf" srcId="{1189743F-9F93-4C49-8A37-22DE8982D72B}" destId="{956CE60D-7CE6-4D49-BEC9-D37601A476A3}" srcOrd="0" destOrd="0" presId="urn:microsoft.com/office/officeart/2005/8/layout/cycle7"/>
    <dgm:cxn modelId="{FF7345A0-28BB-40E8-8735-F5DA3F63EE5B}" type="presOf" srcId="{98F00E80-00E1-4B4A-9865-C8EA65772EA9}" destId="{828CA354-5105-41F4-9E15-4E4822490B2C}" srcOrd="1" destOrd="0" presId="urn:microsoft.com/office/officeart/2005/8/layout/cycle7"/>
    <dgm:cxn modelId="{19441DA1-CB1D-491B-847C-5059457B47E9}" type="presOf" srcId="{AD876790-A7CD-440E-95E7-718FB00ECE07}" destId="{60FFA082-B0BA-40FB-9CEF-83110B8420BA}" srcOrd="0" destOrd="0" presId="urn:microsoft.com/office/officeart/2005/8/layout/cycle7"/>
    <dgm:cxn modelId="{B49DECA2-FAE0-4BA1-80EB-44E5F12561D6}" type="presOf" srcId="{E808643B-C833-412F-988D-E28A531A9105}" destId="{4166A163-564F-4D40-98D5-16F0F3694AE5}" srcOrd="0" destOrd="0" presId="urn:microsoft.com/office/officeart/2005/8/layout/cycle7"/>
    <dgm:cxn modelId="{4A362DA4-3E03-41AD-B5E5-C54E88148B81}" srcId="{AD876790-A7CD-440E-95E7-718FB00ECE07}" destId="{E808643B-C833-412F-988D-E28A531A9105}" srcOrd="2" destOrd="0" parTransId="{E70C6002-EDE5-4291-B0EE-78788D9E90D2}" sibTransId="{6E1FD093-DC86-4DAD-8721-1CACEB2A28C1}"/>
    <dgm:cxn modelId="{14EF29C8-8986-456D-BCB1-797FBD4BEB9D}" srcId="{AD876790-A7CD-440E-95E7-718FB00ECE07}" destId="{9F6D35B8-5E9A-4EB0-86F6-77AE8CB7F851}" srcOrd="1" destOrd="0" parTransId="{D9061351-B744-4323-9C26-2CD1E6171A43}" sibTransId="{98F00E80-00E1-4B4A-9865-C8EA65772EA9}"/>
    <dgm:cxn modelId="{CB75FDC9-465F-4B95-AE89-9704277532E0}" type="presOf" srcId="{90691502-940D-4574-B9D2-FE45D4F2525B}" destId="{87248D23-300B-4CEE-B0AD-51E8E5344B84}" srcOrd="0" destOrd="0" presId="urn:microsoft.com/office/officeart/2005/8/layout/cycle7"/>
    <dgm:cxn modelId="{29B668D3-6B13-4B86-B321-4507E5C3855A}" type="presOf" srcId="{6E1FD093-DC86-4DAD-8721-1CACEB2A28C1}" destId="{BBCBCEB8-3A95-4524-9EA0-17B04DF03F0D}" srcOrd="1" destOrd="0" presId="urn:microsoft.com/office/officeart/2005/8/layout/cycle7"/>
    <dgm:cxn modelId="{A5C449E1-5000-4B80-89A8-9E16E582BAFC}" type="presOf" srcId="{825D0BD0-5058-4296-A203-4CD309D585DC}" destId="{19689DF0-2DA8-4803-B823-E2811B0A097A}" srcOrd="0" destOrd="0" presId="urn:microsoft.com/office/officeart/2005/8/layout/cycle7"/>
    <dgm:cxn modelId="{7910D2E1-3FBD-4DF3-9B2B-2663826D6D53}" type="presParOf" srcId="{60FFA082-B0BA-40FB-9CEF-83110B8420BA}" destId="{19689DF0-2DA8-4803-B823-E2811B0A097A}" srcOrd="0" destOrd="0" presId="urn:microsoft.com/office/officeart/2005/8/layout/cycle7"/>
    <dgm:cxn modelId="{F7AB233D-774A-431E-B604-F3E4D0C4FF70}" type="presParOf" srcId="{60FFA082-B0BA-40FB-9CEF-83110B8420BA}" destId="{956CE60D-7CE6-4D49-BEC9-D37601A476A3}" srcOrd="1" destOrd="0" presId="urn:microsoft.com/office/officeart/2005/8/layout/cycle7"/>
    <dgm:cxn modelId="{D4867A5C-CCE1-422F-A071-7BD97B21C126}" type="presParOf" srcId="{956CE60D-7CE6-4D49-BEC9-D37601A476A3}" destId="{A7592506-9827-488E-822E-EE8E8106D10C}" srcOrd="0" destOrd="0" presId="urn:microsoft.com/office/officeart/2005/8/layout/cycle7"/>
    <dgm:cxn modelId="{5816A809-A819-4618-B60B-F7DEED78F176}" type="presParOf" srcId="{60FFA082-B0BA-40FB-9CEF-83110B8420BA}" destId="{CE06E3CF-7572-444E-9CDB-78ABEA0A254E}" srcOrd="2" destOrd="0" presId="urn:microsoft.com/office/officeart/2005/8/layout/cycle7"/>
    <dgm:cxn modelId="{3F944BFD-6D00-4B59-8A89-B94CF2C3D3F2}" type="presParOf" srcId="{60FFA082-B0BA-40FB-9CEF-83110B8420BA}" destId="{C2FF575D-96E3-42E0-8156-7686AA314A32}" srcOrd="3" destOrd="0" presId="urn:microsoft.com/office/officeart/2005/8/layout/cycle7"/>
    <dgm:cxn modelId="{9D08A87E-ADF9-46FA-BFAC-1024A18AAAA9}" type="presParOf" srcId="{C2FF575D-96E3-42E0-8156-7686AA314A32}" destId="{828CA354-5105-41F4-9E15-4E4822490B2C}" srcOrd="0" destOrd="0" presId="urn:microsoft.com/office/officeart/2005/8/layout/cycle7"/>
    <dgm:cxn modelId="{A5D63D5F-6F33-4BE7-A658-01B11E34B832}" type="presParOf" srcId="{60FFA082-B0BA-40FB-9CEF-83110B8420BA}" destId="{4166A163-564F-4D40-98D5-16F0F3694AE5}" srcOrd="4" destOrd="0" presId="urn:microsoft.com/office/officeart/2005/8/layout/cycle7"/>
    <dgm:cxn modelId="{8835753D-1F22-4978-9787-298BF5987A98}" type="presParOf" srcId="{60FFA082-B0BA-40FB-9CEF-83110B8420BA}" destId="{3667512F-3149-43D1-87A1-F3A5AF6EB695}" srcOrd="5" destOrd="0" presId="urn:microsoft.com/office/officeart/2005/8/layout/cycle7"/>
    <dgm:cxn modelId="{1CDE6C0E-4632-4B2E-BEF1-C982FAB2B878}" type="presParOf" srcId="{3667512F-3149-43D1-87A1-F3A5AF6EB695}" destId="{BBCBCEB8-3A95-4524-9EA0-17B04DF03F0D}" srcOrd="0" destOrd="0" presId="urn:microsoft.com/office/officeart/2005/8/layout/cycle7"/>
    <dgm:cxn modelId="{1B79AEB6-F0B7-444B-B6BF-73B9A483CD42}" type="presParOf" srcId="{60FFA082-B0BA-40FB-9CEF-83110B8420BA}" destId="{027473AD-EBAE-47D6-85A7-B79383D166F3}" srcOrd="6" destOrd="0" presId="urn:microsoft.com/office/officeart/2005/8/layout/cycle7"/>
    <dgm:cxn modelId="{ACDFBFDD-79B9-463B-969A-8B35FB96D3E0}" type="presParOf" srcId="{60FFA082-B0BA-40FB-9CEF-83110B8420BA}" destId="{87248D23-300B-4CEE-B0AD-51E8E5344B84}" srcOrd="7" destOrd="0" presId="urn:microsoft.com/office/officeart/2005/8/layout/cycle7"/>
    <dgm:cxn modelId="{8FE434C1-9C24-475C-BB74-31CC4F1496DC}" type="presParOf" srcId="{87248D23-300B-4CEE-B0AD-51E8E5344B84}" destId="{240DCB4E-FECB-42F2-BE34-96D2E338BD09}" srcOrd="0" destOrd="0" presId="urn:microsoft.com/office/officeart/2005/8/layout/cycle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D876790-A7CD-440E-95E7-718FB00ECE07}" type="doc">
      <dgm:prSet loTypeId="urn:microsoft.com/office/officeart/2005/8/layout/cycle7" loCatId="cycle" qsTypeId="urn:microsoft.com/office/officeart/2005/8/quickstyle/simple1" qsCatId="simple" csTypeId="urn:microsoft.com/office/officeart/2005/8/colors/accent1_1" csCatId="accent1" phldr="1"/>
      <dgm:spPr/>
      <dgm:t>
        <a:bodyPr/>
        <a:lstStyle/>
        <a:p>
          <a:endParaRPr lang="en-US"/>
        </a:p>
      </dgm:t>
    </dgm:pt>
    <dgm:pt modelId="{825D0BD0-5058-4296-A203-4CD309D585DC}">
      <dgm:prSet phldrT="[Text]" phldr="0"/>
      <dgm:spPr>
        <a:solidFill>
          <a:schemeClr val="accent6">
            <a:lumMod val="20000"/>
            <a:lumOff val="80000"/>
          </a:schemeClr>
        </a:solidFill>
        <a:ln>
          <a:solidFill>
            <a:schemeClr val="accent6"/>
          </a:solidFill>
        </a:ln>
      </dgm:spPr>
      <dgm:t>
        <a:bodyPr/>
        <a:lstStyle/>
        <a:p>
          <a:pPr rtl="0"/>
          <a:r>
            <a:rPr lang="en-US">
              <a:solidFill>
                <a:srgbClr val="003DA6"/>
              </a:solidFill>
              <a:latin typeface="+mn-lt"/>
            </a:rPr>
            <a:t> Automation</a:t>
          </a:r>
        </a:p>
      </dgm:t>
    </dgm:pt>
    <dgm:pt modelId="{CF846704-1997-4A06-B396-2266FD9FDD91}" type="parTrans" cxnId="{30AFAD60-37F5-4F03-A347-6080FA406D43}">
      <dgm:prSet/>
      <dgm:spPr/>
      <dgm:t>
        <a:bodyPr/>
        <a:lstStyle/>
        <a:p>
          <a:endParaRPr lang="en-US">
            <a:solidFill>
              <a:srgbClr val="003DA6"/>
            </a:solidFill>
            <a:latin typeface="+mn-lt"/>
          </a:endParaRPr>
        </a:p>
      </dgm:t>
    </dgm:pt>
    <dgm:pt modelId="{1189743F-9F93-4C49-8A37-22DE8982D72B}" type="sibTrans" cxnId="{30AFAD60-37F5-4F03-A347-6080FA406D43}">
      <dgm:prSet/>
      <dgm:spPr>
        <a:solidFill>
          <a:schemeClr val="accent6">
            <a:lumMod val="20000"/>
            <a:lumOff val="80000"/>
          </a:schemeClr>
        </a:solidFill>
      </dgm:spPr>
      <dgm:t>
        <a:bodyPr/>
        <a:lstStyle/>
        <a:p>
          <a:endParaRPr lang="en-US">
            <a:solidFill>
              <a:srgbClr val="003DA6"/>
            </a:solidFill>
            <a:latin typeface="+mn-lt"/>
          </a:endParaRPr>
        </a:p>
      </dgm:t>
    </dgm:pt>
    <dgm:pt modelId="{9F6D35B8-5E9A-4EB0-86F6-77AE8CB7F851}">
      <dgm:prSet phldrT="[Text]" phldr="0"/>
      <dgm:spPr>
        <a:solidFill>
          <a:schemeClr val="accent6">
            <a:lumMod val="20000"/>
            <a:lumOff val="80000"/>
          </a:schemeClr>
        </a:solidFill>
      </dgm:spPr>
      <dgm:t>
        <a:bodyPr/>
        <a:lstStyle/>
        <a:p>
          <a:pPr rtl="0"/>
          <a:r>
            <a:rPr lang="en-US">
              <a:solidFill>
                <a:srgbClr val="003DA6"/>
              </a:solidFill>
              <a:latin typeface="+mn-lt"/>
            </a:rPr>
            <a:t> Analysis</a:t>
          </a:r>
        </a:p>
      </dgm:t>
    </dgm:pt>
    <dgm:pt modelId="{D9061351-B744-4323-9C26-2CD1E6171A43}" type="parTrans" cxnId="{14EF29C8-8986-456D-BCB1-797FBD4BEB9D}">
      <dgm:prSet/>
      <dgm:spPr/>
      <dgm:t>
        <a:bodyPr/>
        <a:lstStyle/>
        <a:p>
          <a:endParaRPr lang="en-US">
            <a:solidFill>
              <a:srgbClr val="003DA6"/>
            </a:solidFill>
            <a:latin typeface="+mn-lt"/>
          </a:endParaRPr>
        </a:p>
      </dgm:t>
    </dgm:pt>
    <dgm:pt modelId="{98F00E80-00E1-4B4A-9865-C8EA65772EA9}" type="sibTrans" cxnId="{14EF29C8-8986-456D-BCB1-797FBD4BEB9D}">
      <dgm:prSet/>
      <dgm:spPr>
        <a:solidFill>
          <a:schemeClr val="accent6">
            <a:lumMod val="20000"/>
            <a:lumOff val="80000"/>
          </a:schemeClr>
        </a:solidFill>
      </dgm:spPr>
      <dgm:t>
        <a:bodyPr/>
        <a:lstStyle/>
        <a:p>
          <a:endParaRPr lang="en-US">
            <a:solidFill>
              <a:srgbClr val="003DA6"/>
            </a:solidFill>
            <a:latin typeface="+mn-lt"/>
          </a:endParaRPr>
        </a:p>
      </dgm:t>
    </dgm:pt>
    <dgm:pt modelId="{E808643B-C833-412F-988D-E28A531A9105}">
      <dgm:prSet phldrT="[Text]" phldr="0"/>
      <dgm:spPr>
        <a:solidFill>
          <a:schemeClr val="accent6">
            <a:lumMod val="20000"/>
            <a:lumOff val="80000"/>
          </a:schemeClr>
        </a:solidFill>
      </dgm:spPr>
      <dgm:t>
        <a:bodyPr/>
        <a:lstStyle/>
        <a:p>
          <a:pPr rtl="0"/>
          <a:r>
            <a:rPr lang="en-US">
              <a:solidFill>
                <a:srgbClr val="003DA6"/>
              </a:solidFill>
              <a:latin typeface="+mn-lt"/>
            </a:rPr>
            <a:t> Decision</a:t>
          </a:r>
        </a:p>
      </dgm:t>
    </dgm:pt>
    <dgm:pt modelId="{E70C6002-EDE5-4291-B0EE-78788D9E90D2}" type="parTrans" cxnId="{4A362DA4-3E03-41AD-B5E5-C54E88148B81}">
      <dgm:prSet/>
      <dgm:spPr/>
      <dgm:t>
        <a:bodyPr/>
        <a:lstStyle/>
        <a:p>
          <a:endParaRPr lang="en-US">
            <a:solidFill>
              <a:srgbClr val="003DA6"/>
            </a:solidFill>
            <a:latin typeface="+mn-lt"/>
          </a:endParaRPr>
        </a:p>
      </dgm:t>
    </dgm:pt>
    <dgm:pt modelId="{6E1FD093-DC86-4DAD-8721-1CACEB2A28C1}" type="sibTrans" cxnId="{4A362DA4-3E03-41AD-B5E5-C54E88148B81}">
      <dgm:prSet/>
      <dgm:spPr>
        <a:solidFill>
          <a:schemeClr val="accent6">
            <a:lumMod val="20000"/>
            <a:lumOff val="80000"/>
          </a:schemeClr>
        </a:solidFill>
      </dgm:spPr>
      <dgm:t>
        <a:bodyPr/>
        <a:lstStyle/>
        <a:p>
          <a:endParaRPr lang="en-US">
            <a:solidFill>
              <a:srgbClr val="003DA6"/>
            </a:solidFill>
            <a:latin typeface="+mn-lt"/>
          </a:endParaRPr>
        </a:p>
      </dgm:t>
    </dgm:pt>
    <dgm:pt modelId="{F4E0CC0A-6ADB-4602-9E1E-5A2F7C6F878A}">
      <dgm:prSet phldr="0"/>
      <dgm:spPr>
        <a:solidFill>
          <a:schemeClr val="accent6">
            <a:lumMod val="20000"/>
            <a:lumOff val="80000"/>
          </a:schemeClr>
        </a:solidFill>
      </dgm:spPr>
      <dgm:t>
        <a:bodyPr/>
        <a:lstStyle/>
        <a:p>
          <a:pPr rtl="0"/>
          <a:r>
            <a:rPr lang="en-US">
              <a:solidFill>
                <a:srgbClr val="003DA6"/>
              </a:solidFill>
              <a:latin typeface="+mn-lt"/>
            </a:rPr>
            <a:t> Discovery</a:t>
          </a:r>
        </a:p>
      </dgm:t>
    </dgm:pt>
    <dgm:pt modelId="{7ED3FC2B-A044-4134-9654-4F3D69688B2F}" type="parTrans" cxnId="{2D479582-8372-4425-8021-970E504392A7}">
      <dgm:prSet/>
      <dgm:spPr/>
      <dgm:t>
        <a:bodyPr/>
        <a:lstStyle/>
        <a:p>
          <a:endParaRPr lang="en-US">
            <a:solidFill>
              <a:srgbClr val="003DA6"/>
            </a:solidFill>
            <a:latin typeface="+mn-lt"/>
          </a:endParaRPr>
        </a:p>
      </dgm:t>
    </dgm:pt>
    <dgm:pt modelId="{90691502-940D-4574-B9D2-FE45D4F2525B}" type="sibTrans" cxnId="{2D479582-8372-4425-8021-970E504392A7}">
      <dgm:prSet/>
      <dgm:spPr>
        <a:solidFill>
          <a:schemeClr val="accent6">
            <a:lumMod val="20000"/>
            <a:lumOff val="80000"/>
          </a:schemeClr>
        </a:solidFill>
      </dgm:spPr>
      <dgm:t>
        <a:bodyPr/>
        <a:lstStyle/>
        <a:p>
          <a:endParaRPr lang="en-US">
            <a:solidFill>
              <a:srgbClr val="003DA6"/>
            </a:solidFill>
            <a:latin typeface="+mn-lt"/>
          </a:endParaRPr>
        </a:p>
      </dgm:t>
    </dgm:pt>
    <dgm:pt modelId="{60FFA082-B0BA-40FB-9CEF-83110B8420BA}" type="pres">
      <dgm:prSet presAssocID="{AD876790-A7CD-440E-95E7-718FB00ECE07}" presName="Name0" presStyleCnt="0">
        <dgm:presLayoutVars>
          <dgm:dir/>
          <dgm:resizeHandles val="exact"/>
        </dgm:presLayoutVars>
      </dgm:prSet>
      <dgm:spPr/>
    </dgm:pt>
    <dgm:pt modelId="{19689DF0-2DA8-4803-B823-E2811B0A097A}" type="pres">
      <dgm:prSet presAssocID="{825D0BD0-5058-4296-A203-4CD309D585DC}" presName="node" presStyleLbl="node1" presStyleIdx="0" presStyleCnt="4">
        <dgm:presLayoutVars>
          <dgm:bulletEnabled val="1"/>
        </dgm:presLayoutVars>
      </dgm:prSet>
      <dgm:spPr/>
    </dgm:pt>
    <dgm:pt modelId="{956CE60D-7CE6-4D49-BEC9-D37601A476A3}" type="pres">
      <dgm:prSet presAssocID="{1189743F-9F93-4C49-8A37-22DE8982D72B}" presName="sibTrans" presStyleLbl="sibTrans2D1" presStyleIdx="0" presStyleCnt="4"/>
      <dgm:spPr/>
    </dgm:pt>
    <dgm:pt modelId="{A7592506-9827-488E-822E-EE8E8106D10C}" type="pres">
      <dgm:prSet presAssocID="{1189743F-9F93-4C49-8A37-22DE8982D72B}" presName="connectorText" presStyleLbl="sibTrans2D1" presStyleIdx="0" presStyleCnt="4"/>
      <dgm:spPr/>
    </dgm:pt>
    <dgm:pt modelId="{CE06E3CF-7572-444E-9CDB-78ABEA0A254E}" type="pres">
      <dgm:prSet presAssocID="{9F6D35B8-5E9A-4EB0-86F6-77AE8CB7F851}" presName="node" presStyleLbl="node1" presStyleIdx="1" presStyleCnt="4">
        <dgm:presLayoutVars>
          <dgm:bulletEnabled val="1"/>
        </dgm:presLayoutVars>
      </dgm:prSet>
      <dgm:spPr/>
    </dgm:pt>
    <dgm:pt modelId="{C2FF575D-96E3-42E0-8156-7686AA314A32}" type="pres">
      <dgm:prSet presAssocID="{98F00E80-00E1-4B4A-9865-C8EA65772EA9}" presName="sibTrans" presStyleLbl="sibTrans2D1" presStyleIdx="1" presStyleCnt="4"/>
      <dgm:spPr/>
    </dgm:pt>
    <dgm:pt modelId="{828CA354-5105-41F4-9E15-4E4822490B2C}" type="pres">
      <dgm:prSet presAssocID="{98F00E80-00E1-4B4A-9865-C8EA65772EA9}" presName="connectorText" presStyleLbl="sibTrans2D1" presStyleIdx="1" presStyleCnt="4"/>
      <dgm:spPr/>
    </dgm:pt>
    <dgm:pt modelId="{4166A163-564F-4D40-98D5-16F0F3694AE5}" type="pres">
      <dgm:prSet presAssocID="{E808643B-C833-412F-988D-E28A531A9105}" presName="node" presStyleLbl="node1" presStyleIdx="2" presStyleCnt="4">
        <dgm:presLayoutVars>
          <dgm:bulletEnabled val="1"/>
        </dgm:presLayoutVars>
      </dgm:prSet>
      <dgm:spPr/>
    </dgm:pt>
    <dgm:pt modelId="{3667512F-3149-43D1-87A1-F3A5AF6EB695}" type="pres">
      <dgm:prSet presAssocID="{6E1FD093-DC86-4DAD-8721-1CACEB2A28C1}" presName="sibTrans" presStyleLbl="sibTrans2D1" presStyleIdx="2" presStyleCnt="4"/>
      <dgm:spPr/>
    </dgm:pt>
    <dgm:pt modelId="{BBCBCEB8-3A95-4524-9EA0-17B04DF03F0D}" type="pres">
      <dgm:prSet presAssocID="{6E1FD093-DC86-4DAD-8721-1CACEB2A28C1}" presName="connectorText" presStyleLbl="sibTrans2D1" presStyleIdx="2" presStyleCnt="4"/>
      <dgm:spPr/>
    </dgm:pt>
    <dgm:pt modelId="{027473AD-EBAE-47D6-85A7-B79383D166F3}" type="pres">
      <dgm:prSet presAssocID="{F4E0CC0A-6ADB-4602-9E1E-5A2F7C6F878A}" presName="node" presStyleLbl="node1" presStyleIdx="3" presStyleCnt="4">
        <dgm:presLayoutVars>
          <dgm:bulletEnabled val="1"/>
        </dgm:presLayoutVars>
      </dgm:prSet>
      <dgm:spPr/>
    </dgm:pt>
    <dgm:pt modelId="{87248D23-300B-4CEE-B0AD-51E8E5344B84}" type="pres">
      <dgm:prSet presAssocID="{90691502-940D-4574-B9D2-FE45D4F2525B}" presName="sibTrans" presStyleLbl="sibTrans2D1" presStyleIdx="3" presStyleCnt="4"/>
      <dgm:spPr/>
    </dgm:pt>
    <dgm:pt modelId="{240DCB4E-FECB-42F2-BE34-96D2E338BD09}" type="pres">
      <dgm:prSet presAssocID="{90691502-940D-4574-B9D2-FE45D4F2525B}" presName="connectorText" presStyleLbl="sibTrans2D1" presStyleIdx="3" presStyleCnt="4"/>
      <dgm:spPr/>
    </dgm:pt>
  </dgm:ptLst>
  <dgm:cxnLst>
    <dgm:cxn modelId="{DC389517-0B0D-497B-8931-1D560826F206}" type="presOf" srcId="{F4E0CC0A-6ADB-4602-9E1E-5A2F7C6F878A}" destId="{027473AD-EBAE-47D6-85A7-B79383D166F3}" srcOrd="0" destOrd="0" presId="urn:microsoft.com/office/officeart/2005/8/layout/cycle7"/>
    <dgm:cxn modelId="{BB264E21-811F-4273-9E6E-CFEA962AECE6}" type="presOf" srcId="{6E1FD093-DC86-4DAD-8721-1CACEB2A28C1}" destId="{3667512F-3149-43D1-87A1-F3A5AF6EB695}" srcOrd="0" destOrd="0" presId="urn:microsoft.com/office/officeart/2005/8/layout/cycle7"/>
    <dgm:cxn modelId="{46524A25-0D2F-4C12-9EFC-6DCD8C6C393B}" type="presOf" srcId="{9F6D35B8-5E9A-4EB0-86F6-77AE8CB7F851}" destId="{CE06E3CF-7572-444E-9CDB-78ABEA0A254E}" srcOrd="0" destOrd="0" presId="urn:microsoft.com/office/officeart/2005/8/layout/cycle7"/>
    <dgm:cxn modelId="{20003F4F-A7C7-4BE2-923B-DFAC9DF92950}" type="presOf" srcId="{98F00E80-00E1-4B4A-9865-C8EA65772EA9}" destId="{C2FF575D-96E3-42E0-8156-7686AA314A32}" srcOrd="0" destOrd="0" presId="urn:microsoft.com/office/officeart/2005/8/layout/cycle7"/>
    <dgm:cxn modelId="{7B60794F-543A-44CC-8746-2C870AAF7BE2}" type="presOf" srcId="{90691502-940D-4574-B9D2-FE45D4F2525B}" destId="{240DCB4E-FECB-42F2-BE34-96D2E338BD09}" srcOrd="1" destOrd="0" presId="urn:microsoft.com/office/officeart/2005/8/layout/cycle7"/>
    <dgm:cxn modelId="{30AFAD60-37F5-4F03-A347-6080FA406D43}" srcId="{AD876790-A7CD-440E-95E7-718FB00ECE07}" destId="{825D0BD0-5058-4296-A203-4CD309D585DC}" srcOrd="0" destOrd="0" parTransId="{CF846704-1997-4A06-B396-2266FD9FDD91}" sibTransId="{1189743F-9F93-4C49-8A37-22DE8982D72B}"/>
    <dgm:cxn modelId="{BBEB3D7C-F9C3-45D8-B945-D2194CEF62DA}" type="presOf" srcId="{1189743F-9F93-4C49-8A37-22DE8982D72B}" destId="{A7592506-9827-488E-822E-EE8E8106D10C}" srcOrd="1" destOrd="0" presId="urn:microsoft.com/office/officeart/2005/8/layout/cycle7"/>
    <dgm:cxn modelId="{2D479582-8372-4425-8021-970E504392A7}" srcId="{AD876790-A7CD-440E-95E7-718FB00ECE07}" destId="{F4E0CC0A-6ADB-4602-9E1E-5A2F7C6F878A}" srcOrd="3" destOrd="0" parTransId="{7ED3FC2B-A044-4134-9654-4F3D69688B2F}" sibTransId="{90691502-940D-4574-B9D2-FE45D4F2525B}"/>
    <dgm:cxn modelId="{77A30592-7D46-466B-BE47-15F2F1732CBE}" type="presOf" srcId="{1189743F-9F93-4C49-8A37-22DE8982D72B}" destId="{956CE60D-7CE6-4D49-BEC9-D37601A476A3}" srcOrd="0" destOrd="0" presId="urn:microsoft.com/office/officeart/2005/8/layout/cycle7"/>
    <dgm:cxn modelId="{FF7345A0-28BB-40E8-8735-F5DA3F63EE5B}" type="presOf" srcId="{98F00E80-00E1-4B4A-9865-C8EA65772EA9}" destId="{828CA354-5105-41F4-9E15-4E4822490B2C}" srcOrd="1" destOrd="0" presId="urn:microsoft.com/office/officeart/2005/8/layout/cycle7"/>
    <dgm:cxn modelId="{19441DA1-CB1D-491B-847C-5059457B47E9}" type="presOf" srcId="{AD876790-A7CD-440E-95E7-718FB00ECE07}" destId="{60FFA082-B0BA-40FB-9CEF-83110B8420BA}" srcOrd="0" destOrd="0" presId="urn:microsoft.com/office/officeart/2005/8/layout/cycle7"/>
    <dgm:cxn modelId="{B49DECA2-FAE0-4BA1-80EB-44E5F12561D6}" type="presOf" srcId="{E808643B-C833-412F-988D-E28A531A9105}" destId="{4166A163-564F-4D40-98D5-16F0F3694AE5}" srcOrd="0" destOrd="0" presId="urn:microsoft.com/office/officeart/2005/8/layout/cycle7"/>
    <dgm:cxn modelId="{4A362DA4-3E03-41AD-B5E5-C54E88148B81}" srcId="{AD876790-A7CD-440E-95E7-718FB00ECE07}" destId="{E808643B-C833-412F-988D-E28A531A9105}" srcOrd="2" destOrd="0" parTransId="{E70C6002-EDE5-4291-B0EE-78788D9E90D2}" sibTransId="{6E1FD093-DC86-4DAD-8721-1CACEB2A28C1}"/>
    <dgm:cxn modelId="{14EF29C8-8986-456D-BCB1-797FBD4BEB9D}" srcId="{AD876790-A7CD-440E-95E7-718FB00ECE07}" destId="{9F6D35B8-5E9A-4EB0-86F6-77AE8CB7F851}" srcOrd="1" destOrd="0" parTransId="{D9061351-B744-4323-9C26-2CD1E6171A43}" sibTransId="{98F00E80-00E1-4B4A-9865-C8EA65772EA9}"/>
    <dgm:cxn modelId="{CB75FDC9-465F-4B95-AE89-9704277532E0}" type="presOf" srcId="{90691502-940D-4574-B9D2-FE45D4F2525B}" destId="{87248D23-300B-4CEE-B0AD-51E8E5344B84}" srcOrd="0" destOrd="0" presId="urn:microsoft.com/office/officeart/2005/8/layout/cycle7"/>
    <dgm:cxn modelId="{29B668D3-6B13-4B86-B321-4507E5C3855A}" type="presOf" srcId="{6E1FD093-DC86-4DAD-8721-1CACEB2A28C1}" destId="{BBCBCEB8-3A95-4524-9EA0-17B04DF03F0D}" srcOrd="1" destOrd="0" presId="urn:microsoft.com/office/officeart/2005/8/layout/cycle7"/>
    <dgm:cxn modelId="{A5C449E1-5000-4B80-89A8-9E16E582BAFC}" type="presOf" srcId="{825D0BD0-5058-4296-A203-4CD309D585DC}" destId="{19689DF0-2DA8-4803-B823-E2811B0A097A}" srcOrd="0" destOrd="0" presId="urn:microsoft.com/office/officeart/2005/8/layout/cycle7"/>
    <dgm:cxn modelId="{7910D2E1-3FBD-4DF3-9B2B-2663826D6D53}" type="presParOf" srcId="{60FFA082-B0BA-40FB-9CEF-83110B8420BA}" destId="{19689DF0-2DA8-4803-B823-E2811B0A097A}" srcOrd="0" destOrd="0" presId="urn:microsoft.com/office/officeart/2005/8/layout/cycle7"/>
    <dgm:cxn modelId="{F7AB233D-774A-431E-B604-F3E4D0C4FF70}" type="presParOf" srcId="{60FFA082-B0BA-40FB-9CEF-83110B8420BA}" destId="{956CE60D-7CE6-4D49-BEC9-D37601A476A3}" srcOrd="1" destOrd="0" presId="urn:microsoft.com/office/officeart/2005/8/layout/cycle7"/>
    <dgm:cxn modelId="{D4867A5C-CCE1-422F-A071-7BD97B21C126}" type="presParOf" srcId="{956CE60D-7CE6-4D49-BEC9-D37601A476A3}" destId="{A7592506-9827-488E-822E-EE8E8106D10C}" srcOrd="0" destOrd="0" presId="urn:microsoft.com/office/officeart/2005/8/layout/cycle7"/>
    <dgm:cxn modelId="{5816A809-A819-4618-B60B-F7DEED78F176}" type="presParOf" srcId="{60FFA082-B0BA-40FB-9CEF-83110B8420BA}" destId="{CE06E3CF-7572-444E-9CDB-78ABEA0A254E}" srcOrd="2" destOrd="0" presId="urn:microsoft.com/office/officeart/2005/8/layout/cycle7"/>
    <dgm:cxn modelId="{3F944BFD-6D00-4B59-8A89-B94CF2C3D3F2}" type="presParOf" srcId="{60FFA082-B0BA-40FB-9CEF-83110B8420BA}" destId="{C2FF575D-96E3-42E0-8156-7686AA314A32}" srcOrd="3" destOrd="0" presId="urn:microsoft.com/office/officeart/2005/8/layout/cycle7"/>
    <dgm:cxn modelId="{9D08A87E-ADF9-46FA-BFAC-1024A18AAAA9}" type="presParOf" srcId="{C2FF575D-96E3-42E0-8156-7686AA314A32}" destId="{828CA354-5105-41F4-9E15-4E4822490B2C}" srcOrd="0" destOrd="0" presId="urn:microsoft.com/office/officeart/2005/8/layout/cycle7"/>
    <dgm:cxn modelId="{A5D63D5F-6F33-4BE7-A658-01B11E34B832}" type="presParOf" srcId="{60FFA082-B0BA-40FB-9CEF-83110B8420BA}" destId="{4166A163-564F-4D40-98D5-16F0F3694AE5}" srcOrd="4" destOrd="0" presId="urn:microsoft.com/office/officeart/2005/8/layout/cycle7"/>
    <dgm:cxn modelId="{8835753D-1F22-4978-9787-298BF5987A98}" type="presParOf" srcId="{60FFA082-B0BA-40FB-9CEF-83110B8420BA}" destId="{3667512F-3149-43D1-87A1-F3A5AF6EB695}" srcOrd="5" destOrd="0" presId="urn:microsoft.com/office/officeart/2005/8/layout/cycle7"/>
    <dgm:cxn modelId="{1CDE6C0E-4632-4B2E-BEF1-C982FAB2B878}" type="presParOf" srcId="{3667512F-3149-43D1-87A1-F3A5AF6EB695}" destId="{BBCBCEB8-3A95-4524-9EA0-17B04DF03F0D}" srcOrd="0" destOrd="0" presId="urn:microsoft.com/office/officeart/2005/8/layout/cycle7"/>
    <dgm:cxn modelId="{1B79AEB6-F0B7-444B-B6BF-73B9A483CD42}" type="presParOf" srcId="{60FFA082-B0BA-40FB-9CEF-83110B8420BA}" destId="{027473AD-EBAE-47D6-85A7-B79383D166F3}" srcOrd="6" destOrd="0" presId="urn:microsoft.com/office/officeart/2005/8/layout/cycle7"/>
    <dgm:cxn modelId="{ACDFBFDD-79B9-463B-969A-8B35FB96D3E0}" type="presParOf" srcId="{60FFA082-B0BA-40FB-9CEF-83110B8420BA}" destId="{87248D23-300B-4CEE-B0AD-51E8E5344B84}" srcOrd="7" destOrd="0" presId="urn:microsoft.com/office/officeart/2005/8/layout/cycle7"/>
    <dgm:cxn modelId="{8FE434C1-9C24-475C-BB74-31CC4F1496DC}" type="presParOf" srcId="{87248D23-300B-4CEE-B0AD-51E8E5344B84}" destId="{240DCB4E-FECB-42F2-BE34-96D2E338BD09}" srcOrd="0" destOrd="0" presId="urn:microsoft.com/office/officeart/2005/8/layout/cycle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CEDF522-4F0D-4D21-9399-EA9F3BD3F3D9}"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251C3484-9FEB-4B58-82F5-E57407A3B759}">
      <dgm:prSet phldrT="[Text]"/>
      <dgm:spPr/>
      <dgm:t>
        <a:bodyPr/>
        <a:lstStyle/>
        <a:p>
          <a:pPr>
            <a:buFont typeface="Arial" panose="020B0604020202020204" pitchFamily="34" charset="0"/>
            <a:buChar char="•"/>
          </a:pPr>
          <a:r>
            <a:rPr lang="en-US">
              <a:effectLst/>
              <a:latin typeface="Calibri Light" panose="020F0302020204030204"/>
              <a:ea typeface="Calibri" panose="020F0502020204030204" pitchFamily="34" charset="0"/>
              <a:cs typeface="Times New Roman"/>
            </a:rPr>
            <a:t>"</a:t>
          </a:r>
          <a:r>
            <a:rPr lang="en-US">
              <a:effectLst/>
              <a:ea typeface="Calibri" panose="020F0502020204030204" pitchFamily="34" charset="0"/>
              <a:cs typeface="Times New Roman"/>
            </a:rPr>
            <a:t>for large sets and images, use neural networks</a:t>
          </a:r>
          <a:r>
            <a:rPr lang="en-US">
              <a:latin typeface="Calibri Light" panose="020F0302020204030204"/>
              <a:cs typeface="Times New Roman"/>
            </a:rPr>
            <a:t>"</a:t>
          </a:r>
          <a:endParaRPr lang="en-US">
            <a:cs typeface="Times New Roman"/>
          </a:endParaRPr>
        </a:p>
      </dgm:t>
    </dgm:pt>
    <dgm:pt modelId="{FAA779DA-812C-4F21-A4DE-9754989A4425}" type="parTrans" cxnId="{4AE62212-EA96-4636-A952-69F98232EAFB}">
      <dgm:prSet/>
      <dgm:spPr/>
      <dgm:t>
        <a:bodyPr/>
        <a:lstStyle/>
        <a:p>
          <a:endParaRPr lang="en-US"/>
        </a:p>
      </dgm:t>
    </dgm:pt>
    <dgm:pt modelId="{BB280EB4-1FD4-43EC-904D-5CCFEBD95892}" type="sibTrans" cxnId="{4AE62212-EA96-4636-A952-69F98232EAFB}">
      <dgm:prSet/>
      <dgm:spPr/>
      <dgm:t>
        <a:bodyPr/>
        <a:lstStyle/>
        <a:p>
          <a:endParaRPr lang="en-US"/>
        </a:p>
      </dgm:t>
    </dgm:pt>
    <dgm:pt modelId="{EA993CD3-D7DC-488B-AD32-1FE65C9465B8}">
      <dgm:prSet/>
      <dgm:spPr/>
      <dgm:t>
        <a:bodyPr/>
        <a:lstStyle/>
        <a:p>
          <a:r>
            <a:rPr lang="en-US">
              <a:effectLst/>
              <a:latin typeface="Calibri Light" panose="020F0302020204030204"/>
              <a:ea typeface="Calibri" panose="020F0502020204030204" pitchFamily="34" charset="0"/>
              <a:cs typeface="Times New Roman"/>
            </a:rPr>
            <a:t>"</a:t>
          </a:r>
          <a:r>
            <a:rPr lang="en-US">
              <a:effectLst/>
              <a:ea typeface="Calibri" panose="020F0502020204030204" pitchFamily="34" charset="0"/>
              <a:cs typeface="Times New Roman"/>
            </a:rPr>
            <a:t>good annotations and clean data with minimal variation sets you up for success</a:t>
          </a:r>
          <a:r>
            <a:rPr lang="en-US">
              <a:effectLst/>
              <a:latin typeface="Calibri Light" panose="020F0302020204030204"/>
              <a:ea typeface="Calibri" panose="020F0502020204030204" pitchFamily="34" charset="0"/>
              <a:cs typeface="Times New Roman"/>
            </a:rPr>
            <a:t>"</a:t>
          </a:r>
          <a:endParaRPr lang="en-US">
            <a:effectLst/>
            <a:ea typeface="Calibri" panose="020F0502020204030204" pitchFamily="34" charset="0"/>
            <a:cs typeface="Times New Roman"/>
          </a:endParaRPr>
        </a:p>
      </dgm:t>
    </dgm:pt>
    <dgm:pt modelId="{F227DEF5-B806-4B28-A06B-ECC49B4F915F}" type="parTrans" cxnId="{C0F79ADB-BE00-4817-A2BD-6C68C52BEFD5}">
      <dgm:prSet/>
      <dgm:spPr/>
      <dgm:t>
        <a:bodyPr/>
        <a:lstStyle/>
        <a:p>
          <a:endParaRPr lang="en-US"/>
        </a:p>
      </dgm:t>
    </dgm:pt>
    <dgm:pt modelId="{C47C845F-B615-4448-91E5-1E06F86D533C}" type="sibTrans" cxnId="{C0F79ADB-BE00-4817-A2BD-6C68C52BEFD5}">
      <dgm:prSet/>
      <dgm:spPr/>
      <dgm:t>
        <a:bodyPr/>
        <a:lstStyle/>
        <a:p>
          <a:endParaRPr lang="en-US"/>
        </a:p>
      </dgm:t>
    </dgm:pt>
    <dgm:pt modelId="{3210261B-F844-41FB-8532-DEC44033C7DE}">
      <dgm:prSet/>
      <dgm:spPr/>
      <dgm:t>
        <a:bodyPr/>
        <a:lstStyle/>
        <a:p>
          <a:r>
            <a:rPr lang="en-US">
              <a:effectLst/>
              <a:latin typeface="Calibri Light" panose="020F0302020204030204"/>
              <a:ea typeface="Calibri" panose="020F0502020204030204" pitchFamily="34" charset="0"/>
              <a:cs typeface="Times New Roman"/>
            </a:rPr>
            <a:t>"</a:t>
          </a:r>
          <a:r>
            <a:rPr lang="en-US">
              <a:effectLst/>
              <a:ea typeface="Calibri" panose="020F0502020204030204" pitchFamily="34" charset="0"/>
              <a:cs typeface="Times New Roman"/>
            </a:rPr>
            <a:t>choice of algorithm matters far less than quality and size of your training set</a:t>
          </a:r>
          <a:r>
            <a:rPr lang="en-US">
              <a:effectLst/>
              <a:latin typeface="Calibri Light" panose="020F0302020204030204"/>
              <a:ea typeface="Calibri" panose="020F0502020204030204" pitchFamily="34" charset="0"/>
              <a:cs typeface="Times New Roman"/>
            </a:rPr>
            <a:t>"</a:t>
          </a:r>
          <a:endParaRPr lang="en-US">
            <a:effectLst/>
            <a:ea typeface="Calibri" panose="020F0502020204030204" pitchFamily="34" charset="0"/>
            <a:cs typeface="Times New Roman"/>
          </a:endParaRPr>
        </a:p>
      </dgm:t>
    </dgm:pt>
    <dgm:pt modelId="{2E35B5C4-84FA-4A21-B30E-B6F104CEF61D}" type="parTrans" cxnId="{801570A0-19A0-44BF-AFEE-3DB7AD5C107A}">
      <dgm:prSet/>
      <dgm:spPr/>
      <dgm:t>
        <a:bodyPr/>
        <a:lstStyle/>
        <a:p>
          <a:endParaRPr lang="en-US"/>
        </a:p>
      </dgm:t>
    </dgm:pt>
    <dgm:pt modelId="{404F15FE-DDC8-4F89-8961-34B09FE76DDD}" type="sibTrans" cxnId="{801570A0-19A0-44BF-AFEE-3DB7AD5C107A}">
      <dgm:prSet/>
      <dgm:spPr/>
      <dgm:t>
        <a:bodyPr/>
        <a:lstStyle/>
        <a:p>
          <a:endParaRPr lang="en-US"/>
        </a:p>
      </dgm:t>
    </dgm:pt>
    <dgm:pt modelId="{8461190B-9ADA-413B-869A-93A07BFB0C4A}">
      <dgm:prSet/>
      <dgm:spPr/>
      <dgm:t>
        <a:bodyPr/>
        <a:lstStyle/>
        <a:p>
          <a:r>
            <a:rPr lang="en-US">
              <a:effectLst/>
              <a:latin typeface="Calibri Light" panose="020F0302020204030204"/>
              <a:ea typeface="Calibri" panose="020F0502020204030204" pitchFamily="34" charset="0"/>
              <a:cs typeface="Times New Roman"/>
            </a:rPr>
            <a:t>"</a:t>
          </a:r>
          <a:r>
            <a:rPr lang="en-US">
              <a:effectLst/>
              <a:ea typeface="Calibri" panose="020F0502020204030204" pitchFamily="34" charset="0"/>
              <a:cs typeface="Times New Roman"/>
            </a:rPr>
            <a:t>are you down for 90% to 93% improvement in exchange for many days of labor</a:t>
          </a:r>
          <a:r>
            <a:rPr lang="en-US">
              <a:effectLst/>
              <a:latin typeface="Calibri Light" panose="020F0302020204030204"/>
              <a:ea typeface="Calibri" panose="020F0502020204030204" pitchFamily="34" charset="0"/>
              <a:cs typeface="Times New Roman"/>
            </a:rPr>
            <a:t>?"</a:t>
          </a:r>
          <a:endParaRPr lang="en-US">
            <a:effectLst/>
            <a:ea typeface="Calibri" panose="020F0502020204030204" pitchFamily="34" charset="0"/>
            <a:cs typeface="Times New Roman"/>
          </a:endParaRPr>
        </a:p>
      </dgm:t>
    </dgm:pt>
    <dgm:pt modelId="{10A77613-BE77-45FC-95AA-111F5FBD4F85}" type="parTrans" cxnId="{5137314A-A440-46E6-AF76-7F0B5183B179}">
      <dgm:prSet/>
      <dgm:spPr/>
      <dgm:t>
        <a:bodyPr/>
        <a:lstStyle/>
        <a:p>
          <a:endParaRPr lang="en-US"/>
        </a:p>
      </dgm:t>
    </dgm:pt>
    <dgm:pt modelId="{F2A131C2-71DB-4E10-94AB-2F53FBD9203D}" type="sibTrans" cxnId="{5137314A-A440-46E6-AF76-7F0B5183B179}">
      <dgm:prSet/>
      <dgm:spPr/>
      <dgm:t>
        <a:bodyPr/>
        <a:lstStyle/>
        <a:p>
          <a:endParaRPr lang="en-US"/>
        </a:p>
      </dgm:t>
    </dgm:pt>
    <dgm:pt modelId="{809D9A7F-2735-4690-A07A-9E6146634032}">
      <dgm:prSet/>
      <dgm:spPr/>
      <dgm:t>
        <a:bodyPr/>
        <a:lstStyle/>
        <a:p>
          <a:r>
            <a:rPr lang="en-US">
              <a:effectLst/>
              <a:latin typeface="Calibri Light" panose="020F0302020204030204"/>
              <a:ea typeface="Calibri" panose="020F0502020204030204" pitchFamily="34" charset="0"/>
              <a:cs typeface="Times New Roman"/>
            </a:rPr>
            <a:t>"</a:t>
          </a:r>
          <a:r>
            <a:rPr lang="en-US">
              <a:effectLst/>
              <a:ea typeface="Calibri" panose="020F0502020204030204" pitchFamily="34" charset="0"/>
              <a:cs typeface="Times New Roman"/>
            </a:rPr>
            <a:t>what you think matters, matters for Netflix, google, and facebook, but not you</a:t>
          </a:r>
          <a:r>
            <a:rPr lang="en-US">
              <a:effectLst/>
              <a:latin typeface="Calibri Light" panose="020F0302020204030204"/>
              <a:ea typeface="Calibri" panose="020F0502020204030204" pitchFamily="34" charset="0"/>
              <a:cs typeface="Times New Roman"/>
            </a:rPr>
            <a:t>"</a:t>
          </a:r>
          <a:endParaRPr lang="en-US">
            <a:effectLst/>
            <a:ea typeface="Calibri" panose="020F0502020204030204" pitchFamily="34" charset="0"/>
            <a:cs typeface="Times New Roman"/>
          </a:endParaRPr>
        </a:p>
      </dgm:t>
    </dgm:pt>
    <dgm:pt modelId="{AB70A3E8-4B27-4AD0-BDC8-6899214B24A6}" type="parTrans" cxnId="{70DE92DC-8007-4DA3-A974-E7938078FA25}">
      <dgm:prSet/>
      <dgm:spPr/>
      <dgm:t>
        <a:bodyPr/>
        <a:lstStyle/>
        <a:p>
          <a:endParaRPr lang="en-US"/>
        </a:p>
      </dgm:t>
    </dgm:pt>
    <dgm:pt modelId="{8C83AA8A-7121-4702-A872-ADB914A44E09}" type="sibTrans" cxnId="{70DE92DC-8007-4DA3-A974-E7938078FA25}">
      <dgm:prSet/>
      <dgm:spPr/>
      <dgm:t>
        <a:bodyPr/>
        <a:lstStyle/>
        <a:p>
          <a:endParaRPr lang="en-US"/>
        </a:p>
      </dgm:t>
    </dgm:pt>
    <dgm:pt modelId="{7485B80B-A679-4FB1-84F4-BE6AB6A24990}">
      <dgm:prSet phldrT="[Text]"/>
      <dgm:spPr>
        <a:solidFill>
          <a:schemeClr val="bg1"/>
        </a:solidFill>
      </dgm:spPr>
      <dgm:t>
        <a:bodyPr/>
        <a:lstStyle/>
        <a:p>
          <a:pPr>
            <a:buFont typeface="Arial" panose="020B0604020202020204" pitchFamily="34" charset="0"/>
            <a:buChar char="•"/>
          </a:pPr>
          <a:endParaRPr lang="en-US"/>
        </a:p>
      </dgm:t>
    </dgm:pt>
    <dgm:pt modelId="{97BC5C34-1102-4D5E-B492-0B22530F7E7F}" type="parTrans" cxnId="{B3F8D7D8-1563-4420-8202-72CF9B86DDCE}">
      <dgm:prSet/>
      <dgm:spPr/>
      <dgm:t>
        <a:bodyPr/>
        <a:lstStyle/>
        <a:p>
          <a:endParaRPr lang="en-US"/>
        </a:p>
      </dgm:t>
    </dgm:pt>
    <dgm:pt modelId="{C08EE2F3-B7E2-4CB2-BD16-41AA5E8EDCED}" type="sibTrans" cxnId="{B3F8D7D8-1563-4420-8202-72CF9B86DDCE}">
      <dgm:prSet/>
      <dgm:spPr/>
      <dgm:t>
        <a:bodyPr/>
        <a:lstStyle/>
        <a:p>
          <a:endParaRPr lang="en-US"/>
        </a:p>
      </dgm:t>
    </dgm:pt>
    <dgm:pt modelId="{6625B96A-C424-4B9A-8BCB-EEF0F852FAA5}" type="pres">
      <dgm:prSet presAssocID="{FCEDF522-4F0D-4D21-9399-EA9F3BD3F3D9}" presName="diagram" presStyleCnt="0">
        <dgm:presLayoutVars>
          <dgm:dir/>
          <dgm:resizeHandles val="exact"/>
        </dgm:presLayoutVars>
      </dgm:prSet>
      <dgm:spPr/>
    </dgm:pt>
    <dgm:pt modelId="{21695546-9F81-4D46-ABC9-6ADC6AD7F9D7}" type="pres">
      <dgm:prSet presAssocID="{7485B80B-A679-4FB1-84F4-BE6AB6A24990}" presName="node" presStyleLbl="node1" presStyleIdx="0" presStyleCnt="6">
        <dgm:presLayoutVars>
          <dgm:bulletEnabled val="1"/>
        </dgm:presLayoutVars>
      </dgm:prSet>
      <dgm:spPr/>
    </dgm:pt>
    <dgm:pt modelId="{DA60AA56-435B-448F-8230-7141E4C44A14}" type="pres">
      <dgm:prSet presAssocID="{C08EE2F3-B7E2-4CB2-BD16-41AA5E8EDCED}" presName="sibTrans" presStyleCnt="0"/>
      <dgm:spPr/>
    </dgm:pt>
    <dgm:pt modelId="{B21FC03C-8AA2-4C13-81C6-1DABC8D70ABA}" type="pres">
      <dgm:prSet presAssocID="{251C3484-9FEB-4B58-82F5-E57407A3B759}" presName="node" presStyleLbl="node1" presStyleIdx="1" presStyleCnt="6">
        <dgm:presLayoutVars>
          <dgm:bulletEnabled val="1"/>
        </dgm:presLayoutVars>
      </dgm:prSet>
      <dgm:spPr/>
    </dgm:pt>
    <dgm:pt modelId="{6D3A1B5E-507A-4B93-9770-2C3AFE274413}" type="pres">
      <dgm:prSet presAssocID="{BB280EB4-1FD4-43EC-904D-5CCFEBD95892}" presName="sibTrans" presStyleCnt="0"/>
      <dgm:spPr/>
    </dgm:pt>
    <dgm:pt modelId="{5BE74291-726F-40E8-B50F-5FE81103D132}" type="pres">
      <dgm:prSet presAssocID="{EA993CD3-D7DC-488B-AD32-1FE65C9465B8}" presName="node" presStyleLbl="node1" presStyleIdx="2" presStyleCnt="6">
        <dgm:presLayoutVars>
          <dgm:bulletEnabled val="1"/>
        </dgm:presLayoutVars>
      </dgm:prSet>
      <dgm:spPr/>
    </dgm:pt>
    <dgm:pt modelId="{876E9ECD-DF83-4F86-8604-903E1B0D697E}" type="pres">
      <dgm:prSet presAssocID="{C47C845F-B615-4448-91E5-1E06F86D533C}" presName="sibTrans" presStyleCnt="0"/>
      <dgm:spPr/>
    </dgm:pt>
    <dgm:pt modelId="{DDAF39D0-2DF2-428E-BD0A-F728F9391EF3}" type="pres">
      <dgm:prSet presAssocID="{3210261B-F844-41FB-8532-DEC44033C7DE}" presName="node" presStyleLbl="node1" presStyleIdx="3" presStyleCnt="6">
        <dgm:presLayoutVars>
          <dgm:bulletEnabled val="1"/>
        </dgm:presLayoutVars>
      </dgm:prSet>
      <dgm:spPr/>
    </dgm:pt>
    <dgm:pt modelId="{21D0B4BF-BA40-410D-A398-0EF0FEA1F267}" type="pres">
      <dgm:prSet presAssocID="{404F15FE-DDC8-4F89-8961-34B09FE76DDD}" presName="sibTrans" presStyleCnt="0"/>
      <dgm:spPr/>
    </dgm:pt>
    <dgm:pt modelId="{71ACD980-A9A1-4D7A-BCD0-88BBAE7AB90F}" type="pres">
      <dgm:prSet presAssocID="{8461190B-9ADA-413B-869A-93A07BFB0C4A}" presName="node" presStyleLbl="node1" presStyleIdx="4" presStyleCnt="6">
        <dgm:presLayoutVars>
          <dgm:bulletEnabled val="1"/>
        </dgm:presLayoutVars>
      </dgm:prSet>
      <dgm:spPr/>
    </dgm:pt>
    <dgm:pt modelId="{4983B72D-44DA-400D-A257-C012F54A6992}" type="pres">
      <dgm:prSet presAssocID="{F2A131C2-71DB-4E10-94AB-2F53FBD9203D}" presName="sibTrans" presStyleCnt="0"/>
      <dgm:spPr/>
    </dgm:pt>
    <dgm:pt modelId="{7B2001C4-7574-4669-AFF6-4B8A1D0DD8EA}" type="pres">
      <dgm:prSet presAssocID="{809D9A7F-2735-4690-A07A-9E6146634032}" presName="node" presStyleLbl="node1" presStyleIdx="5" presStyleCnt="6">
        <dgm:presLayoutVars>
          <dgm:bulletEnabled val="1"/>
        </dgm:presLayoutVars>
      </dgm:prSet>
      <dgm:spPr/>
    </dgm:pt>
  </dgm:ptLst>
  <dgm:cxnLst>
    <dgm:cxn modelId="{4AE62212-EA96-4636-A952-69F98232EAFB}" srcId="{FCEDF522-4F0D-4D21-9399-EA9F3BD3F3D9}" destId="{251C3484-9FEB-4B58-82F5-E57407A3B759}" srcOrd="1" destOrd="0" parTransId="{FAA779DA-812C-4F21-A4DE-9754989A4425}" sibTransId="{BB280EB4-1FD4-43EC-904D-5CCFEBD95892}"/>
    <dgm:cxn modelId="{BF13241E-7B9F-4553-B134-4FFFA23EE791}" type="presOf" srcId="{FCEDF522-4F0D-4D21-9399-EA9F3BD3F3D9}" destId="{6625B96A-C424-4B9A-8BCB-EEF0F852FAA5}" srcOrd="0" destOrd="0" presId="urn:microsoft.com/office/officeart/2005/8/layout/default"/>
    <dgm:cxn modelId="{5137314A-A440-46E6-AF76-7F0B5183B179}" srcId="{FCEDF522-4F0D-4D21-9399-EA9F3BD3F3D9}" destId="{8461190B-9ADA-413B-869A-93A07BFB0C4A}" srcOrd="4" destOrd="0" parTransId="{10A77613-BE77-45FC-95AA-111F5FBD4F85}" sibTransId="{F2A131C2-71DB-4E10-94AB-2F53FBD9203D}"/>
    <dgm:cxn modelId="{A2AD6C56-95FC-4582-A1CC-8F46AC4BE89E}" type="presOf" srcId="{7485B80B-A679-4FB1-84F4-BE6AB6A24990}" destId="{21695546-9F81-4D46-ABC9-6ADC6AD7F9D7}" srcOrd="0" destOrd="0" presId="urn:microsoft.com/office/officeart/2005/8/layout/default"/>
    <dgm:cxn modelId="{02880574-B28E-472B-B68E-69E09522A188}" type="presOf" srcId="{251C3484-9FEB-4B58-82F5-E57407A3B759}" destId="{B21FC03C-8AA2-4C13-81C6-1DABC8D70ABA}" srcOrd="0" destOrd="0" presId="urn:microsoft.com/office/officeart/2005/8/layout/default"/>
    <dgm:cxn modelId="{E3178879-A0FC-4E55-A058-8A9AF19F78E8}" type="presOf" srcId="{8461190B-9ADA-413B-869A-93A07BFB0C4A}" destId="{71ACD980-A9A1-4D7A-BCD0-88BBAE7AB90F}" srcOrd="0" destOrd="0" presId="urn:microsoft.com/office/officeart/2005/8/layout/default"/>
    <dgm:cxn modelId="{F71CA47C-ABF6-4484-B17D-143DA92D2D76}" type="presOf" srcId="{809D9A7F-2735-4690-A07A-9E6146634032}" destId="{7B2001C4-7574-4669-AFF6-4B8A1D0DD8EA}" srcOrd="0" destOrd="0" presId="urn:microsoft.com/office/officeart/2005/8/layout/default"/>
    <dgm:cxn modelId="{801570A0-19A0-44BF-AFEE-3DB7AD5C107A}" srcId="{FCEDF522-4F0D-4D21-9399-EA9F3BD3F3D9}" destId="{3210261B-F844-41FB-8532-DEC44033C7DE}" srcOrd="3" destOrd="0" parTransId="{2E35B5C4-84FA-4A21-B30E-B6F104CEF61D}" sibTransId="{404F15FE-DDC8-4F89-8961-34B09FE76DDD}"/>
    <dgm:cxn modelId="{B3F8D7D8-1563-4420-8202-72CF9B86DDCE}" srcId="{FCEDF522-4F0D-4D21-9399-EA9F3BD3F3D9}" destId="{7485B80B-A679-4FB1-84F4-BE6AB6A24990}" srcOrd="0" destOrd="0" parTransId="{97BC5C34-1102-4D5E-B492-0B22530F7E7F}" sibTransId="{C08EE2F3-B7E2-4CB2-BD16-41AA5E8EDCED}"/>
    <dgm:cxn modelId="{C0F79ADB-BE00-4817-A2BD-6C68C52BEFD5}" srcId="{FCEDF522-4F0D-4D21-9399-EA9F3BD3F3D9}" destId="{EA993CD3-D7DC-488B-AD32-1FE65C9465B8}" srcOrd="2" destOrd="0" parTransId="{F227DEF5-B806-4B28-A06B-ECC49B4F915F}" sibTransId="{C47C845F-B615-4448-91E5-1E06F86D533C}"/>
    <dgm:cxn modelId="{70DE92DC-8007-4DA3-A974-E7938078FA25}" srcId="{FCEDF522-4F0D-4D21-9399-EA9F3BD3F3D9}" destId="{809D9A7F-2735-4690-A07A-9E6146634032}" srcOrd="5" destOrd="0" parTransId="{AB70A3E8-4B27-4AD0-BDC8-6899214B24A6}" sibTransId="{8C83AA8A-7121-4702-A872-ADB914A44E09}"/>
    <dgm:cxn modelId="{EC0C61DE-ED01-40A8-9464-0A44DAA0B98B}" type="presOf" srcId="{EA993CD3-D7DC-488B-AD32-1FE65C9465B8}" destId="{5BE74291-726F-40E8-B50F-5FE81103D132}" srcOrd="0" destOrd="0" presId="urn:microsoft.com/office/officeart/2005/8/layout/default"/>
    <dgm:cxn modelId="{BFBD2EE5-9DBE-4870-B161-EB7A3070EF97}" type="presOf" srcId="{3210261B-F844-41FB-8532-DEC44033C7DE}" destId="{DDAF39D0-2DF2-428E-BD0A-F728F9391EF3}" srcOrd="0" destOrd="0" presId="urn:microsoft.com/office/officeart/2005/8/layout/default"/>
    <dgm:cxn modelId="{C1C29C6E-6029-4966-8746-02A196AA35C9}" type="presParOf" srcId="{6625B96A-C424-4B9A-8BCB-EEF0F852FAA5}" destId="{21695546-9F81-4D46-ABC9-6ADC6AD7F9D7}" srcOrd="0" destOrd="0" presId="urn:microsoft.com/office/officeart/2005/8/layout/default"/>
    <dgm:cxn modelId="{163F39CC-A9DA-4A7E-87FE-347DB4C5F2E9}" type="presParOf" srcId="{6625B96A-C424-4B9A-8BCB-EEF0F852FAA5}" destId="{DA60AA56-435B-448F-8230-7141E4C44A14}" srcOrd="1" destOrd="0" presId="urn:microsoft.com/office/officeart/2005/8/layout/default"/>
    <dgm:cxn modelId="{EB68947D-0B2C-40BF-9BF8-86C5E478A541}" type="presParOf" srcId="{6625B96A-C424-4B9A-8BCB-EEF0F852FAA5}" destId="{B21FC03C-8AA2-4C13-81C6-1DABC8D70ABA}" srcOrd="2" destOrd="0" presId="urn:microsoft.com/office/officeart/2005/8/layout/default"/>
    <dgm:cxn modelId="{B0C4633F-5383-4AB8-B2FC-2D4A63E5DB66}" type="presParOf" srcId="{6625B96A-C424-4B9A-8BCB-EEF0F852FAA5}" destId="{6D3A1B5E-507A-4B93-9770-2C3AFE274413}" srcOrd="3" destOrd="0" presId="urn:microsoft.com/office/officeart/2005/8/layout/default"/>
    <dgm:cxn modelId="{A11E6936-BB87-4467-A7D3-88E420212DDF}" type="presParOf" srcId="{6625B96A-C424-4B9A-8BCB-EEF0F852FAA5}" destId="{5BE74291-726F-40E8-B50F-5FE81103D132}" srcOrd="4" destOrd="0" presId="urn:microsoft.com/office/officeart/2005/8/layout/default"/>
    <dgm:cxn modelId="{19BC9B39-EAE8-48C4-B249-881B871889F5}" type="presParOf" srcId="{6625B96A-C424-4B9A-8BCB-EEF0F852FAA5}" destId="{876E9ECD-DF83-4F86-8604-903E1B0D697E}" srcOrd="5" destOrd="0" presId="urn:microsoft.com/office/officeart/2005/8/layout/default"/>
    <dgm:cxn modelId="{86FE5C8D-421F-41C9-849A-4F71A532433C}" type="presParOf" srcId="{6625B96A-C424-4B9A-8BCB-EEF0F852FAA5}" destId="{DDAF39D0-2DF2-428E-BD0A-F728F9391EF3}" srcOrd="6" destOrd="0" presId="urn:microsoft.com/office/officeart/2005/8/layout/default"/>
    <dgm:cxn modelId="{46D40DBF-2B9B-42B3-97A1-ACD0047C38F0}" type="presParOf" srcId="{6625B96A-C424-4B9A-8BCB-EEF0F852FAA5}" destId="{21D0B4BF-BA40-410D-A398-0EF0FEA1F267}" srcOrd="7" destOrd="0" presId="urn:microsoft.com/office/officeart/2005/8/layout/default"/>
    <dgm:cxn modelId="{45D36FE0-F6A4-4E59-A2DE-6BA925369FFB}" type="presParOf" srcId="{6625B96A-C424-4B9A-8BCB-EEF0F852FAA5}" destId="{71ACD980-A9A1-4D7A-BCD0-88BBAE7AB90F}" srcOrd="8" destOrd="0" presId="urn:microsoft.com/office/officeart/2005/8/layout/default"/>
    <dgm:cxn modelId="{3B1EF1AE-2FAF-4A18-A05C-C668C24255D7}" type="presParOf" srcId="{6625B96A-C424-4B9A-8BCB-EEF0F852FAA5}" destId="{4983B72D-44DA-400D-A257-C012F54A6992}" srcOrd="9" destOrd="0" presId="urn:microsoft.com/office/officeart/2005/8/layout/default"/>
    <dgm:cxn modelId="{79509FFE-DBDC-4F12-BC53-7822542938A5}" type="presParOf" srcId="{6625B96A-C424-4B9A-8BCB-EEF0F852FAA5}" destId="{7B2001C4-7574-4669-AFF6-4B8A1D0DD8EA}"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689DF0-2DA8-4803-B823-E2811B0A097A}">
      <dsp:nvSpPr>
        <dsp:cNvPr id="0" name=""/>
        <dsp:cNvSpPr/>
      </dsp:nvSpPr>
      <dsp:spPr>
        <a:xfrm>
          <a:off x="2399408" y="1711"/>
          <a:ext cx="1965104" cy="982552"/>
        </a:xfrm>
        <a:prstGeom prst="roundRect">
          <a:avLst>
            <a:gd name="adj" fmla="val 10000"/>
          </a:avLst>
        </a:prstGeom>
        <a:solidFill>
          <a:schemeClr val="lt1">
            <a:hueOff val="0"/>
            <a:satOff val="0"/>
            <a:lumOff val="0"/>
            <a:alphaOff val="0"/>
          </a:schemeClr>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0">
            <a:lnSpc>
              <a:spcPct val="90000"/>
            </a:lnSpc>
            <a:spcBef>
              <a:spcPct val="0"/>
            </a:spcBef>
            <a:spcAft>
              <a:spcPct val="35000"/>
            </a:spcAft>
            <a:buNone/>
          </a:pPr>
          <a:r>
            <a:rPr lang="en-US" sz="2600" kern="1200">
              <a:solidFill>
                <a:srgbClr val="003DA6"/>
              </a:solidFill>
              <a:latin typeface="+mn-lt"/>
            </a:rPr>
            <a:t> Automation</a:t>
          </a:r>
        </a:p>
      </dsp:txBody>
      <dsp:txXfrm>
        <a:off x="2428186" y="30489"/>
        <a:ext cx="1907548" cy="924996"/>
      </dsp:txXfrm>
    </dsp:sp>
    <dsp:sp modelId="{956CE60D-7CE6-4D49-BEC9-D37601A476A3}">
      <dsp:nvSpPr>
        <dsp:cNvPr id="0" name=""/>
        <dsp:cNvSpPr/>
      </dsp:nvSpPr>
      <dsp:spPr>
        <a:xfrm rot="2700000">
          <a:off x="3813900" y="1263981"/>
          <a:ext cx="1022000" cy="343893"/>
        </a:xfrm>
        <a:prstGeom prst="leftRightArrow">
          <a:avLst>
            <a:gd name="adj1" fmla="val 60000"/>
            <a:gd name="adj2" fmla="val 50000"/>
          </a:avLst>
        </a:prstGeom>
        <a:solidFill>
          <a:schemeClr val="accent6">
            <a:lumMod val="20000"/>
            <a:lumOff val="8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solidFill>
              <a:srgbClr val="003DA6"/>
            </a:solidFill>
            <a:latin typeface="+mn-lt"/>
          </a:endParaRPr>
        </a:p>
      </dsp:txBody>
      <dsp:txXfrm>
        <a:off x="3917068" y="1332760"/>
        <a:ext cx="815664" cy="206335"/>
      </dsp:txXfrm>
    </dsp:sp>
    <dsp:sp modelId="{CE06E3CF-7572-444E-9CDB-78ABEA0A254E}">
      <dsp:nvSpPr>
        <dsp:cNvPr id="0" name=""/>
        <dsp:cNvSpPr/>
      </dsp:nvSpPr>
      <dsp:spPr>
        <a:xfrm>
          <a:off x="4285289" y="1887592"/>
          <a:ext cx="1965104" cy="982552"/>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0">
            <a:lnSpc>
              <a:spcPct val="90000"/>
            </a:lnSpc>
            <a:spcBef>
              <a:spcPct val="0"/>
            </a:spcBef>
            <a:spcAft>
              <a:spcPct val="35000"/>
            </a:spcAft>
            <a:buNone/>
          </a:pPr>
          <a:r>
            <a:rPr lang="en-US" sz="2600" kern="1200">
              <a:solidFill>
                <a:srgbClr val="003DA6"/>
              </a:solidFill>
              <a:latin typeface="+mn-lt"/>
            </a:rPr>
            <a:t> Analysis</a:t>
          </a:r>
        </a:p>
      </dsp:txBody>
      <dsp:txXfrm>
        <a:off x="4314067" y="1916370"/>
        <a:ext cx="1907548" cy="924996"/>
      </dsp:txXfrm>
    </dsp:sp>
    <dsp:sp modelId="{C2FF575D-96E3-42E0-8156-7686AA314A32}">
      <dsp:nvSpPr>
        <dsp:cNvPr id="0" name=""/>
        <dsp:cNvSpPr/>
      </dsp:nvSpPr>
      <dsp:spPr>
        <a:xfrm rot="8100000">
          <a:off x="3813900" y="3149863"/>
          <a:ext cx="1022000" cy="343893"/>
        </a:xfrm>
        <a:prstGeom prst="leftRightArrow">
          <a:avLst>
            <a:gd name="adj1" fmla="val 60000"/>
            <a:gd name="adj2" fmla="val 50000"/>
          </a:avLst>
        </a:prstGeom>
        <a:solidFill>
          <a:schemeClr val="accent6">
            <a:lumMod val="20000"/>
            <a:lumOff val="8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solidFill>
              <a:srgbClr val="003DA6"/>
            </a:solidFill>
            <a:latin typeface="+mn-lt"/>
          </a:endParaRPr>
        </a:p>
      </dsp:txBody>
      <dsp:txXfrm rot="10800000">
        <a:off x="3917068" y="3218642"/>
        <a:ext cx="815664" cy="206335"/>
      </dsp:txXfrm>
    </dsp:sp>
    <dsp:sp modelId="{4166A163-564F-4D40-98D5-16F0F3694AE5}">
      <dsp:nvSpPr>
        <dsp:cNvPr id="0" name=""/>
        <dsp:cNvSpPr/>
      </dsp:nvSpPr>
      <dsp:spPr>
        <a:xfrm>
          <a:off x="2399408" y="3773474"/>
          <a:ext cx="1965104" cy="982552"/>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0">
            <a:lnSpc>
              <a:spcPct val="90000"/>
            </a:lnSpc>
            <a:spcBef>
              <a:spcPct val="0"/>
            </a:spcBef>
            <a:spcAft>
              <a:spcPct val="35000"/>
            </a:spcAft>
            <a:buNone/>
          </a:pPr>
          <a:r>
            <a:rPr lang="en-US" sz="2600" kern="1200">
              <a:solidFill>
                <a:srgbClr val="003DA6"/>
              </a:solidFill>
              <a:latin typeface="+mn-lt"/>
            </a:rPr>
            <a:t> Decision</a:t>
          </a:r>
        </a:p>
      </dsp:txBody>
      <dsp:txXfrm>
        <a:off x="2428186" y="3802252"/>
        <a:ext cx="1907548" cy="924996"/>
      </dsp:txXfrm>
    </dsp:sp>
    <dsp:sp modelId="{3667512F-3149-43D1-87A1-F3A5AF6EB695}">
      <dsp:nvSpPr>
        <dsp:cNvPr id="0" name=""/>
        <dsp:cNvSpPr/>
      </dsp:nvSpPr>
      <dsp:spPr>
        <a:xfrm rot="13500000">
          <a:off x="1928019" y="3149863"/>
          <a:ext cx="1022000" cy="343893"/>
        </a:xfrm>
        <a:prstGeom prst="leftRightArrow">
          <a:avLst>
            <a:gd name="adj1" fmla="val 60000"/>
            <a:gd name="adj2" fmla="val 50000"/>
          </a:avLst>
        </a:prstGeom>
        <a:solidFill>
          <a:schemeClr val="accent6">
            <a:lumMod val="20000"/>
            <a:lumOff val="8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solidFill>
              <a:srgbClr val="003DA6"/>
            </a:solidFill>
            <a:latin typeface="+mn-lt"/>
          </a:endParaRPr>
        </a:p>
      </dsp:txBody>
      <dsp:txXfrm rot="10800000">
        <a:off x="2031187" y="3218642"/>
        <a:ext cx="815664" cy="206335"/>
      </dsp:txXfrm>
    </dsp:sp>
    <dsp:sp modelId="{027473AD-EBAE-47D6-85A7-B79383D166F3}">
      <dsp:nvSpPr>
        <dsp:cNvPr id="0" name=""/>
        <dsp:cNvSpPr/>
      </dsp:nvSpPr>
      <dsp:spPr>
        <a:xfrm>
          <a:off x="513527" y="1887592"/>
          <a:ext cx="1965104" cy="982552"/>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0">
            <a:lnSpc>
              <a:spcPct val="90000"/>
            </a:lnSpc>
            <a:spcBef>
              <a:spcPct val="0"/>
            </a:spcBef>
            <a:spcAft>
              <a:spcPct val="35000"/>
            </a:spcAft>
            <a:buNone/>
          </a:pPr>
          <a:r>
            <a:rPr lang="en-US" sz="2600" kern="1200">
              <a:solidFill>
                <a:srgbClr val="003DA6"/>
              </a:solidFill>
              <a:latin typeface="+mn-lt"/>
            </a:rPr>
            <a:t> Discovery</a:t>
          </a:r>
        </a:p>
      </dsp:txBody>
      <dsp:txXfrm>
        <a:off x="542305" y="1916370"/>
        <a:ext cx="1907548" cy="924996"/>
      </dsp:txXfrm>
    </dsp:sp>
    <dsp:sp modelId="{87248D23-300B-4CEE-B0AD-51E8E5344B84}">
      <dsp:nvSpPr>
        <dsp:cNvPr id="0" name=""/>
        <dsp:cNvSpPr/>
      </dsp:nvSpPr>
      <dsp:spPr>
        <a:xfrm rot="18900000">
          <a:off x="1928019" y="1263981"/>
          <a:ext cx="1022000" cy="343893"/>
        </a:xfrm>
        <a:prstGeom prst="leftRightArrow">
          <a:avLst>
            <a:gd name="adj1" fmla="val 60000"/>
            <a:gd name="adj2" fmla="val 50000"/>
          </a:avLst>
        </a:prstGeom>
        <a:solidFill>
          <a:schemeClr val="accent6">
            <a:lumMod val="20000"/>
            <a:lumOff val="8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solidFill>
              <a:srgbClr val="003DA6"/>
            </a:solidFill>
            <a:latin typeface="+mn-lt"/>
          </a:endParaRPr>
        </a:p>
      </dsp:txBody>
      <dsp:txXfrm>
        <a:off x="2031187" y="1332760"/>
        <a:ext cx="815664" cy="20633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689DF0-2DA8-4803-B823-E2811B0A097A}">
      <dsp:nvSpPr>
        <dsp:cNvPr id="0" name=""/>
        <dsp:cNvSpPr/>
      </dsp:nvSpPr>
      <dsp:spPr>
        <a:xfrm>
          <a:off x="2399408" y="1711"/>
          <a:ext cx="1965104" cy="982552"/>
        </a:xfrm>
        <a:prstGeom prst="roundRect">
          <a:avLst>
            <a:gd name="adj" fmla="val 10000"/>
          </a:avLst>
        </a:prstGeom>
        <a:solidFill>
          <a:schemeClr val="accent6">
            <a:lumMod val="20000"/>
            <a:lumOff val="80000"/>
          </a:schemeClr>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0">
            <a:lnSpc>
              <a:spcPct val="90000"/>
            </a:lnSpc>
            <a:spcBef>
              <a:spcPct val="0"/>
            </a:spcBef>
            <a:spcAft>
              <a:spcPct val="35000"/>
            </a:spcAft>
            <a:buNone/>
          </a:pPr>
          <a:r>
            <a:rPr lang="en-US" sz="2600" kern="1200">
              <a:solidFill>
                <a:srgbClr val="003DA6"/>
              </a:solidFill>
              <a:latin typeface="+mn-lt"/>
            </a:rPr>
            <a:t> Automation</a:t>
          </a:r>
        </a:p>
      </dsp:txBody>
      <dsp:txXfrm>
        <a:off x="2428186" y="30489"/>
        <a:ext cx="1907548" cy="924996"/>
      </dsp:txXfrm>
    </dsp:sp>
    <dsp:sp modelId="{956CE60D-7CE6-4D49-BEC9-D37601A476A3}">
      <dsp:nvSpPr>
        <dsp:cNvPr id="0" name=""/>
        <dsp:cNvSpPr/>
      </dsp:nvSpPr>
      <dsp:spPr>
        <a:xfrm rot="2700000">
          <a:off x="3813900" y="1263981"/>
          <a:ext cx="1022000" cy="343893"/>
        </a:xfrm>
        <a:prstGeom prst="leftRightArrow">
          <a:avLst>
            <a:gd name="adj1" fmla="val 60000"/>
            <a:gd name="adj2" fmla="val 50000"/>
          </a:avLst>
        </a:prstGeom>
        <a:solidFill>
          <a:schemeClr val="accent6">
            <a:lumMod val="20000"/>
            <a:lumOff val="8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solidFill>
              <a:srgbClr val="003DA6"/>
            </a:solidFill>
            <a:latin typeface="+mn-lt"/>
          </a:endParaRPr>
        </a:p>
      </dsp:txBody>
      <dsp:txXfrm>
        <a:off x="3917068" y="1332760"/>
        <a:ext cx="815664" cy="206335"/>
      </dsp:txXfrm>
    </dsp:sp>
    <dsp:sp modelId="{CE06E3CF-7572-444E-9CDB-78ABEA0A254E}">
      <dsp:nvSpPr>
        <dsp:cNvPr id="0" name=""/>
        <dsp:cNvSpPr/>
      </dsp:nvSpPr>
      <dsp:spPr>
        <a:xfrm>
          <a:off x="4285289" y="1887592"/>
          <a:ext cx="1965104" cy="982552"/>
        </a:xfrm>
        <a:prstGeom prst="roundRect">
          <a:avLst>
            <a:gd name="adj" fmla="val 10000"/>
          </a:avLst>
        </a:prstGeom>
        <a:solidFill>
          <a:schemeClr val="accent6">
            <a:lumMod val="20000"/>
            <a:lumOff val="8000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0">
            <a:lnSpc>
              <a:spcPct val="90000"/>
            </a:lnSpc>
            <a:spcBef>
              <a:spcPct val="0"/>
            </a:spcBef>
            <a:spcAft>
              <a:spcPct val="35000"/>
            </a:spcAft>
            <a:buNone/>
          </a:pPr>
          <a:r>
            <a:rPr lang="en-US" sz="2600" kern="1200">
              <a:solidFill>
                <a:srgbClr val="003DA6"/>
              </a:solidFill>
              <a:latin typeface="+mn-lt"/>
            </a:rPr>
            <a:t> Analysis</a:t>
          </a:r>
        </a:p>
      </dsp:txBody>
      <dsp:txXfrm>
        <a:off x="4314067" y="1916370"/>
        <a:ext cx="1907548" cy="924996"/>
      </dsp:txXfrm>
    </dsp:sp>
    <dsp:sp modelId="{C2FF575D-96E3-42E0-8156-7686AA314A32}">
      <dsp:nvSpPr>
        <dsp:cNvPr id="0" name=""/>
        <dsp:cNvSpPr/>
      </dsp:nvSpPr>
      <dsp:spPr>
        <a:xfrm rot="8100000">
          <a:off x="3813900" y="3149863"/>
          <a:ext cx="1022000" cy="343893"/>
        </a:xfrm>
        <a:prstGeom prst="leftRightArrow">
          <a:avLst>
            <a:gd name="adj1" fmla="val 60000"/>
            <a:gd name="adj2" fmla="val 50000"/>
          </a:avLst>
        </a:prstGeom>
        <a:solidFill>
          <a:schemeClr val="accent6">
            <a:lumMod val="20000"/>
            <a:lumOff val="8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solidFill>
              <a:srgbClr val="003DA6"/>
            </a:solidFill>
            <a:latin typeface="+mn-lt"/>
          </a:endParaRPr>
        </a:p>
      </dsp:txBody>
      <dsp:txXfrm rot="10800000">
        <a:off x="3917068" y="3218642"/>
        <a:ext cx="815664" cy="206335"/>
      </dsp:txXfrm>
    </dsp:sp>
    <dsp:sp modelId="{4166A163-564F-4D40-98D5-16F0F3694AE5}">
      <dsp:nvSpPr>
        <dsp:cNvPr id="0" name=""/>
        <dsp:cNvSpPr/>
      </dsp:nvSpPr>
      <dsp:spPr>
        <a:xfrm>
          <a:off x="2399408" y="3773474"/>
          <a:ext cx="1965104" cy="982552"/>
        </a:xfrm>
        <a:prstGeom prst="roundRect">
          <a:avLst>
            <a:gd name="adj" fmla="val 10000"/>
          </a:avLst>
        </a:prstGeom>
        <a:solidFill>
          <a:schemeClr val="accent6">
            <a:lumMod val="20000"/>
            <a:lumOff val="8000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0">
            <a:lnSpc>
              <a:spcPct val="90000"/>
            </a:lnSpc>
            <a:spcBef>
              <a:spcPct val="0"/>
            </a:spcBef>
            <a:spcAft>
              <a:spcPct val="35000"/>
            </a:spcAft>
            <a:buNone/>
          </a:pPr>
          <a:r>
            <a:rPr lang="en-US" sz="2600" kern="1200">
              <a:solidFill>
                <a:srgbClr val="003DA6"/>
              </a:solidFill>
              <a:latin typeface="+mn-lt"/>
            </a:rPr>
            <a:t> Decision</a:t>
          </a:r>
        </a:p>
      </dsp:txBody>
      <dsp:txXfrm>
        <a:off x="2428186" y="3802252"/>
        <a:ext cx="1907548" cy="924996"/>
      </dsp:txXfrm>
    </dsp:sp>
    <dsp:sp modelId="{3667512F-3149-43D1-87A1-F3A5AF6EB695}">
      <dsp:nvSpPr>
        <dsp:cNvPr id="0" name=""/>
        <dsp:cNvSpPr/>
      </dsp:nvSpPr>
      <dsp:spPr>
        <a:xfrm rot="13500000">
          <a:off x="1928019" y="3149863"/>
          <a:ext cx="1022000" cy="343893"/>
        </a:xfrm>
        <a:prstGeom prst="leftRightArrow">
          <a:avLst>
            <a:gd name="adj1" fmla="val 60000"/>
            <a:gd name="adj2" fmla="val 50000"/>
          </a:avLst>
        </a:prstGeom>
        <a:solidFill>
          <a:schemeClr val="accent6">
            <a:lumMod val="20000"/>
            <a:lumOff val="8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solidFill>
              <a:srgbClr val="003DA6"/>
            </a:solidFill>
            <a:latin typeface="+mn-lt"/>
          </a:endParaRPr>
        </a:p>
      </dsp:txBody>
      <dsp:txXfrm rot="10800000">
        <a:off x="2031187" y="3218642"/>
        <a:ext cx="815664" cy="206335"/>
      </dsp:txXfrm>
    </dsp:sp>
    <dsp:sp modelId="{027473AD-EBAE-47D6-85A7-B79383D166F3}">
      <dsp:nvSpPr>
        <dsp:cNvPr id="0" name=""/>
        <dsp:cNvSpPr/>
      </dsp:nvSpPr>
      <dsp:spPr>
        <a:xfrm>
          <a:off x="513527" y="1887592"/>
          <a:ext cx="1965104" cy="982552"/>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0">
            <a:lnSpc>
              <a:spcPct val="90000"/>
            </a:lnSpc>
            <a:spcBef>
              <a:spcPct val="0"/>
            </a:spcBef>
            <a:spcAft>
              <a:spcPct val="35000"/>
            </a:spcAft>
            <a:buNone/>
          </a:pPr>
          <a:r>
            <a:rPr lang="en-US" sz="2600" kern="1200">
              <a:solidFill>
                <a:srgbClr val="003DA6"/>
              </a:solidFill>
              <a:latin typeface="+mn-lt"/>
            </a:rPr>
            <a:t> Discovery</a:t>
          </a:r>
        </a:p>
      </dsp:txBody>
      <dsp:txXfrm>
        <a:off x="542305" y="1916370"/>
        <a:ext cx="1907548" cy="924996"/>
      </dsp:txXfrm>
    </dsp:sp>
    <dsp:sp modelId="{87248D23-300B-4CEE-B0AD-51E8E5344B84}">
      <dsp:nvSpPr>
        <dsp:cNvPr id="0" name=""/>
        <dsp:cNvSpPr/>
      </dsp:nvSpPr>
      <dsp:spPr>
        <a:xfrm rot="18900000">
          <a:off x="1928019" y="1263981"/>
          <a:ext cx="1022000" cy="343893"/>
        </a:xfrm>
        <a:prstGeom prst="leftRightArrow">
          <a:avLst>
            <a:gd name="adj1" fmla="val 60000"/>
            <a:gd name="adj2" fmla="val 50000"/>
          </a:avLst>
        </a:prstGeom>
        <a:solidFill>
          <a:schemeClr val="accent6">
            <a:lumMod val="20000"/>
            <a:lumOff val="8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solidFill>
              <a:srgbClr val="003DA6"/>
            </a:solidFill>
            <a:latin typeface="+mn-lt"/>
          </a:endParaRPr>
        </a:p>
      </dsp:txBody>
      <dsp:txXfrm>
        <a:off x="2031187" y="1332760"/>
        <a:ext cx="815664" cy="20633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689DF0-2DA8-4803-B823-E2811B0A097A}">
      <dsp:nvSpPr>
        <dsp:cNvPr id="0" name=""/>
        <dsp:cNvSpPr/>
      </dsp:nvSpPr>
      <dsp:spPr>
        <a:xfrm>
          <a:off x="2399408" y="1711"/>
          <a:ext cx="1965104" cy="982552"/>
        </a:xfrm>
        <a:prstGeom prst="roundRect">
          <a:avLst>
            <a:gd name="adj" fmla="val 10000"/>
          </a:avLst>
        </a:prstGeom>
        <a:solidFill>
          <a:schemeClr val="accent6">
            <a:lumMod val="20000"/>
            <a:lumOff val="80000"/>
          </a:schemeClr>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0">
            <a:lnSpc>
              <a:spcPct val="90000"/>
            </a:lnSpc>
            <a:spcBef>
              <a:spcPct val="0"/>
            </a:spcBef>
            <a:spcAft>
              <a:spcPct val="35000"/>
            </a:spcAft>
            <a:buNone/>
          </a:pPr>
          <a:r>
            <a:rPr lang="en-US" sz="2600" kern="1200">
              <a:solidFill>
                <a:srgbClr val="003DA6"/>
              </a:solidFill>
              <a:latin typeface="+mn-lt"/>
            </a:rPr>
            <a:t> Automation</a:t>
          </a:r>
        </a:p>
      </dsp:txBody>
      <dsp:txXfrm>
        <a:off x="2428186" y="30489"/>
        <a:ext cx="1907548" cy="924996"/>
      </dsp:txXfrm>
    </dsp:sp>
    <dsp:sp modelId="{956CE60D-7CE6-4D49-BEC9-D37601A476A3}">
      <dsp:nvSpPr>
        <dsp:cNvPr id="0" name=""/>
        <dsp:cNvSpPr/>
      </dsp:nvSpPr>
      <dsp:spPr>
        <a:xfrm rot="2700000">
          <a:off x="3813900" y="1263981"/>
          <a:ext cx="1022000" cy="343893"/>
        </a:xfrm>
        <a:prstGeom prst="leftRightArrow">
          <a:avLst>
            <a:gd name="adj1" fmla="val 60000"/>
            <a:gd name="adj2" fmla="val 50000"/>
          </a:avLst>
        </a:prstGeom>
        <a:solidFill>
          <a:schemeClr val="accent6">
            <a:lumMod val="20000"/>
            <a:lumOff val="8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solidFill>
              <a:srgbClr val="003DA6"/>
            </a:solidFill>
            <a:latin typeface="+mn-lt"/>
          </a:endParaRPr>
        </a:p>
      </dsp:txBody>
      <dsp:txXfrm>
        <a:off x="3917068" y="1332760"/>
        <a:ext cx="815664" cy="206335"/>
      </dsp:txXfrm>
    </dsp:sp>
    <dsp:sp modelId="{CE06E3CF-7572-444E-9CDB-78ABEA0A254E}">
      <dsp:nvSpPr>
        <dsp:cNvPr id="0" name=""/>
        <dsp:cNvSpPr/>
      </dsp:nvSpPr>
      <dsp:spPr>
        <a:xfrm>
          <a:off x="4285289" y="1887592"/>
          <a:ext cx="1965104" cy="982552"/>
        </a:xfrm>
        <a:prstGeom prst="roundRect">
          <a:avLst>
            <a:gd name="adj" fmla="val 10000"/>
          </a:avLst>
        </a:prstGeom>
        <a:solidFill>
          <a:schemeClr val="accent6">
            <a:lumMod val="20000"/>
            <a:lumOff val="8000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0">
            <a:lnSpc>
              <a:spcPct val="90000"/>
            </a:lnSpc>
            <a:spcBef>
              <a:spcPct val="0"/>
            </a:spcBef>
            <a:spcAft>
              <a:spcPct val="35000"/>
            </a:spcAft>
            <a:buNone/>
          </a:pPr>
          <a:r>
            <a:rPr lang="en-US" sz="2600" kern="1200">
              <a:solidFill>
                <a:srgbClr val="003DA6"/>
              </a:solidFill>
              <a:latin typeface="+mn-lt"/>
            </a:rPr>
            <a:t> Analysis</a:t>
          </a:r>
        </a:p>
      </dsp:txBody>
      <dsp:txXfrm>
        <a:off x="4314067" y="1916370"/>
        <a:ext cx="1907548" cy="924996"/>
      </dsp:txXfrm>
    </dsp:sp>
    <dsp:sp modelId="{C2FF575D-96E3-42E0-8156-7686AA314A32}">
      <dsp:nvSpPr>
        <dsp:cNvPr id="0" name=""/>
        <dsp:cNvSpPr/>
      </dsp:nvSpPr>
      <dsp:spPr>
        <a:xfrm rot="8100000">
          <a:off x="3813900" y="3149863"/>
          <a:ext cx="1022000" cy="343893"/>
        </a:xfrm>
        <a:prstGeom prst="leftRightArrow">
          <a:avLst>
            <a:gd name="adj1" fmla="val 60000"/>
            <a:gd name="adj2" fmla="val 50000"/>
          </a:avLst>
        </a:prstGeom>
        <a:solidFill>
          <a:schemeClr val="accent6">
            <a:lumMod val="20000"/>
            <a:lumOff val="8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solidFill>
              <a:srgbClr val="003DA6"/>
            </a:solidFill>
            <a:latin typeface="+mn-lt"/>
          </a:endParaRPr>
        </a:p>
      </dsp:txBody>
      <dsp:txXfrm rot="10800000">
        <a:off x="3917068" y="3218642"/>
        <a:ext cx="815664" cy="206335"/>
      </dsp:txXfrm>
    </dsp:sp>
    <dsp:sp modelId="{4166A163-564F-4D40-98D5-16F0F3694AE5}">
      <dsp:nvSpPr>
        <dsp:cNvPr id="0" name=""/>
        <dsp:cNvSpPr/>
      </dsp:nvSpPr>
      <dsp:spPr>
        <a:xfrm>
          <a:off x="2399408" y="3773474"/>
          <a:ext cx="1965104" cy="982552"/>
        </a:xfrm>
        <a:prstGeom prst="roundRect">
          <a:avLst>
            <a:gd name="adj" fmla="val 10000"/>
          </a:avLst>
        </a:prstGeom>
        <a:solidFill>
          <a:schemeClr val="accent6">
            <a:lumMod val="20000"/>
            <a:lumOff val="8000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0">
            <a:lnSpc>
              <a:spcPct val="90000"/>
            </a:lnSpc>
            <a:spcBef>
              <a:spcPct val="0"/>
            </a:spcBef>
            <a:spcAft>
              <a:spcPct val="35000"/>
            </a:spcAft>
            <a:buNone/>
          </a:pPr>
          <a:r>
            <a:rPr lang="en-US" sz="2600" kern="1200">
              <a:solidFill>
                <a:srgbClr val="003DA6"/>
              </a:solidFill>
              <a:latin typeface="+mn-lt"/>
            </a:rPr>
            <a:t> Decision</a:t>
          </a:r>
        </a:p>
      </dsp:txBody>
      <dsp:txXfrm>
        <a:off x="2428186" y="3802252"/>
        <a:ext cx="1907548" cy="924996"/>
      </dsp:txXfrm>
    </dsp:sp>
    <dsp:sp modelId="{3667512F-3149-43D1-87A1-F3A5AF6EB695}">
      <dsp:nvSpPr>
        <dsp:cNvPr id="0" name=""/>
        <dsp:cNvSpPr/>
      </dsp:nvSpPr>
      <dsp:spPr>
        <a:xfrm rot="13500000">
          <a:off x="1928019" y="3149863"/>
          <a:ext cx="1022000" cy="343893"/>
        </a:xfrm>
        <a:prstGeom prst="leftRightArrow">
          <a:avLst>
            <a:gd name="adj1" fmla="val 60000"/>
            <a:gd name="adj2" fmla="val 50000"/>
          </a:avLst>
        </a:prstGeom>
        <a:solidFill>
          <a:schemeClr val="accent6">
            <a:lumMod val="20000"/>
            <a:lumOff val="8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solidFill>
              <a:srgbClr val="003DA6"/>
            </a:solidFill>
            <a:latin typeface="+mn-lt"/>
          </a:endParaRPr>
        </a:p>
      </dsp:txBody>
      <dsp:txXfrm rot="10800000">
        <a:off x="2031187" y="3218642"/>
        <a:ext cx="815664" cy="206335"/>
      </dsp:txXfrm>
    </dsp:sp>
    <dsp:sp modelId="{027473AD-EBAE-47D6-85A7-B79383D166F3}">
      <dsp:nvSpPr>
        <dsp:cNvPr id="0" name=""/>
        <dsp:cNvSpPr/>
      </dsp:nvSpPr>
      <dsp:spPr>
        <a:xfrm>
          <a:off x="513527" y="1887592"/>
          <a:ext cx="1965104" cy="982552"/>
        </a:xfrm>
        <a:prstGeom prst="roundRect">
          <a:avLst>
            <a:gd name="adj" fmla="val 10000"/>
          </a:avLst>
        </a:prstGeom>
        <a:solidFill>
          <a:schemeClr val="accent6">
            <a:lumMod val="20000"/>
            <a:lumOff val="8000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0">
            <a:lnSpc>
              <a:spcPct val="90000"/>
            </a:lnSpc>
            <a:spcBef>
              <a:spcPct val="0"/>
            </a:spcBef>
            <a:spcAft>
              <a:spcPct val="35000"/>
            </a:spcAft>
            <a:buNone/>
          </a:pPr>
          <a:r>
            <a:rPr lang="en-US" sz="2600" kern="1200">
              <a:solidFill>
                <a:srgbClr val="003DA6"/>
              </a:solidFill>
              <a:latin typeface="+mn-lt"/>
            </a:rPr>
            <a:t> Discovery</a:t>
          </a:r>
        </a:p>
      </dsp:txBody>
      <dsp:txXfrm>
        <a:off x="542305" y="1916370"/>
        <a:ext cx="1907548" cy="924996"/>
      </dsp:txXfrm>
    </dsp:sp>
    <dsp:sp modelId="{87248D23-300B-4CEE-B0AD-51E8E5344B84}">
      <dsp:nvSpPr>
        <dsp:cNvPr id="0" name=""/>
        <dsp:cNvSpPr/>
      </dsp:nvSpPr>
      <dsp:spPr>
        <a:xfrm rot="18900000">
          <a:off x="1928019" y="1263981"/>
          <a:ext cx="1022000" cy="343893"/>
        </a:xfrm>
        <a:prstGeom prst="leftRightArrow">
          <a:avLst>
            <a:gd name="adj1" fmla="val 60000"/>
            <a:gd name="adj2" fmla="val 50000"/>
          </a:avLst>
        </a:prstGeom>
        <a:solidFill>
          <a:schemeClr val="accent6">
            <a:lumMod val="20000"/>
            <a:lumOff val="8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solidFill>
              <a:srgbClr val="003DA6"/>
            </a:solidFill>
            <a:latin typeface="+mn-lt"/>
          </a:endParaRPr>
        </a:p>
      </dsp:txBody>
      <dsp:txXfrm>
        <a:off x="2031187" y="1332760"/>
        <a:ext cx="815664" cy="20633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695546-9F81-4D46-ABC9-6ADC6AD7F9D7}">
      <dsp:nvSpPr>
        <dsp:cNvPr id="0" name=""/>
        <dsp:cNvSpPr/>
      </dsp:nvSpPr>
      <dsp:spPr>
        <a:xfrm>
          <a:off x="1144322" y="257"/>
          <a:ext cx="2485903" cy="1491541"/>
        </a:xfrm>
        <a:prstGeom prst="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Font typeface="Arial" panose="020B0604020202020204" pitchFamily="34" charset="0"/>
            <a:buNone/>
          </a:pPr>
          <a:endParaRPr lang="en-US" sz="1900" kern="1200"/>
        </a:p>
      </dsp:txBody>
      <dsp:txXfrm>
        <a:off x="1144322" y="257"/>
        <a:ext cx="2485903" cy="1491541"/>
      </dsp:txXfrm>
    </dsp:sp>
    <dsp:sp modelId="{B21FC03C-8AA2-4C13-81C6-1DABC8D70ABA}">
      <dsp:nvSpPr>
        <dsp:cNvPr id="0" name=""/>
        <dsp:cNvSpPr/>
      </dsp:nvSpPr>
      <dsp:spPr>
        <a:xfrm>
          <a:off x="3878815" y="257"/>
          <a:ext cx="2485903" cy="1491541"/>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Font typeface="Arial" panose="020B0604020202020204" pitchFamily="34" charset="0"/>
            <a:buNone/>
          </a:pPr>
          <a:r>
            <a:rPr lang="en-US" sz="1900" kern="1200">
              <a:effectLst/>
              <a:latin typeface="Calibri Light" panose="020F0302020204030204"/>
              <a:ea typeface="Calibri" panose="020F0502020204030204" pitchFamily="34" charset="0"/>
              <a:cs typeface="Times New Roman"/>
            </a:rPr>
            <a:t>"</a:t>
          </a:r>
          <a:r>
            <a:rPr lang="en-US" sz="1900" kern="1200">
              <a:effectLst/>
              <a:ea typeface="Calibri" panose="020F0502020204030204" pitchFamily="34" charset="0"/>
              <a:cs typeface="Times New Roman"/>
            </a:rPr>
            <a:t>for large sets and images, use neural networks</a:t>
          </a:r>
          <a:r>
            <a:rPr lang="en-US" sz="1900" kern="1200">
              <a:latin typeface="Calibri Light" panose="020F0302020204030204"/>
              <a:cs typeface="Times New Roman"/>
            </a:rPr>
            <a:t>"</a:t>
          </a:r>
          <a:endParaRPr lang="en-US" sz="1900" kern="1200">
            <a:cs typeface="Times New Roman"/>
          </a:endParaRPr>
        </a:p>
      </dsp:txBody>
      <dsp:txXfrm>
        <a:off x="3878815" y="257"/>
        <a:ext cx="2485903" cy="1491541"/>
      </dsp:txXfrm>
    </dsp:sp>
    <dsp:sp modelId="{5BE74291-726F-40E8-B50F-5FE81103D132}">
      <dsp:nvSpPr>
        <dsp:cNvPr id="0" name=""/>
        <dsp:cNvSpPr/>
      </dsp:nvSpPr>
      <dsp:spPr>
        <a:xfrm>
          <a:off x="1144322" y="1740390"/>
          <a:ext cx="2485903" cy="1491541"/>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effectLst/>
              <a:latin typeface="Calibri Light" panose="020F0302020204030204"/>
              <a:ea typeface="Calibri" panose="020F0502020204030204" pitchFamily="34" charset="0"/>
              <a:cs typeface="Times New Roman"/>
            </a:rPr>
            <a:t>"</a:t>
          </a:r>
          <a:r>
            <a:rPr lang="en-US" sz="1900" kern="1200">
              <a:effectLst/>
              <a:ea typeface="Calibri" panose="020F0502020204030204" pitchFamily="34" charset="0"/>
              <a:cs typeface="Times New Roman"/>
            </a:rPr>
            <a:t>good annotations and clean data with minimal variation sets you up for success</a:t>
          </a:r>
          <a:r>
            <a:rPr lang="en-US" sz="1900" kern="1200">
              <a:effectLst/>
              <a:latin typeface="Calibri Light" panose="020F0302020204030204"/>
              <a:ea typeface="Calibri" panose="020F0502020204030204" pitchFamily="34" charset="0"/>
              <a:cs typeface="Times New Roman"/>
            </a:rPr>
            <a:t>"</a:t>
          </a:r>
          <a:endParaRPr lang="en-US" sz="1900" kern="1200">
            <a:effectLst/>
            <a:ea typeface="Calibri" panose="020F0502020204030204" pitchFamily="34" charset="0"/>
            <a:cs typeface="Times New Roman"/>
          </a:endParaRPr>
        </a:p>
      </dsp:txBody>
      <dsp:txXfrm>
        <a:off x="1144322" y="1740390"/>
        <a:ext cx="2485903" cy="1491541"/>
      </dsp:txXfrm>
    </dsp:sp>
    <dsp:sp modelId="{DDAF39D0-2DF2-428E-BD0A-F728F9391EF3}">
      <dsp:nvSpPr>
        <dsp:cNvPr id="0" name=""/>
        <dsp:cNvSpPr/>
      </dsp:nvSpPr>
      <dsp:spPr>
        <a:xfrm>
          <a:off x="3878815" y="1740390"/>
          <a:ext cx="2485903" cy="1491541"/>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effectLst/>
              <a:latin typeface="Calibri Light" panose="020F0302020204030204"/>
              <a:ea typeface="Calibri" panose="020F0502020204030204" pitchFamily="34" charset="0"/>
              <a:cs typeface="Times New Roman"/>
            </a:rPr>
            <a:t>"</a:t>
          </a:r>
          <a:r>
            <a:rPr lang="en-US" sz="1900" kern="1200">
              <a:effectLst/>
              <a:ea typeface="Calibri" panose="020F0502020204030204" pitchFamily="34" charset="0"/>
              <a:cs typeface="Times New Roman"/>
            </a:rPr>
            <a:t>choice of algorithm matters far less than quality and size of your training set</a:t>
          </a:r>
          <a:r>
            <a:rPr lang="en-US" sz="1900" kern="1200">
              <a:effectLst/>
              <a:latin typeface="Calibri Light" panose="020F0302020204030204"/>
              <a:ea typeface="Calibri" panose="020F0502020204030204" pitchFamily="34" charset="0"/>
              <a:cs typeface="Times New Roman"/>
            </a:rPr>
            <a:t>"</a:t>
          </a:r>
          <a:endParaRPr lang="en-US" sz="1900" kern="1200">
            <a:effectLst/>
            <a:ea typeface="Calibri" panose="020F0502020204030204" pitchFamily="34" charset="0"/>
            <a:cs typeface="Times New Roman"/>
          </a:endParaRPr>
        </a:p>
      </dsp:txBody>
      <dsp:txXfrm>
        <a:off x="3878815" y="1740390"/>
        <a:ext cx="2485903" cy="1491541"/>
      </dsp:txXfrm>
    </dsp:sp>
    <dsp:sp modelId="{71ACD980-A9A1-4D7A-BCD0-88BBAE7AB90F}">
      <dsp:nvSpPr>
        <dsp:cNvPr id="0" name=""/>
        <dsp:cNvSpPr/>
      </dsp:nvSpPr>
      <dsp:spPr>
        <a:xfrm>
          <a:off x="1144322" y="3480522"/>
          <a:ext cx="2485903" cy="1491541"/>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effectLst/>
              <a:latin typeface="Calibri Light" panose="020F0302020204030204"/>
              <a:ea typeface="Calibri" panose="020F0502020204030204" pitchFamily="34" charset="0"/>
              <a:cs typeface="Times New Roman"/>
            </a:rPr>
            <a:t>"</a:t>
          </a:r>
          <a:r>
            <a:rPr lang="en-US" sz="1900" kern="1200">
              <a:effectLst/>
              <a:ea typeface="Calibri" panose="020F0502020204030204" pitchFamily="34" charset="0"/>
              <a:cs typeface="Times New Roman"/>
            </a:rPr>
            <a:t>are you down for 90% to 93% improvement in exchange for many days of labor</a:t>
          </a:r>
          <a:r>
            <a:rPr lang="en-US" sz="1900" kern="1200">
              <a:effectLst/>
              <a:latin typeface="Calibri Light" panose="020F0302020204030204"/>
              <a:ea typeface="Calibri" panose="020F0502020204030204" pitchFamily="34" charset="0"/>
              <a:cs typeface="Times New Roman"/>
            </a:rPr>
            <a:t>?"</a:t>
          </a:r>
          <a:endParaRPr lang="en-US" sz="1900" kern="1200">
            <a:effectLst/>
            <a:ea typeface="Calibri" panose="020F0502020204030204" pitchFamily="34" charset="0"/>
            <a:cs typeface="Times New Roman"/>
          </a:endParaRPr>
        </a:p>
      </dsp:txBody>
      <dsp:txXfrm>
        <a:off x="1144322" y="3480522"/>
        <a:ext cx="2485903" cy="1491541"/>
      </dsp:txXfrm>
    </dsp:sp>
    <dsp:sp modelId="{7B2001C4-7574-4669-AFF6-4B8A1D0DD8EA}">
      <dsp:nvSpPr>
        <dsp:cNvPr id="0" name=""/>
        <dsp:cNvSpPr/>
      </dsp:nvSpPr>
      <dsp:spPr>
        <a:xfrm>
          <a:off x="3878815" y="3480522"/>
          <a:ext cx="2485903" cy="149154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effectLst/>
              <a:latin typeface="Calibri Light" panose="020F0302020204030204"/>
              <a:ea typeface="Calibri" panose="020F0502020204030204" pitchFamily="34" charset="0"/>
              <a:cs typeface="Times New Roman"/>
            </a:rPr>
            <a:t>"</a:t>
          </a:r>
          <a:r>
            <a:rPr lang="en-US" sz="1900" kern="1200">
              <a:effectLst/>
              <a:ea typeface="Calibri" panose="020F0502020204030204" pitchFamily="34" charset="0"/>
              <a:cs typeface="Times New Roman"/>
            </a:rPr>
            <a:t>what you think matters, matters for Netflix, google, and facebook, but not you</a:t>
          </a:r>
          <a:r>
            <a:rPr lang="en-US" sz="1900" kern="1200">
              <a:effectLst/>
              <a:latin typeface="Calibri Light" panose="020F0302020204030204"/>
              <a:ea typeface="Calibri" panose="020F0502020204030204" pitchFamily="34" charset="0"/>
              <a:cs typeface="Times New Roman"/>
            </a:rPr>
            <a:t>"</a:t>
          </a:r>
          <a:endParaRPr lang="en-US" sz="1900" kern="1200">
            <a:effectLst/>
            <a:ea typeface="Calibri" panose="020F0502020204030204" pitchFamily="34" charset="0"/>
            <a:cs typeface="Times New Roman"/>
          </a:endParaRPr>
        </a:p>
      </dsp:txBody>
      <dsp:txXfrm>
        <a:off x="3878815" y="3480522"/>
        <a:ext cx="2485903" cy="1491541"/>
      </dsp:txXfrm>
    </dsp:sp>
  </dsp:spTree>
</dsp:drawing>
</file>

<file path=ppt/diagrams/layout1.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78F9DD-A8E0-46D0-B5C0-4070354079BF}" type="datetimeFigureOut">
              <a:rPr lang="en-US" smtClean="0"/>
              <a:t>10/25/22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EEB5B8-BD6B-4B1D-8671-725BB1B99071}" type="slidenum">
              <a:rPr lang="en-US" smtClean="0"/>
              <a:t>‹#›</a:t>
            </a:fld>
            <a:endParaRPr lang="en-US"/>
          </a:p>
        </p:txBody>
      </p:sp>
    </p:spTree>
    <p:extLst>
      <p:ext uri="{BB962C8B-B14F-4D97-AF65-F5344CB8AC3E}">
        <p14:creationId xmlns:p14="http://schemas.microsoft.com/office/powerpoint/2010/main" val="8570871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jcp-bmj-com.ezp-prod1.hul.harvard.edu/content/early/2022/05/15/jclinpath-2021-207860#F3" TargetMode="External"/><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ww.nature.com/articles/ncomms14825" TargetMode="External"/><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nature.com/articles/ncomms14825" TargetMode="External"/><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www.nature.com/articles/ncomms14825" TargetMode="External"/><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www.nature.com/articles/ncomms14825" TargetMode="External"/><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D1D2D3"/>
                </a:solidFill>
                <a:effectLst/>
                <a:latin typeface="Slack-Lato"/>
              </a:rPr>
              <a:t>spend more time talking about principles and concepts of ML, including biases and sources of errors. we should also talk about the workflow and pipeline set up a lot </a:t>
            </a:r>
            <a:endParaRPr lang="en-US" dirty="0"/>
          </a:p>
        </p:txBody>
      </p:sp>
      <p:sp>
        <p:nvSpPr>
          <p:cNvPr id="4" name="Slide Number Placeholder 3"/>
          <p:cNvSpPr>
            <a:spLocks noGrp="1"/>
          </p:cNvSpPr>
          <p:nvPr>
            <p:ph type="sldNum" sz="quarter" idx="5"/>
          </p:nvPr>
        </p:nvSpPr>
        <p:spPr/>
        <p:txBody>
          <a:bodyPr/>
          <a:lstStyle/>
          <a:p>
            <a:fld id="{3FEEB5B8-BD6B-4B1D-8671-725BB1B99071}" type="slidenum">
              <a:rPr lang="en-US" smtClean="0"/>
              <a:t>15</a:t>
            </a:fld>
            <a:endParaRPr lang="en-US"/>
          </a:p>
        </p:txBody>
      </p:sp>
    </p:spTree>
    <p:extLst>
      <p:ext uri="{BB962C8B-B14F-4D97-AF65-F5344CB8AC3E}">
        <p14:creationId xmlns:p14="http://schemas.microsoft.com/office/powerpoint/2010/main" val="1281816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exactly right answers means expertise is required</a:t>
            </a:r>
          </a:p>
        </p:txBody>
      </p:sp>
      <p:sp>
        <p:nvSpPr>
          <p:cNvPr id="4" name="Slide Number Placeholder 3"/>
          <p:cNvSpPr>
            <a:spLocks noGrp="1"/>
          </p:cNvSpPr>
          <p:nvPr>
            <p:ph type="sldNum" sz="quarter" idx="5"/>
          </p:nvPr>
        </p:nvSpPr>
        <p:spPr/>
        <p:txBody>
          <a:bodyPr/>
          <a:lstStyle/>
          <a:p>
            <a:fld id="{3FEEB5B8-BD6B-4B1D-8671-725BB1B99071}" type="slidenum">
              <a:rPr lang="en-US" smtClean="0"/>
              <a:t>17</a:t>
            </a:fld>
            <a:endParaRPr lang="en-US"/>
          </a:p>
        </p:txBody>
      </p:sp>
    </p:spTree>
    <p:extLst>
      <p:ext uri="{BB962C8B-B14F-4D97-AF65-F5344CB8AC3E}">
        <p14:creationId xmlns:p14="http://schemas.microsoft.com/office/powerpoint/2010/main" val="1061283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machines don’t deal well with ambiguity</a:t>
            </a:r>
          </a:p>
        </p:txBody>
      </p:sp>
      <p:sp>
        <p:nvSpPr>
          <p:cNvPr id="4" name="Slide Number Placeholder 3"/>
          <p:cNvSpPr>
            <a:spLocks noGrp="1"/>
          </p:cNvSpPr>
          <p:nvPr>
            <p:ph type="sldNum" sz="quarter" idx="5"/>
          </p:nvPr>
        </p:nvSpPr>
        <p:spPr/>
        <p:txBody>
          <a:bodyPr/>
          <a:lstStyle/>
          <a:p>
            <a:fld id="{3FEEB5B8-BD6B-4B1D-8671-725BB1B99071}" type="slidenum">
              <a:rPr lang="en-US" smtClean="0"/>
              <a:t>18</a:t>
            </a:fld>
            <a:endParaRPr lang="en-US"/>
          </a:p>
        </p:txBody>
      </p:sp>
    </p:spTree>
    <p:extLst>
      <p:ext uri="{BB962C8B-B14F-4D97-AF65-F5344CB8AC3E}">
        <p14:creationId xmlns:p14="http://schemas.microsoft.com/office/powerpoint/2010/main" val="8208274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machines don’t deal well with ambiguity</a:t>
            </a:r>
          </a:p>
        </p:txBody>
      </p:sp>
      <p:sp>
        <p:nvSpPr>
          <p:cNvPr id="4" name="Slide Number Placeholder 3"/>
          <p:cNvSpPr>
            <a:spLocks noGrp="1"/>
          </p:cNvSpPr>
          <p:nvPr>
            <p:ph type="sldNum" sz="quarter" idx="5"/>
          </p:nvPr>
        </p:nvSpPr>
        <p:spPr/>
        <p:txBody>
          <a:bodyPr/>
          <a:lstStyle/>
          <a:p>
            <a:fld id="{3FEEB5B8-BD6B-4B1D-8671-725BB1B99071}" type="slidenum">
              <a:rPr lang="en-US" smtClean="0"/>
              <a:t>19</a:t>
            </a:fld>
            <a:endParaRPr lang="en-US"/>
          </a:p>
        </p:txBody>
      </p:sp>
    </p:spTree>
    <p:extLst>
      <p:ext uri="{BB962C8B-B14F-4D97-AF65-F5344CB8AC3E}">
        <p14:creationId xmlns:p14="http://schemas.microsoft.com/office/powerpoint/2010/main" val="3336694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deep learning algorithms don’t generalize as well as we would like</a:t>
            </a:r>
          </a:p>
        </p:txBody>
      </p:sp>
      <p:sp>
        <p:nvSpPr>
          <p:cNvPr id="4" name="Slide Number Placeholder 3"/>
          <p:cNvSpPr>
            <a:spLocks noGrp="1"/>
          </p:cNvSpPr>
          <p:nvPr>
            <p:ph type="sldNum" sz="quarter" idx="5"/>
          </p:nvPr>
        </p:nvSpPr>
        <p:spPr/>
        <p:txBody>
          <a:bodyPr/>
          <a:lstStyle/>
          <a:p>
            <a:fld id="{3FEEB5B8-BD6B-4B1D-8671-725BB1B99071}" type="slidenum">
              <a:rPr lang="en-US" smtClean="0"/>
              <a:t>20</a:t>
            </a:fld>
            <a:endParaRPr lang="en-US"/>
          </a:p>
        </p:txBody>
      </p:sp>
    </p:spTree>
    <p:extLst>
      <p:ext uri="{BB962C8B-B14F-4D97-AF65-F5344CB8AC3E}">
        <p14:creationId xmlns:p14="http://schemas.microsoft.com/office/powerpoint/2010/main" val="20926075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amazon hiring</a:t>
            </a:r>
          </a:p>
          <a:p>
            <a:r>
              <a:rPr lang="en-US" dirty="0"/>
              <a:t>facial recognition</a:t>
            </a:r>
          </a:p>
          <a:p>
            <a:r>
              <a:rPr lang="en-US" dirty="0"/>
              <a:t>brown skin and melanomas</a:t>
            </a:r>
          </a:p>
        </p:txBody>
      </p:sp>
      <p:sp>
        <p:nvSpPr>
          <p:cNvPr id="4" name="Slide Number Placeholder 3"/>
          <p:cNvSpPr>
            <a:spLocks noGrp="1"/>
          </p:cNvSpPr>
          <p:nvPr>
            <p:ph type="sldNum" sz="quarter" idx="5"/>
          </p:nvPr>
        </p:nvSpPr>
        <p:spPr/>
        <p:txBody>
          <a:bodyPr/>
          <a:lstStyle/>
          <a:p>
            <a:fld id="{3FEEB5B8-BD6B-4B1D-8671-725BB1B99071}" type="slidenum">
              <a:rPr lang="en-US" smtClean="0"/>
              <a:t>23</a:t>
            </a:fld>
            <a:endParaRPr lang="en-US"/>
          </a:p>
        </p:txBody>
      </p:sp>
    </p:spTree>
    <p:extLst>
      <p:ext uri="{BB962C8B-B14F-4D97-AF65-F5344CB8AC3E}">
        <p14:creationId xmlns:p14="http://schemas.microsoft.com/office/powerpoint/2010/main" val="34143820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What sort of performance would you be happy with?</a:t>
            </a:r>
          </a:p>
          <a:p>
            <a:r>
              <a:rPr lang="en-US" dirty="0"/>
              <a:t>Easy: my classification algorithm needs at least 90% sensitivity and specificity to be deployable</a:t>
            </a:r>
          </a:p>
          <a:p>
            <a:r>
              <a:rPr lang="en-US" dirty="0"/>
              <a:t>Hard: I want the synthetic images to look good</a:t>
            </a:r>
          </a:p>
          <a:p>
            <a:endParaRPr lang="en-US" dirty="0"/>
          </a:p>
        </p:txBody>
      </p:sp>
      <p:sp>
        <p:nvSpPr>
          <p:cNvPr id="4" name="Slide Number Placeholder 3"/>
          <p:cNvSpPr>
            <a:spLocks noGrp="1"/>
          </p:cNvSpPr>
          <p:nvPr>
            <p:ph type="sldNum" sz="quarter" idx="5"/>
          </p:nvPr>
        </p:nvSpPr>
        <p:spPr/>
        <p:txBody>
          <a:bodyPr/>
          <a:lstStyle/>
          <a:p>
            <a:fld id="{3FEEB5B8-BD6B-4B1D-8671-725BB1B99071}" type="slidenum">
              <a:rPr lang="en-US" smtClean="0"/>
              <a:t>27</a:t>
            </a:fld>
            <a:endParaRPr lang="en-US"/>
          </a:p>
        </p:txBody>
      </p:sp>
    </p:spTree>
    <p:extLst>
      <p:ext uri="{BB962C8B-B14F-4D97-AF65-F5344CB8AC3E}">
        <p14:creationId xmlns:p14="http://schemas.microsoft.com/office/powerpoint/2010/main" val="2209465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used workstations with 3-4 GPUs, ~$15,000 each</a:t>
            </a:r>
          </a:p>
          <a:p>
            <a:r>
              <a:rPr lang="en-US" dirty="0"/>
              <a:t>Python, </a:t>
            </a:r>
            <a:r>
              <a:rPr lang="en-US" dirty="0" err="1"/>
              <a:t>pytorch</a:t>
            </a:r>
            <a:endParaRPr lang="en-US" dirty="0"/>
          </a:p>
        </p:txBody>
      </p:sp>
      <p:sp>
        <p:nvSpPr>
          <p:cNvPr id="4" name="Slide Number Placeholder 3"/>
          <p:cNvSpPr>
            <a:spLocks noGrp="1"/>
          </p:cNvSpPr>
          <p:nvPr>
            <p:ph type="sldNum" sz="quarter" idx="5"/>
          </p:nvPr>
        </p:nvSpPr>
        <p:spPr/>
        <p:txBody>
          <a:bodyPr/>
          <a:lstStyle/>
          <a:p>
            <a:fld id="{3FEEB5B8-BD6B-4B1D-8671-725BB1B99071}" type="slidenum">
              <a:rPr lang="en-US" smtClean="0"/>
              <a:t>30</a:t>
            </a:fld>
            <a:endParaRPr lang="en-US"/>
          </a:p>
        </p:txBody>
      </p:sp>
    </p:spTree>
    <p:extLst>
      <p:ext uri="{BB962C8B-B14F-4D97-AF65-F5344CB8AC3E}">
        <p14:creationId xmlns:p14="http://schemas.microsoft.com/office/powerpoint/2010/main" val="26212040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Predicting how the output will change given some change to the input</a:t>
            </a:r>
          </a:p>
          <a:p>
            <a:endParaRPr lang="en-US" dirty="0"/>
          </a:p>
        </p:txBody>
      </p:sp>
      <p:sp>
        <p:nvSpPr>
          <p:cNvPr id="4" name="Slide Number Placeholder 3"/>
          <p:cNvSpPr>
            <a:spLocks noGrp="1"/>
          </p:cNvSpPr>
          <p:nvPr>
            <p:ph type="sldNum" sz="quarter" idx="5"/>
          </p:nvPr>
        </p:nvSpPr>
        <p:spPr/>
        <p:txBody>
          <a:bodyPr/>
          <a:lstStyle/>
          <a:p>
            <a:fld id="{3FEEB5B8-BD6B-4B1D-8671-725BB1B99071}" type="slidenum">
              <a:rPr lang="en-US" smtClean="0"/>
              <a:t>31</a:t>
            </a:fld>
            <a:endParaRPr lang="en-US"/>
          </a:p>
        </p:txBody>
      </p:sp>
    </p:spTree>
    <p:extLst>
      <p:ext uri="{BB962C8B-B14F-4D97-AF65-F5344CB8AC3E}">
        <p14:creationId xmlns:p14="http://schemas.microsoft.com/office/powerpoint/2010/main" val="2721596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interpretability depends entirely on your choice of model</a:t>
            </a:r>
          </a:p>
          <a:p>
            <a:r>
              <a:rPr lang="en-US" dirty="0"/>
              <a:t>more complexity = better capturing intricacies in the data</a:t>
            </a:r>
          </a:p>
          <a:p>
            <a:r>
              <a:rPr lang="en-US" dirty="0"/>
              <a:t>similar to life: more complex life can better harness resources from the environment</a:t>
            </a:r>
          </a:p>
        </p:txBody>
      </p:sp>
      <p:sp>
        <p:nvSpPr>
          <p:cNvPr id="4" name="Slide Number Placeholder 3"/>
          <p:cNvSpPr>
            <a:spLocks noGrp="1"/>
          </p:cNvSpPr>
          <p:nvPr>
            <p:ph type="sldNum" sz="quarter" idx="5"/>
          </p:nvPr>
        </p:nvSpPr>
        <p:spPr/>
        <p:txBody>
          <a:bodyPr/>
          <a:lstStyle/>
          <a:p>
            <a:fld id="{3FEEB5B8-BD6B-4B1D-8671-725BB1B99071}" type="slidenum">
              <a:rPr lang="en-US" smtClean="0"/>
              <a:t>32</a:t>
            </a:fld>
            <a:endParaRPr lang="en-US"/>
          </a:p>
        </p:txBody>
      </p:sp>
    </p:spTree>
    <p:extLst>
      <p:ext uri="{BB962C8B-B14F-4D97-AF65-F5344CB8AC3E}">
        <p14:creationId xmlns:p14="http://schemas.microsoft.com/office/powerpoint/2010/main" val="18418066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EEB5B8-BD6B-4B1D-8671-725BB1B99071}" type="slidenum">
              <a:rPr lang="en-US" smtClean="0"/>
              <a:t>36</a:t>
            </a:fld>
            <a:endParaRPr lang="en-US"/>
          </a:p>
        </p:txBody>
      </p:sp>
    </p:spTree>
    <p:extLst>
      <p:ext uri="{BB962C8B-B14F-4D97-AF65-F5344CB8AC3E}">
        <p14:creationId xmlns:p14="http://schemas.microsoft.com/office/powerpoint/2010/main" val="22318358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need novelty on both sides, of data, application, methods, performance, etc.</a:t>
            </a:r>
          </a:p>
          <a:p>
            <a:pPr marL="228600" indent="-228600">
              <a:buAutoNum type="arabicPeriod"/>
            </a:pPr>
            <a:r>
              <a:rPr lang="en-US" dirty="0"/>
              <a:t>this translation necessarily involves many more people from many disciplines</a:t>
            </a:r>
          </a:p>
        </p:txBody>
      </p:sp>
      <p:sp>
        <p:nvSpPr>
          <p:cNvPr id="4" name="Slide Number Placeholder 3"/>
          <p:cNvSpPr>
            <a:spLocks noGrp="1"/>
          </p:cNvSpPr>
          <p:nvPr>
            <p:ph type="sldNum" sz="quarter" idx="5"/>
          </p:nvPr>
        </p:nvSpPr>
        <p:spPr/>
        <p:txBody>
          <a:bodyPr/>
          <a:lstStyle/>
          <a:p>
            <a:fld id="{3FEEB5B8-BD6B-4B1D-8671-725BB1B99071}" type="slidenum">
              <a:rPr lang="en-US" smtClean="0"/>
              <a:t>37</a:t>
            </a:fld>
            <a:endParaRPr lang="en-US"/>
          </a:p>
        </p:txBody>
      </p:sp>
    </p:spTree>
    <p:extLst>
      <p:ext uri="{BB962C8B-B14F-4D97-AF65-F5344CB8AC3E}">
        <p14:creationId xmlns:p14="http://schemas.microsoft.com/office/powerpoint/2010/main" val="3337750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EEB5B8-BD6B-4B1D-8671-725BB1B99071}" type="slidenum">
              <a:rPr lang="en-US" smtClean="0"/>
              <a:t>41</a:t>
            </a:fld>
            <a:endParaRPr lang="en-US"/>
          </a:p>
        </p:txBody>
      </p:sp>
    </p:spTree>
    <p:extLst>
      <p:ext uri="{BB962C8B-B14F-4D97-AF65-F5344CB8AC3E}">
        <p14:creationId xmlns:p14="http://schemas.microsoft.com/office/powerpoint/2010/main" val="8493813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platelets are identified and counted using a platelet-specific, fluorescent RNA dye, Oxazine, which stains the rough surface endoplasmic reticulum and mitochondria.</a:t>
            </a:r>
          </a:p>
          <a:p>
            <a:pPr defTabSz="931774"/>
            <a:r>
              <a:rPr lang="en-US"/>
              <a:t>This staining has excellent correlation with CD41/ CD61 stained platelets and minimizes interference from other cells. Using the forward scattered light and the fluorescence signal, the platelets are separated from red blood cells and white blood cells.</a:t>
            </a:r>
          </a:p>
        </p:txBody>
      </p:sp>
      <p:sp>
        <p:nvSpPr>
          <p:cNvPr id="4" name="Slide Number Placeholder 3"/>
          <p:cNvSpPr>
            <a:spLocks noGrp="1"/>
          </p:cNvSpPr>
          <p:nvPr>
            <p:ph type="sldNum" sz="quarter" idx="10"/>
          </p:nvPr>
        </p:nvSpPr>
        <p:spPr/>
        <p:txBody>
          <a:bodyPr/>
          <a:lstStyle/>
          <a:p>
            <a:fld id="{A786B1B4-8B9A-4260-9A07-D280E2459D5E}" type="slidenum">
              <a:rPr lang="en-US" smtClean="0"/>
              <a:t>46</a:t>
            </a:fld>
            <a:endParaRPr lang="en-US"/>
          </a:p>
        </p:txBody>
      </p:sp>
    </p:spTree>
    <p:extLst>
      <p:ext uri="{BB962C8B-B14F-4D97-AF65-F5344CB8AC3E}">
        <p14:creationId xmlns:p14="http://schemas.microsoft.com/office/powerpoint/2010/main" val="1314209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platelets are identified and counted using a platelet-specific, fluorescent RNA dye, Oxazine, which stains the rough surface endoplasmic reticulum and mitochondria.</a:t>
            </a:r>
          </a:p>
          <a:p>
            <a:pPr defTabSz="931774"/>
            <a:r>
              <a:rPr lang="en-US"/>
              <a:t>This staining has excellent correlation with CD41/ CD61 stained platelets and minimizes interference from other cells. Using the forward scattered light and the fluorescence signal, the platelets are separated from red blood cells and white blood cells.</a:t>
            </a:r>
          </a:p>
        </p:txBody>
      </p:sp>
      <p:sp>
        <p:nvSpPr>
          <p:cNvPr id="4" name="Slide Number Placeholder 3"/>
          <p:cNvSpPr>
            <a:spLocks noGrp="1"/>
          </p:cNvSpPr>
          <p:nvPr>
            <p:ph type="sldNum" sz="quarter" idx="10"/>
          </p:nvPr>
        </p:nvSpPr>
        <p:spPr/>
        <p:txBody>
          <a:bodyPr/>
          <a:lstStyle/>
          <a:p>
            <a:fld id="{A786B1B4-8B9A-4260-9A07-D280E2459D5E}" type="slidenum">
              <a:rPr lang="en-US" smtClean="0"/>
              <a:t>47</a:t>
            </a:fld>
            <a:endParaRPr lang="en-US"/>
          </a:p>
        </p:txBody>
      </p:sp>
    </p:spTree>
    <p:extLst>
      <p:ext uri="{BB962C8B-B14F-4D97-AF65-F5344CB8AC3E}">
        <p14:creationId xmlns:p14="http://schemas.microsoft.com/office/powerpoint/2010/main" val="12522319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In clinical pathology,</a:t>
            </a:r>
            <a:r>
              <a:rPr lang="en-US" baseline="0"/>
              <a:t> </a:t>
            </a:r>
            <a:r>
              <a:rPr lang="en-US"/>
              <a:t>AI-based techniques and approaches have been used in the clinical lab</a:t>
            </a:r>
            <a:r>
              <a:rPr lang="en-US" baseline="0"/>
              <a:t> for quite some time. </a:t>
            </a:r>
            <a:r>
              <a:rPr lang="en-US"/>
              <a:t>Neural networks to … were first reported in 1997, when blood smears of 39 patients and 8 control subjects were used to develop an artificial expert system that recognizes 16 different types of nucleated hematopoietic cells during the stages of differentiation. This has formed the basis for automated image analysis in combination with automated hematology analyzers, which</a:t>
            </a:r>
            <a:r>
              <a:rPr lang="en-US" baseline="0"/>
              <a:t> are now routinely used in many hematology laboratories. </a:t>
            </a:r>
            <a:endParaRPr lang="en-US"/>
          </a:p>
        </p:txBody>
      </p:sp>
      <p:sp>
        <p:nvSpPr>
          <p:cNvPr id="4" name="Slide Number Placeholder 3"/>
          <p:cNvSpPr>
            <a:spLocks noGrp="1"/>
          </p:cNvSpPr>
          <p:nvPr>
            <p:ph type="sldNum" sz="quarter" idx="10"/>
          </p:nvPr>
        </p:nvSpPr>
        <p:spPr/>
        <p:txBody>
          <a:bodyPr/>
          <a:lstStyle/>
          <a:p>
            <a:fld id="{4F5C2896-C9D2-4DA3-81E7-A0581AD0E8B7}" type="slidenum">
              <a:rPr lang="en-US" smtClean="0"/>
              <a:t>48</a:t>
            </a:fld>
            <a:endParaRPr lang="en-US"/>
          </a:p>
        </p:txBody>
      </p:sp>
    </p:spTree>
    <p:extLst>
      <p:ext uri="{BB962C8B-B14F-4D97-AF65-F5344CB8AC3E}">
        <p14:creationId xmlns:p14="http://schemas.microsoft.com/office/powerpoint/2010/main" val="28614677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31774" rtl="0" eaLnBrk="1" fontAlgn="auto" latinLnBrk="0" hangingPunct="1">
              <a:lnSpc>
                <a:spcPct val="100000"/>
              </a:lnSpc>
              <a:spcBef>
                <a:spcPts val="0"/>
              </a:spcBef>
              <a:spcAft>
                <a:spcPts val="0"/>
              </a:spcAft>
              <a:buClrTx/>
              <a:buSzTx/>
              <a:buFontTx/>
              <a:buNone/>
              <a:tabLst/>
              <a:defRPr/>
            </a:pPr>
            <a:r>
              <a:rPr lang="en-US" baseline="0"/>
              <a:t>This technology greatly facilitates the identification of circulating lymphoma cells and blasts </a:t>
            </a: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4C4327F-586E-42F1-B180-D109B0E872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4118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a:effectLst/>
                <a:latin typeface="Calibri" panose="020F0502020204030204" pitchFamily="34" charset="0"/>
                <a:ea typeface="Times New Roman" panose="02020603050405020304" pitchFamily="18" charset="0"/>
              </a:rPr>
              <a:t>Peripheral blood features are heterogeneous and very often include neutrophilia, lymphopenia, myeloid left shift, abnormally segmented neutrophils, atypical lymphocytes/ plasmacytoid lymphocytes, and atypical monocytes. </a:t>
            </a:r>
            <a:endParaRPr lang="en-US"/>
          </a:p>
        </p:txBody>
      </p:sp>
      <p:sp>
        <p:nvSpPr>
          <p:cNvPr id="4" name="Slide Number Placeholder 3"/>
          <p:cNvSpPr>
            <a:spLocks noGrp="1"/>
          </p:cNvSpPr>
          <p:nvPr>
            <p:ph type="sldNum" sz="quarter" idx="5"/>
          </p:nvPr>
        </p:nvSpPr>
        <p:spPr/>
        <p:txBody>
          <a:bodyPr/>
          <a:lstStyle/>
          <a:p>
            <a:fld id="{3FEEB5B8-BD6B-4B1D-8671-725BB1B99071}" type="slidenum">
              <a:rPr lang="en-US" smtClean="0"/>
              <a:t>51</a:t>
            </a:fld>
            <a:endParaRPr lang="en-US"/>
          </a:p>
        </p:txBody>
      </p:sp>
    </p:spTree>
    <p:extLst>
      <p:ext uri="{BB962C8B-B14F-4D97-AF65-F5344CB8AC3E}">
        <p14:creationId xmlns:p14="http://schemas.microsoft.com/office/powerpoint/2010/main" val="34324467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solidFill>
                  <a:srgbClr val="333333"/>
                </a:solidFill>
                <a:effectLst/>
                <a:latin typeface="interfaceregular"/>
              </a:rPr>
              <a:t>explored the clinical utility of the extended panel of CBC parameters, including all clinical and RUO parameters, measured on the Sysmex XN-Series </a:t>
            </a:r>
            <a:r>
              <a:rPr lang="en-US" b="0" i="0" err="1">
                <a:solidFill>
                  <a:srgbClr val="333333"/>
                </a:solidFill>
                <a:effectLst/>
                <a:latin typeface="interfaceregular"/>
              </a:rPr>
              <a:t>haematology</a:t>
            </a:r>
            <a:r>
              <a:rPr lang="en-US" b="0" i="0">
                <a:solidFill>
                  <a:srgbClr val="333333"/>
                </a:solidFill>
                <a:effectLst/>
                <a:latin typeface="interfaceregular"/>
              </a:rPr>
              <a:t> </a:t>
            </a:r>
            <a:r>
              <a:rPr lang="en-US" b="0" i="0" err="1">
                <a:solidFill>
                  <a:srgbClr val="333333"/>
                </a:solidFill>
                <a:effectLst/>
                <a:latin typeface="interfaceregular"/>
              </a:rPr>
              <a:t>analyser</a:t>
            </a:r>
            <a:r>
              <a:rPr lang="en-US" b="0" i="0">
                <a:solidFill>
                  <a:srgbClr val="333333"/>
                </a:solidFill>
                <a:effectLst/>
                <a:latin typeface="interfaceregular"/>
              </a:rPr>
              <a:t>. The study included cytopenic patients with a specific emphasis on identifying patients with cytopenia due to MDS. This study is the first to bring machine learning algorithms to the construction of predictive models and to examine the correlations between individual parameters, gene mutations and mutational pathways.</a:t>
            </a:r>
            <a:endParaRPr lang="en-US"/>
          </a:p>
        </p:txBody>
      </p:sp>
      <p:sp>
        <p:nvSpPr>
          <p:cNvPr id="4" name="Slide Number Placeholder 3"/>
          <p:cNvSpPr>
            <a:spLocks noGrp="1"/>
          </p:cNvSpPr>
          <p:nvPr>
            <p:ph type="sldNum" sz="quarter" idx="5"/>
          </p:nvPr>
        </p:nvSpPr>
        <p:spPr/>
        <p:txBody>
          <a:bodyPr/>
          <a:lstStyle/>
          <a:p>
            <a:fld id="{3FEEB5B8-BD6B-4B1D-8671-725BB1B99071}" type="slidenum">
              <a:rPr lang="en-US" smtClean="0"/>
              <a:t>52</a:t>
            </a:fld>
            <a:endParaRPr lang="en-US"/>
          </a:p>
        </p:txBody>
      </p:sp>
    </p:spTree>
    <p:extLst>
      <p:ext uri="{BB962C8B-B14F-4D97-AF65-F5344CB8AC3E}">
        <p14:creationId xmlns:p14="http://schemas.microsoft.com/office/powerpoint/2010/main" val="3345451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solidFill>
                  <a:srgbClr val="212121"/>
                </a:solidFill>
                <a:effectLst/>
                <a:latin typeface="BlinkMacSystemFont"/>
              </a:rPr>
              <a:t>Pozdnyakova O, Connell NT, Battinelli EM, Connors JM, Fell G, Kim AS. Clinical Significance of CBC and WBC Morphology in the Diagnosis and Clinical Course of COVID-19 Infection. Am J Clin </a:t>
            </a:r>
            <a:r>
              <a:rPr lang="en-US" b="0" i="0" err="1">
                <a:solidFill>
                  <a:srgbClr val="212121"/>
                </a:solidFill>
                <a:effectLst/>
                <a:latin typeface="BlinkMacSystemFont"/>
              </a:rPr>
              <a:t>Pathol</a:t>
            </a:r>
            <a:r>
              <a:rPr lang="en-US" b="0" i="0">
                <a:solidFill>
                  <a:srgbClr val="212121"/>
                </a:solidFill>
                <a:effectLst/>
                <a:latin typeface="BlinkMacSystemFont"/>
              </a:rPr>
              <a:t>. 2021 Feb 11;155(3):364-375. </a:t>
            </a:r>
            <a:r>
              <a:rPr lang="en-US" b="0" i="0" err="1">
                <a:solidFill>
                  <a:srgbClr val="212121"/>
                </a:solidFill>
                <a:effectLst/>
                <a:latin typeface="BlinkMacSystemFont"/>
              </a:rPr>
              <a:t>doi</a:t>
            </a:r>
            <a:r>
              <a:rPr lang="en-US" b="0" i="0">
                <a:solidFill>
                  <a:srgbClr val="212121"/>
                </a:solidFill>
                <a:effectLst/>
                <a:latin typeface="BlinkMacSystemFont"/>
              </a:rPr>
              <a:t>: 10.1093/</a:t>
            </a:r>
            <a:r>
              <a:rPr lang="en-US" b="0" i="0" err="1">
                <a:solidFill>
                  <a:srgbClr val="212121"/>
                </a:solidFill>
                <a:effectLst/>
                <a:latin typeface="BlinkMacSystemFont"/>
              </a:rPr>
              <a:t>ajcp</a:t>
            </a:r>
            <a:r>
              <a:rPr lang="en-US" b="0" i="0">
                <a:solidFill>
                  <a:srgbClr val="212121"/>
                </a:solidFill>
                <a:effectLst/>
                <a:latin typeface="BlinkMacSystemFont"/>
              </a:rPr>
              <a:t>/aqaa231. PMID: 33269374; PMCID: PMC7799218.</a:t>
            </a:r>
            <a:endParaRPr lang="en-US"/>
          </a:p>
        </p:txBody>
      </p:sp>
      <p:sp>
        <p:nvSpPr>
          <p:cNvPr id="4" name="Slide Number Placeholder 3"/>
          <p:cNvSpPr>
            <a:spLocks noGrp="1"/>
          </p:cNvSpPr>
          <p:nvPr>
            <p:ph type="sldNum" sz="quarter" idx="10"/>
          </p:nvPr>
        </p:nvSpPr>
        <p:spPr/>
        <p:txBody>
          <a:bodyPr/>
          <a:lstStyle/>
          <a:p>
            <a:fld id="{4F5C2896-C9D2-4DA3-81E7-A0581AD0E8B7}" type="slidenum">
              <a:rPr lang="en-US" smtClean="0"/>
              <a:t>53</a:t>
            </a:fld>
            <a:endParaRPr lang="en-US"/>
          </a:p>
        </p:txBody>
      </p:sp>
    </p:spTree>
    <p:extLst>
      <p:ext uri="{BB962C8B-B14F-4D97-AF65-F5344CB8AC3E}">
        <p14:creationId xmlns:p14="http://schemas.microsoft.com/office/powerpoint/2010/main" val="42312372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85725" indent="-85725" eaLnBrk="1">
              <a:lnSpc>
                <a:spcPct val="93000"/>
              </a:lnSpc>
              <a:spcBef>
                <a:spcPct val="0"/>
              </a:spcBef>
              <a:buSzPct val="45000"/>
              <a:buFont typeface="Wingdings" panose="05000000000000000000" pitchFamily="2" charset="2"/>
              <a:buNone/>
              <a:tabLst>
                <a:tab pos="723900" algn="l"/>
                <a:tab pos="1447800" algn="l"/>
                <a:tab pos="2171700" algn="l"/>
                <a:tab pos="2895600" algn="l"/>
                <a:tab pos="3619500" algn="l"/>
                <a:tab pos="4343400" algn="l"/>
                <a:tab pos="5067300" algn="l"/>
              </a:tabLst>
            </a:pPr>
            <a:r>
              <a:rPr lang="en-GB" altLang="en-US">
                <a:latin typeface="Arial" panose="020B0604020202020204" pitchFamily="34" charset="0"/>
                <a:cs typeface="msgothic" charset="0"/>
              </a:rPr>
              <a:t>(A) Distribution of research use only neutrophil parameters NE-SSC and NE-FSC in patients with active MDS, MDS in remission, unexplained cytopenia and controls. (B) Distribution of advanced platelet parameter, IPF, and research platelet parameter, H-IPF, in patients with active MDS, MDS in remission, unexplained cytopenia and controls. (C) Distribution of research use only RCC parameters FRC and HYPO-He in patients with active MDS, MDS in remission, unexplained cytopenia and controls. FRC, fragmented red cells; IPF, immature platelet fraction; MDS, myelodysplastic syndrome; NE-SSC, neutrophil side scatter; RCC, red cell count.</a:t>
            </a:r>
          </a:p>
        </p:txBody>
      </p:sp>
      <p:sp>
        <p:nvSpPr>
          <p:cNvPr id="4" name="Slide Number Placeholder 3"/>
          <p:cNvSpPr>
            <a:spLocks noGrp="1"/>
          </p:cNvSpPr>
          <p:nvPr>
            <p:ph type="sldNum" sz="quarter" idx="5"/>
          </p:nvPr>
        </p:nvSpPr>
        <p:spPr/>
        <p:txBody>
          <a:bodyPr/>
          <a:lstStyle/>
          <a:p>
            <a:fld id="{3FEEB5B8-BD6B-4B1D-8671-725BB1B99071}" type="slidenum">
              <a:rPr lang="en-US" smtClean="0"/>
              <a:t>54</a:t>
            </a:fld>
            <a:endParaRPr lang="en-US"/>
          </a:p>
        </p:txBody>
      </p:sp>
    </p:spTree>
    <p:extLst>
      <p:ext uri="{BB962C8B-B14F-4D97-AF65-F5344CB8AC3E}">
        <p14:creationId xmlns:p14="http://schemas.microsoft.com/office/powerpoint/2010/main" val="9827272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a:solidFill>
                  <a:srgbClr val="333333"/>
                </a:solidFill>
                <a:effectLst/>
                <a:latin typeface="interfaceregular"/>
              </a:rPr>
              <a:t>Pathogenic somatic mutations were present in 70 MDS patients (68.62% of the combined active and remission MDS cohort) and included pathogenic variants in the epigenetic (n=44, 62.86%), spliceosome (n=38, 54.29%), transcription (n=17, 24.29%) and </a:t>
            </a:r>
            <a:r>
              <a:rPr lang="en-US" b="0" i="0" err="1">
                <a:solidFill>
                  <a:srgbClr val="333333"/>
                </a:solidFill>
                <a:effectLst/>
                <a:latin typeface="interfaceregular"/>
              </a:rPr>
              <a:t>signalling</a:t>
            </a:r>
            <a:r>
              <a:rPr lang="en-US" b="0" i="0">
                <a:solidFill>
                  <a:srgbClr val="333333"/>
                </a:solidFill>
                <a:effectLst/>
                <a:latin typeface="interfaceregular"/>
              </a:rPr>
              <a:t> (n=5, 7.14%) pathways. We performed the correlation analysis between the CBC parameters based on the mutational groups divided into the molecular pathways (spliceosome, epigenetic, transcription and </a:t>
            </a:r>
            <a:r>
              <a:rPr lang="en-US" b="0" i="0" err="1">
                <a:solidFill>
                  <a:srgbClr val="333333"/>
                </a:solidFill>
                <a:effectLst/>
                <a:latin typeface="interfaceregular"/>
              </a:rPr>
              <a:t>signalling</a:t>
            </a:r>
            <a:r>
              <a:rPr lang="en-US" b="0" i="0">
                <a:solidFill>
                  <a:srgbClr val="333333"/>
                </a:solidFill>
                <a:effectLst/>
                <a:latin typeface="interfaceregular"/>
              </a:rPr>
              <a:t>), as well as on the individual pathogenic variants (</a:t>
            </a:r>
            <a:r>
              <a:rPr lang="en-US" b="0" i="0" u="none" strike="noStrike">
                <a:solidFill>
                  <a:srgbClr val="2A6EBB"/>
                </a:solidFill>
                <a:effectLst/>
                <a:latin typeface="interfaceregular"/>
                <a:hlinkClick r:id="rId3"/>
              </a:rPr>
              <a:t>figure 3</a:t>
            </a:r>
            <a:r>
              <a:rPr lang="en-US" b="0" i="0">
                <a:solidFill>
                  <a:srgbClr val="333333"/>
                </a:solidFill>
                <a:effectLst/>
                <a:latin typeface="interfaceregular"/>
              </a:rPr>
              <a:t>). Our exploratory correlation analysis showed that there was almost no overlap between the four molecular pathways with largely mutually exclusive associations between the pathways and CBC parameters (</a:t>
            </a:r>
            <a:r>
              <a:rPr lang="en-US" b="0" i="0" u="none" strike="noStrike">
                <a:solidFill>
                  <a:srgbClr val="2A6EBB"/>
                </a:solidFill>
                <a:effectLst/>
                <a:latin typeface="interfaceregular"/>
                <a:hlinkClick r:id="rId3"/>
              </a:rPr>
              <a:t>figure 3A</a:t>
            </a:r>
            <a:r>
              <a:rPr lang="en-US" b="0" i="0">
                <a:solidFill>
                  <a:srgbClr val="333333"/>
                </a:solidFill>
                <a:effectLst/>
                <a:latin typeface="interfaceregular"/>
              </a:rPr>
              <a:t>). Spliceosome and epigenetic pathways pathogenic variants, representing typical founding drivers, showed the highest number of CBC correlations. </a:t>
            </a:r>
          </a:p>
          <a:p>
            <a:pPr algn="l"/>
            <a:r>
              <a:rPr lang="en-US" b="0" i="0">
                <a:solidFill>
                  <a:srgbClr val="333333"/>
                </a:solidFill>
                <a:effectLst/>
                <a:latin typeface="interfaceregular"/>
              </a:rPr>
              <a:t>A very intriguing finding was a very distinct correlation between the CBC parameters and the individual genes (</a:t>
            </a:r>
            <a:r>
              <a:rPr lang="en-US" b="0" i="0" u="none" strike="noStrike">
                <a:solidFill>
                  <a:srgbClr val="2A6EBB"/>
                </a:solidFill>
                <a:effectLst/>
                <a:latin typeface="interfaceregular"/>
                <a:hlinkClick r:id="rId3"/>
              </a:rPr>
              <a:t>figure 3B</a:t>
            </a:r>
            <a:r>
              <a:rPr lang="en-US" b="0" i="0">
                <a:solidFill>
                  <a:srgbClr val="333333"/>
                </a:solidFill>
                <a:effectLst/>
                <a:latin typeface="interfaceregular"/>
              </a:rPr>
              <a:t>). Only nine genes were sufficiently recurrent to allow their examination as individual parameters. The spliceosome pathogenic variants in </a:t>
            </a:r>
            <a:r>
              <a:rPr lang="en-US" b="0" i="1">
                <a:solidFill>
                  <a:srgbClr val="333333"/>
                </a:solidFill>
                <a:effectLst/>
                <a:latin typeface="interfaceregular"/>
              </a:rPr>
              <a:t>SF3B1, SRSF2</a:t>
            </a:r>
            <a:r>
              <a:rPr lang="en-US" b="0" i="0">
                <a:solidFill>
                  <a:srgbClr val="333333"/>
                </a:solidFill>
                <a:effectLst/>
                <a:latin typeface="interfaceregular"/>
              </a:rPr>
              <a:t> and </a:t>
            </a:r>
            <a:r>
              <a:rPr lang="en-US" b="0" i="1">
                <a:solidFill>
                  <a:srgbClr val="333333"/>
                </a:solidFill>
                <a:effectLst/>
                <a:latin typeface="interfaceregular"/>
              </a:rPr>
              <a:t>U2AF1</a:t>
            </a:r>
            <a:r>
              <a:rPr lang="en-US" b="0" i="0">
                <a:solidFill>
                  <a:srgbClr val="333333"/>
                </a:solidFill>
                <a:effectLst/>
                <a:latin typeface="interfaceregular"/>
              </a:rPr>
              <a:t> demonstrated near mutual exclusivity of correlations with CBC parameter features. </a:t>
            </a:r>
            <a:r>
              <a:rPr lang="en-US" b="0" i="1">
                <a:solidFill>
                  <a:srgbClr val="333333"/>
                </a:solidFill>
                <a:effectLst/>
                <a:latin typeface="interfaceregular"/>
              </a:rPr>
              <a:t>SF3B1</a:t>
            </a:r>
            <a:r>
              <a:rPr lang="en-US" b="0" i="0">
                <a:solidFill>
                  <a:srgbClr val="333333"/>
                </a:solidFill>
                <a:effectLst/>
                <a:latin typeface="interfaceregular"/>
              </a:rPr>
              <a:t> demonstrated positive correlations with platelet enumeration while </a:t>
            </a:r>
            <a:r>
              <a:rPr lang="en-US" b="0" i="1">
                <a:solidFill>
                  <a:srgbClr val="333333"/>
                </a:solidFill>
                <a:effectLst/>
                <a:latin typeface="interfaceregular"/>
              </a:rPr>
              <a:t>SRSF2</a:t>
            </a:r>
            <a:r>
              <a:rPr lang="en-US" b="0" i="0">
                <a:solidFill>
                  <a:srgbClr val="333333"/>
                </a:solidFill>
                <a:effectLst/>
                <a:latin typeface="interfaceregular"/>
              </a:rPr>
              <a:t> was associated with leucocyte numbers. Alternatively, there was a subset correlation overlap between the </a:t>
            </a:r>
            <a:r>
              <a:rPr lang="en-US" b="0" i="1">
                <a:solidFill>
                  <a:srgbClr val="333333"/>
                </a:solidFill>
                <a:effectLst/>
                <a:latin typeface="interfaceregular"/>
              </a:rPr>
              <a:t>ASXL1</a:t>
            </a:r>
            <a:r>
              <a:rPr lang="en-US" b="0" i="0">
                <a:solidFill>
                  <a:srgbClr val="333333"/>
                </a:solidFill>
                <a:effectLst/>
                <a:latin typeface="interfaceregular"/>
              </a:rPr>
              <a:t> and </a:t>
            </a:r>
            <a:r>
              <a:rPr lang="en-US" b="0" i="1">
                <a:solidFill>
                  <a:srgbClr val="333333"/>
                </a:solidFill>
                <a:effectLst/>
                <a:latin typeface="interfaceregular"/>
              </a:rPr>
              <a:t>TET2</a:t>
            </a:r>
            <a:r>
              <a:rPr lang="en-US" b="0" i="0">
                <a:solidFill>
                  <a:srgbClr val="333333"/>
                </a:solidFill>
                <a:effectLst/>
                <a:latin typeface="interfaceregular"/>
              </a:rPr>
              <a:t> gene pathogenic variants which appear largely distinct or opposite from the correlations with </a:t>
            </a:r>
            <a:r>
              <a:rPr lang="en-US" b="0" i="1">
                <a:solidFill>
                  <a:srgbClr val="333333"/>
                </a:solidFill>
                <a:effectLst/>
                <a:latin typeface="interfaceregular"/>
              </a:rPr>
              <a:t>DNMT3A</a:t>
            </a:r>
            <a:r>
              <a:rPr lang="en-US" b="0" i="0">
                <a:solidFill>
                  <a:srgbClr val="333333"/>
                </a:solidFill>
                <a:effectLst/>
                <a:latin typeface="interfaceregular"/>
              </a:rPr>
              <a:t> pathogenic variants. </a:t>
            </a:r>
            <a:r>
              <a:rPr lang="en-US" b="0" i="1">
                <a:solidFill>
                  <a:srgbClr val="333333"/>
                </a:solidFill>
                <a:effectLst/>
                <a:latin typeface="interfaceregular"/>
              </a:rPr>
              <a:t>TP53</a:t>
            </a:r>
            <a:r>
              <a:rPr lang="en-US" b="0" i="0">
                <a:solidFill>
                  <a:srgbClr val="333333"/>
                </a:solidFill>
                <a:effectLst/>
                <a:latin typeface="interfaceregular"/>
              </a:rPr>
              <a:t> pathogenic variants also showed a unique CBC parameter correlation pattern with unique effects on leucocyte morphology.</a:t>
            </a:r>
          </a:p>
          <a:p>
            <a:endParaRPr lang="en-US"/>
          </a:p>
        </p:txBody>
      </p:sp>
      <p:sp>
        <p:nvSpPr>
          <p:cNvPr id="4" name="Slide Number Placeholder 3"/>
          <p:cNvSpPr>
            <a:spLocks noGrp="1"/>
          </p:cNvSpPr>
          <p:nvPr>
            <p:ph type="sldNum" sz="quarter" idx="5"/>
          </p:nvPr>
        </p:nvSpPr>
        <p:spPr/>
        <p:txBody>
          <a:bodyPr/>
          <a:lstStyle/>
          <a:p>
            <a:fld id="{3FEEB5B8-BD6B-4B1D-8671-725BB1B99071}" type="slidenum">
              <a:rPr lang="en-US" smtClean="0"/>
              <a:t>55</a:t>
            </a:fld>
            <a:endParaRPr lang="en-US"/>
          </a:p>
        </p:txBody>
      </p:sp>
    </p:spTree>
    <p:extLst>
      <p:ext uri="{BB962C8B-B14F-4D97-AF65-F5344CB8AC3E}">
        <p14:creationId xmlns:p14="http://schemas.microsoft.com/office/powerpoint/2010/main" val="35900999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nSpc>
                <a:spcPct val="90000"/>
              </a:lnSpc>
              <a:spcBef>
                <a:spcPts val="1000"/>
              </a:spcBef>
              <a:buFont typeface="Arial"/>
              <a:buChar char="•"/>
            </a:pPr>
            <a:r>
              <a:rPr lang="en-US"/>
              <a:t>quality control </a:t>
            </a:r>
            <a:endParaRPr lang="en-US">
              <a:cs typeface="Calibri"/>
            </a:endParaRPr>
          </a:p>
          <a:p>
            <a:pPr marL="742950" lvl="1" indent="-285750">
              <a:lnSpc>
                <a:spcPct val="90000"/>
              </a:lnSpc>
              <a:spcBef>
                <a:spcPts val="500"/>
              </a:spcBef>
              <a:buFont typeface="Arial"/>
              <a:buChar char="•"/>
            </a:pPr>
            <a:r>
              <a:rPr lang="en-US"/>
              <a:t>Monaco G. </a:t>
            </a:r>
            <a:r>
              <a:rPr lang="en-US" err="1"/>
              <a:t>flowAI</a:t>
            </a:r>
            <a:r>
              <a:rPr lang="en-US"/>
              <a:t>: Automatic and Interactive Anomaly Discerning Tools for Flow Cytometry Data. Bioinformatics (</a:t>
            </a:r>
            <a:r>
              <a:rPr lang="en-US" err="1"/>
              <a:t>Oxf</a:t>
            </a:r>
            <a:r>
              <a:rPr lang="en-US"/>
              <a:t> Engl) (2016) 32:2473–80. </a:t>
            </a:r>
            <a:r>
              <a:rPr lang="en-US" err="1"/>
              <a:t>doi</a:t>
            </a:r>
            <a:r>
              <a:rPr lang="en-US"/>
              <a:t>: 10.1093/bioinformatics/btw191</a:t>
            </a:r>
            <a:endParaRPr lang="en-US">
              <a:cs typeface="Calibri"/>
            </a:endParaRPr>
          </a:p>
          <a:p>
            <a:pPr marL="285750" indent="-285750">
              <a:lnSpc>
                <a:spcPct val="90000"/>
              </a:lnSpc>
              <a:spcBef>
                <a:spcPts val="1000"/>
              </a:spcBef>
              <a:buFont typeface="Arial"/>
              <a:buChar char="•"/>
            </a:pPr>
            <a:r>
              <a:rPr lang="en-US"/>
              <a:t>batch normalization </a:t>
            </a:r>
            <a:endParaRPr lang="en-US">
              <a:cs typeface="Calibri"/>
            </a:endParaRPr>
          </a:p>
          <a:p>
            <a:pPr marL="742950" lvl="1" indent="-285750">
              <a:lnSpc>
                <a:spcPct val="90000"/>
              </a:lnSpc>
              <a:spcBef>
                <a:spcPts val="500"/>
              </a:spcBef>
              <a:buFont typeface="Arial"/>
              <a:buChar char="•"/>
            </a:pPr>
            <a:r>
              <a:rPr lang="en-US"/>
              <a:t>Schuyler RP Minimizing Batch Effects in Mass Cytometry Data. Front Immunol (2019) 10:2367. </a:t>
            </a:r>
            <a:r>
              <a:rPr lang="en-US" err="1"/>
              <a:t>doi</a:t>
            </a:r>
            <a:r>
              <a:rPr lang="en-US"/>
              <a:t>: 10.3389/fimmu.2019.02367’ </a:t>
            </a:r>
            <a:endParaRPr lang="en-US">
              <a:cs typeface="Calibri"/>
            </a:endParaRPr>
          </a:p>
          <a:p>
            <a:pPr marL="742950" lvl="1" indent="-285750">
              <a:lnSpc>
                <a:spcPct val="90000"/>
              </a:lnSpc>
              <a:spcBef>
                <a:spcPts val="500"/>
              </a:spcBef>
              <a:buFont typeface="Arial"/>
              <a:buChar char="•"/>
            </a:pPr>
            <a:r>
              <a:rPr lang="en-US"/>
              <a:t>Gassen SV, </a:t>
            </a:r>
            <a:r>
              <a:rPr lang="en-US" err="1"/>
              <a:t>CytoNorm</a:t>
            </a:r>
            <a:r>
              <a:rPr lang="en-US"/>
              <a:t>: A Normalization Algorithm for Cytometry Data. Cytometry A (2020) 97:268–78. </a:t>
            </a:r>
            <a:r>
              <a:rPr lang="en-US" err="1"/>
              <a:t>doi</a:t>
            </a:r>
            <a:r>
              <a:rPr lang="en-US"/>
              <a:t>: 10.1002/cyto.a.23904 </a:t>
            </a:r>
            <a:endParaRPr lang="en-US">
              <a:cs typeface="Calibri"/>
            </a:endParaRPr>
          </a:p>
          <a:p>
            <a:pPr marL="285750" indent="-285750">
              <a:lnSpc>
                <a:spcPct val="90000"/>
              </a:lnSpc>
              <a:spcBef>
                <a:spcPts val="1000"/>
              </a:spcBef>
              <a:buFont typeface="Arial"/>
              <a:buChar char="•"/>
            </a:pPr>
            <a:r>
              <a:rPr lang="en-US"/>
              <a:t>dimensionality reduction</a:t>
            </a:r>
            <a:endParaRPr lang="en-US">
              <a:cs typeface="Calibri"/>
            </a:endParaRPr>
          </a:p>
          <a:p>
            <a:pPr marL="285750" indent="-285750">
              <a:lnSpc>
                <a:spcPct val="90000"/>
              </a:lnSpc>
              <a:spcBef>
                <a:spcPts val="1000"/>
              </a:spcBef>
              <a:buFont typeface="Arial"/>
              <a:buChar char="•"/>
            </a:pPr>
            <a:r>
              <a:rPr lang="en-US"/>
              <a:t>data visualization </a:t>
            </a:r>
            <a:endParaRPr lang="en-US">
              <a:cs typeface="Calibri"/>
            </a:endParaRPr>
          </a:p>
          <a:p>
            <a:pPr marL="742950" lvl="1" indent="-285750">
              <a:lnSpc>
                <a:spcPct val="90000"/>
              </a:lnSpc>
              <a:spcBef>
                <a:spcPts val="500"/>
              </a:spcBef>
              <a:buFont typeface="Arial"/>
              <a:buChar char="•"/>
            </a:pPr>
            <a:r>
              <a:rPr lang="en-US"/>
              <a:t>Amir ED </a:t>
            </a:r>
            <a:r>
              <a:rPr lang="en-US" err="1"/>
              <a:t>viSNE</a:t>
            </a:r>
            <a:r>
              <a:rPr lang="en-US"/>
              <a:t> Enables Visualization of High Dimensional Single-Cell Data and Reveals Phenotypic Heterogeneity of Leukemia. Nat </a:t>
            </a:r>
            <a:r>
              <a:rPr lang="en-US" err="1"/>
              <a:t>Biotechnol</a:t>
            </a:r>
            <a:r>
              <a:rPr lang="en-US"/>
              <a:t> (2013) 31:545–52. </a:t>
            </a:r>
            <a:r>
              <a:rPr lang="en-US" err="1"/>
              <a:t>doi</a:t>
            </a:r>
            <a:r>
              <a:rPr lang="en-US"/>
              <a:t>: 10.1038/nbt.2594; </a:t>
            </a:r>
            <a:endParaRPr lang="en-US">
              <a:cs typeface="Calibri"/>
            </a:endParaRPr>
          </a:p>
          <a:p>
            <a:pPr marL="742950" lvl="1" indent="-285750">
              <a:lnSpc>
                <a:spcPct val="90000"/>
              </a:lnSpc>
              <a:spcBef>
                <a:spcPts val="500"/>
              </a:spcBef>
              <a:buFont typeface="Arial"/>
              <a:buChar char="•"/>
            </a:pPr>
            <a:r>
              <a:rPr lang="en-US"/>
              <a:t>Becht E Dimensionality Reduction for Visualizing Single-Cell Data Using UMAP. Nat </a:t>
            </a:r>
            <a:r>
              <a:rPr lang="en-US" err="1"/>
              <a:t>Biotechnol</a:t>
            </a:r>
            <a:r>
              <a:rPr lang="en-US"/>
              <a:t> (2019) 37:38–44. </a:t>
            </a:r>
            <a:r>
              <a:rPr lang="en-US" err="1"/>
              <a:t>doi</a:t>
            </a:r>
            <a:r>
              <a:rPr lang="en-US"/>
              <a:t>: 10.1038/nbt.4314; </a:t>
            </a:r>
            <a:endParaRPr lang="en-US">
              <a:cs typeface="Calibri"/>
            </a:endParaRPr>
          </a:p>
          <a:p>
            <a:pPr marL="742950" lvl="1" indent="-285750">
              <a:lnSpc>
                <a:spcPct val="90000"/>
              </a:lnSpc>
              <a:spcBef>
                <a:spcPts val="500"/>
              </a:spcBef>
              <a:buFont typeface="Arial"/>
              <a:buChar char="•"/>
            </a:pPr>
            <a:r>
              <a:rPr lang="en-US"/>
              <a:t>Qiu P Extracting a Cellular Hierarchy From High-Dimensional Cytometry Data With SPADE. Nat </a:t>
            </a:r>
            <a:r>
              <a:rPr lang="en-US" err="1"/>
              <a:t>Biotechnol</a:t>
            </a:r>
            <a:r>
              <a:rPr lang="en-US"/>
              <a:t> (2011) 29:886–91. </a:t>
            </a:r>
            <a:r>
              <a:rPr lang="en-US" err="1"/>
              <a:t>doi</a:t>
            </a:r>
            <a:r>
              <a:rPr lang="en-US"/>
              <a:t>: 10.1038/nbt.1991 </a:t>
            </a:r>
            <a:endParaRPr lang="en-US">
              <a:cs typeface="Calibri"/>
            </a:endParaRPr>
          </a:p>
          <a:p>
            <a:pPr marL="285750" indent="-285750">
              <a:lnSpc>
                <a:spcPct val="90000"/>
              </a:lnSpc>
              <a:spcBef>
                <a:spcPts val="1000"/>
              </a:spcBef>
              <a:buFont typeface="Arial"/>
              <a:buChar char="•"/>
            </a:pPr>
            <a:r>
              <a:rPr lang="en-US"/>
              <a:t>cell population identification </a:t>
            </a:r>
            <a:endParaRPr lang="en-US">
              <a:cs typeface="Calibri"/>
            </a:endParaRPr>
          </a:p>
          <a:p>
            <a:pPr marL="742950" lvl="1" indent="-285750">
              <a:lnSpc>
                <a:spcPct val="90000"/>
              </a:lnSpc>
              <a:spcBef>
                <a:spcPts val="500"/>
              </a:spcBef>
              <a:buFont typeface="Arial"/>
              <a:buChar char="•"/>
            </a:pPr>
            <a:r>
              <a:rPr lang="en-US"/>
              <a:t>Hu Z, </a:t>
            </a:r>
            <a:r>
              <a:rPr lang="en-US" err="1"/>
              <a:t>MetaCyto</a:t>
            </a:r>
            <a:r>
              <a:rPr lang="en-US"/>
              <a:t>: A Tool for Automated Meta-Analysis of Mass and Flow Cytometry Data. Cell Rep (2018) 24:1377–88. </a:t>
            </a:r>
            <a:r>
              <a:rPr lang="en-US" err="1"/>
              <a:t>doi</a:t>
            </a:r>
            <a:r>
              <a:rPr lang="en-US"/>
              <a:t>: 10.1016/j.celrep.2018.07.003</a:t>
            </a:r>
            <a:endParaRPr lang="en-US">
              <a:cs typeface="Calibri"/>
            </a:endParaRPr>
          </a:p>
          <a:p>
            <a:pPr marL="742950" lvl="1" indent="-285750">
              <a:lnSpc>
                <a:spcPct val="90000"/>
              </a:lnSpc>
              <a:spcBef>
                <a:spcPts val="500"/>
              </a:spcBef>
              <a:buFont typeface="Arial"/>
              <a:buChar char="•"/>
            </a:pPr>
            <a:r>
              <a:rPr lang="en-US" err="1"/>
              <a:t>Mosmann</a:t>
            </a:r>
            <a:r>
              <a:rPr lang="en-US"/>
              <a:t> TR, SWIFT-Scalable Clustering for Automated Identification of Rare Cell Populations in Large, High-Dimensional Flow Cytometry Datasets, Part 2: Biological Evaluation. </a:t>
            </a:r>
            <a:r>
              <a:rPr lang="en-US" err="1"/>
              <a:t>Cytom</a:t>
            </a:r>
            <a:r>
              <a:rPr lang="en-US"/>
              <a:t> Part J Int Soc Anal Cytol (2014) 85:422–33. </a:t>
            </a:r>
            <a:r>
              <a:rPr lang="en-US" err="1"/>
              <a:t>doi</a:t>
            </a:r>
            <a:r>
              <a:rPr lang="en-US"/>
              <a:t>: 10.1002/cyto.a.22445</a:t>
            </a:r>
            <a:endParaRPr lang="en-US">
              <a:cs typeface="Calibri"/>
            </a:endParaRPr>
          </a:p>
          <a:p>
            <a:pPr marL="742950" lvl="1" indent="-285750">
              <a:lnSpc>
                <a:spcPct val="90000"/>
              </a:lnSpc>
              <a:spcBef>
                <a:spcPts val="500"/>
              </a:spcBef>
              <a:buFont typeface="Arial"/>
              <a:buChar char="•"/>
            </a:pPr>
            <a:r>
              <a:rPr lang="en-US" err="1"/>
              <a:t>Finak</a:t>
            </a:r>
            <a:r>
              <a:rPr lang="en-US"/>
              <a:t> G Merging Mixture Components for Cell Population Identification in Flow Cytometry. Adv Bioinformatics (2009). </a:t>
            </a:r>
            <a:r>
              <a:rPr lang="en-US" err="1"/>
              <a:t>doi</a:t>
            </a:r>
            <a:r>
              <a:rPr lang="en-US"/>
              <a:t>: 10.1155/2009/247646</a:t>
            </a:r>
            <a:endParaRPr lang="en-US">
              <a:cs typeface="Calibri"/>
            </a:endParaRPr>
          </a:p>
          <a:p>
            <a:pPr marL="742950" lvl="1" indent="-285750">
              <a:lnSpc>
                <a:spcPct val="90000"/>
              </a:lnSpc>
              <a:spcBef>
                <a:spcPts val="500"/>
              </a:spcBef>
              <a:buFont typeface="Arial"/>
              <a:buChar char="•"/>
            </a:pPr>
            <a:r>
              <a:rPr lang="en-US" err="1"/>
              <a:t>Aghaeepour</a:t>
            </a:r>
            <a:r>
              <a:rPr lang="en-US"/>
              <a:t> N, Rapid Cell Population Identification in Flow Cytometry Data. </a:t>
            </a:r>
            <a:r>
              <a:rPr lang="en-US" err="1"/>
              <a:t>Cytom</a:t>
            </a:r>
            <a:r>
              <a:rPr lang="en-US"/>
              <a:t> Part J Int Soc Anal Cytol (2011) 79:6–13. </a:t>
            </a:r>
            <a:r>
              <a:rPr lang="en-US" err="1"/>
              <a:t>doi</a:t>
            </a:r>
            <a:r>
              <a:rPr lang="en-US"/>
              <a:t>: 10.1002/cyto.a.21007</a:t>
            </a:r>
            <a:endParaRPr lang="en-US">
              <a:cs typeface="Calibri"/>
            </a:endParaRPr>
          </a:p>
          <a:p>
            <a:pPr marL="742950" lvl="1" indent="-285750">
              <a:lnSpc>
                <a:spcPct val="90000"/>
              </a:lnSpc>
              <a:spcBef>
                <a:spcPts val="500"/>
              </a:spcBef>
              <a:buFont typeface="Arial"/>
              <a:buChar char="•"/>
            </a:pPr>
            <a:r>
              <a:rPr lang="en-US"/>
              <a:t>Van Gassen S, </a:t>
            </a:r>
            <a:r>
              <a:rPr lang="en-US" err="1"/>
              <a:t>FlowSOM</a:t>
            </a:r>
            <a:r>
              <a:rPr lang="en-US"/>
              <a:t>: Using Self-Organizing Maps for Visualization and Interpretation of Cytometry Data. </a:t>
            </a:r>
            <a:r>
              <a:rPr lang="en-US" err="1"/>
              <a:t>Cytom</a:t>
            </a:r>
            <a:r>
              <a:rPr lang="en-US"/>
              <a:t> Part J Int Soc Anal Cytol (2015) 87:636–45. </a:t>
            </a:r>
            <a:r>
              <a:rPr lang="en-US" err="1"/>
              <a:t>doi</a:t>
            </a:r>
            <a:r>
              <a:rPr lang="en-US"/>
              <a:t>: 10.1002/cyto.a.22625</a:t>
            </a:r>
            <a:endParaRPr lang="en-US">
              <a:cs typeface="Calibri"/>
            </a:endParaRPr>
          </a:p>
          <a:p>
            <a:pPr marL="285750" indent="-285750">
              <a:lnSpc>
                <a:spcPct val="90000"/>
              </a:lnSpc>
              <a:spcBef>
                <a:spcPts val="1000"/>
              </a:spcBef>
              <a:buFont typeface="Arial"/>
              <a:buChar char="•"/>
            </a:pPr>
            <a:r>
              <a:rPr lang="en-US"/>
              <a:t>sample classification/ diagnosis</a:t>
            </a:r>
            <a:endParaRPr lang="en-US">
              <a:cs typeface="Calibri"/>
            </a:endParaRPr>
          </a:p>
          <a:p>
            <a:pPr marL="742950" lvl="1" indent="-285750">
              <a:lnSpc>
                <a:spcPct val="90000"/>
              </a:lnSpc>
              <a:spcBef>
                <a:spcPts val="500"/>
              </a:spcBef>
              <a:buFont typeface="Arial"/>
              <a:buChar char="•"/>
            </a:pPr>
            <a:r>
              <a:rPr lang="en-US" err="1"/>
              <a:t>Bruggner</a:t>
            </a:r>
            <a:r>
              <a:rPr lang="en-US"/>
              <a:t> RV, Automated Identification of Stratifying Signatures in Cellular Subpopulations. Proc Natl </a:t>
            </a:r>
            <a:r>
              <a:rPr lang="en-US" err="1"/>
              <a:t>Acad</a:t>
            </a:r>
            <a:r>
              <a:rPr lang="en-US"/>
              <a:t> Sci USA (2014) 111:E2770–7. </a:t>
            </a:r>
            <a:r>
              <a:rPr lang="en-US" err="1"/>
              <a:t>doi</a:t>
            </a:r>
            <a:r>
              <a:rPr lang="en-US"/>
              <a:t>: 10.1073/pnas.1408792111</a:t>
            </a:r>
            <a:endParaRPr lang="en-US">
              <a:cs typeface="Calibri"/>
            </a:endParaRPr>
          </a:p>
          <a:p>
            <a:pPr marL="742950" lvl="1" indent="-285750">
              <a:lnSpc>
                <a:spcPct val="90000"/>
              </a:lnSpc>
              <a:spcBef>
                <a:spcPts val="500"/>
              </a:spcBef>
              <a:buFont typeface="Arial"/>
              <a:buChar char="•"/>
            </a:pPr>
            <a:r>
              <a:rPr lang="en-US"/>
              <a:t>Van Gassen S, Flow Density Survival Regression Using Minimal Feature Redundancy. </a:t>
            </a:r>
            <a:r>
              <a:rPr lang="en-US" err="1"/>
              <a:t>Cytom</a:t>
            </a:r>
            <a:r>
              <a:rPr lang="en-US"/>
              <a:t> Part J Int Soc Anal Cytol (2016) 89:22–9. </a:t>
            </a:r>
            <a:r>
              <a:rPr lang="en-US" err="1"/>
              <a:t>doi</a:t>
            </a:r>
            <a:r>
              <a:rPr lang="en-US"/>
              <a:t>: 10.1002/cyto.a.22734</a:t>
            </a:r>
            <a:endParaRPr lang="en-US">
              <a:cs typeface="Calibri"/>
            </a:endParaRPr>
          </a:p>
          <a:p>
            <a:pPr marL="742950" lvl="1" indent="-285750">
              <a:lnSpc>
                <a:spcPct val="90000"/>
              </a:lnSpc>
              <a:spcBef>
                <a:spcPts val="500"/>
              </a:spcBef>
              <a:buFont typeface="Arial"/>
              <a:buChar char="•"/>
            </a:pPr>
            <a:r>
              <a:rPr lang="en-US"/>
              <a:t>Sensitive Detection of Rare Disease-Associated Cell Subsets via Representation Learning | Nature Communications . Available at: </a:t>
            </a:r>
            <a:r>
              <a:rPr lang="en-US">
                <a:hlinkClick r:id="rId3"/>
              </a:rPr>
              <a:t>https://www.nature.com/articles/ncomms14825</a:t>
            </a:r>
            <a:r>
              <a:rPr lang="en-US"/>
              <a:t> (Accessed September 13, 2021).</a:t>
            </a:r>
            <a:endParaRPr lang="en-US">
              <a:cs typeface="Calibri"/>
            </a:endParaRPr>
          </a:p>
          <a:p>
            <a:pPr marL="742950" lvl="1" indent="-285750">
              <a:lnSpc>
                <a:spcPct val="90000"/>
              </a:lnSpc>
              <a:spcBef>
                <a:spcPts val="500"/>
              </a:spcBef>
              <a:buFont typeface="Arial"/>
              <a:buChar char="•"/>
            </a:pPr>
            <a:r>
              <a:rPr lang="en-US"/>
              <a:t>Hu Z A Robust and Interpretable End-to-End Deep Learning Model for Cytometry Data. Proc Natl </a:t>
            </a:r>
            <a:r>
              <a:rPr lang="en-US" err="1"/>
              <a:t>Acad</a:t>
            </a:r>
            <a:r>
              <a:rPr lang="en-US"/>
              <a:t> Sci (2020) 117:21373–80. </a:t>
            </a:r>
            <a:r>
              <a:rPr lang="en-US" err="1"/>
              <a:t>doi</a:t>
            </a:r>
            <a:r>
              <a:rPr lang="en-US"/>
              <a:t>: 10.1073/pnas.2003026117</a:t>
            </a:r>
            <a:endParaRPr lang="en-US">
              <a:cs typeface="Calibri"/>
            </a:endParaRPr>
          </a:p>
          <a:p>
            <a:endParaRPr lang="en-US">
              <a:cs typeface="Calibri"/>
            </a:endParaRPr>
          </a:p>
        </p:txBody>
      </p:sp>
      <p:sp>
        <p:nvSpPr>
          <p:cNvPr id="4" name="Slide Number Placeholder 3"/>
          <p:cNvSpPr>
            <a:spLocks noGrp="1"/>
          </p:cNvSpPr>
          <p:nvPr>
            <p:ph type="sldNum" sz="quarter" idx="10"/>
          </p:nvPr>
        </p:nvSpPr>
        <p:spPr/>
        <p:txBody>
          <a:bodyPr/>
          <a:lstStyle/>
          <a:p>
            <a:fld id="{3FEEB5B8-BD6B-4B1D-8671-725BB1B99071}" type="slidenum">
              <a:rPr lang="en-US" smtClean="0"/>
              <a:t>58</a:t>
            </a:fld>
            <a:endParaRPr lang="en-US"/>
          </a:p>
        </p:txBody>
      </p:sp>
    </p:spTree>
    <p:extLst>
      <p:ext uri="{BB962C8B-B14F-4D97-AF65-F5344CB8AC3E}">
        <p14:creationId xmlns:p14="http://schemas.microsoft.com/office/powerpoint/2010/main" val="29463076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nSpc>
                <a:spcPct val="90000"/>
              </a:lnSpc>
              <a:spcBef>
                <a:spcPts val="1000"/>
              </a:spcBef>
              <a:buFont typeface="Arial"/>
              <a:buChar char="•"/>
            </a:pPr>
            <a:r>
              <a:rPr lang="en-US"/>
              <a:t>quality control </a:t>
            </a:r>
            <a:endParaRPr lang="en-US">
              <a:cs typeface="Calibri"/>
            </a:endParaRPr>
          </a:p>
          <a:p>
            <a:pPr marL="742950" lvl="1" indent="-285750">
              <a:lnSpc>
                <a:spcPct val="90000"/>
              </a:lnSpc>
              <a:spcBef>
                <a:spcPts val="500"/>
              </a:spcBef>
              <a:buFont typeface="Arial"/>
              <a:buChar char="•"/>
            </a:pPr>
            <a:r>
              <a:rPr lang="en-US"/>
              <a:t>Monaco G. </a:t>
            </a:r>
            <a:r>
              <a:rPr lang="en-US" err="1"/>
              <a:t>flowAI</a:t>
            </a:r>
            <a:r>
              <a:rPr lang="en-US"/>
              <a:t>: Automatic and Interactive Anomaly Discerning Tools for Flow Cytometry Data. Bioinformatics (</a:t>
            </a:r>
            <a:r>
              <a:rPr lang="en-US" err="1"/>
              <a:t>Oxf</a:t>
            </a:r>
            <a:r>
              <a:rPr lang="en-US"/>
              <a:t> Engl) (2016) 32:2473–80. </a:t>
            </a:r>
            <a:r>
              <a:rPr lang="en-US" err="1"/>
              <a:t>doi</a:t>
            </a:r>
            <a:r>
              <a:rPr lang="en-US"/>
              <a:t>: 10.1093/bioinformatics/btw191</a:t>
            </a:r>
            <a:endParaRPr lang="en-US">
              <a:cs typeface="Calibri"/>
            </a:endParaRPr>
          </a:p>
          <a:p>
            <a:pPr marL="285750" indent="-285750">
              <a:lnSpc>
                <a:spcPct val="90000"/>
              </a:lnSpc>
              <a:spcBef>
                <a:spcPts val="1000"/>
              </a:spcBef>
              <a:buFont typeface="Arial"/>
              <a:buChar char="•"/>
            </a:pPr>
            <a:r>
              <a:rPr lang="en-US"/>
              <a:t>batch normalization </a:t>
            </a:r>
            <a:endParaRPr lang="en-US">
              <a:cs typeface="Calibri"/>
            </a:endParaRPr>
          </a:p>
          <a:p>
            <a:pPr marL="742950" lvl="1" indent="-285750">
              <a:lnSpc>
                <a:spcPct val="90000"/>
              </a:lnSpc>
              <a:spcBef>
                <a:spcPts val="500"/>
              </a:spcBef>
              <a:buFont typeface="Arial"/>
              <a:buChar char="•"/>
            </a:pPr>
            <a:r>
              <a:rPr lang="en-US"/>
              <a:t>Schuyler RP Minimizing Batch Effects in Mass Cytometry Data. Front Immunol (2019) 10:2367. </a:t>
            </a:r>
            <a:r>
              <a:rPr lang="en-US" err="1"/>
              <a:t>doi</a:t>
            </a:r>
            <a:r>
              <a:rPr lang="en-US"/>
              <a:t>: 10.3389/fimmu.2019.02367’ </a:t>
            </a:r>
            <a:endParaRPr lang="en-US">
              <a:cs typeface="Calibri"/>
            </a:endParaRPr>
          </a:p>
          <a:p>
            <a:pPr marL="742950" lvl="1" indent="-285750">
              <a:lnSpc>
                <a:spcPct val="90000"/>
              </a:lnSpc>
              <a:spcBef>
                <a:spcPts val="500"/>
              </a:spcBef>
              <a:buFont typeface="Arial"/>
              <a:buChar char="•"/>
            </a:pPr>
            <a:r>
              <a:rPr lang="en-US"/>
              <a:t>Gassen SV, </a:t>
            </a:r>
            <a:r>
              <a:rPr lang="en-US" err="1"/>
              <a:t>CytoNorm</a:t>
            </a:r>
            <a:r>
              <a:rPr lang="en-US"/>
              <a:t>: A Normalization Algorithm for Cytometry Data. Cytometry A (2020) 97:268–78. </a:t>
            </a:r>
            <a:r>
              <a:rPr lang="en-US" err="1"/>
              <a:t>doi</a:t>
            </a:r>
            <a:r>
              <a:rPr lang="en-US"/>
              <a:t>: 10.1002/cyto.a.23904 </a:t>
            </a:r>
            <a:endParaRPr lang="en-US">
              <a:cs typeface="Calibri"/>
            </a:endParaRPr>
          </a:p>
          <a:p>
            <a:pPr marL="285750" indent="-285750">
              <a:lnSpc>
                <a:spcPct val="90000"/>
              </a:lnSpc>
              <a:spcBef>
                <a:spcPts val="1000"/>
              </a:spcBef>
              <a:buFont typeface="Arial"/>
              <a:buChar char="•"/>
            </a:pPr>
            <a:r>
              <a:rPr lang="en-US"/>
              <a:t>dimensionality reduction</a:t>
            </a:r>
            <a:endParaRPr lang="en-US">
              <a:cs typeface="Calibri"/>
            </a:endParaRPr>
          </a:p>
          <a:p>
            <a:pPr marL="285750" indent="-285750">
              <a:lnSpc>
                <a:spcPct val="90000"/>
              </a:lnSpc>
              <a:spcBef>
                <a:spcPts val="1000"/>
              </a:spcBef>
              <a:buFont typeface="Arial"/>
              <a:buChar char="•"/>
            </a:pPr>
            <a:r>
              <a:rPr lang="en-US"/>
              <a:t>data visualization </a:t>
            </a:r>
            <a:endParaRPr lang="en-US">
              <a:cs typeface="Calibri"/>
            </a:endParaRPr>
          </a:p>
          <a:p>
            <a:pPr marL="742950" lvl="1" indent="-285750">
              <a:lnSpc>
                <a:spcPct val="90000"/>
              </a:lnSpc>
              <a:spcBef>
                <a:spcPts val="500"/>
              </a:spcBef>
              <a:buFont typeface="Arial"/>
              <a:buChar char="•"/>
            </a:pPr>
            <a:r>
              <a:rPr lang="en-US"/>
              <a:t>Amir ED </a:t>
            </a:r>
            <a:r>
              <a:rPr lang="en-US" err="1"/>
              <a:t>viSNE</a:t>
            </a:r>
            <a:r>
              <a:rPr lang="en-US"/>
              <a:t> Enables Visualization of High Dimensional Single-Cell Data and Reveals Phenotypic Heterogeneity of Leukemia. Nat </a:t>
            </a:r>
            <a:r>
              <a:rPr lang="en-US" err="1"/>
              <a:t>Biotechnol</a:t>
            </a:r>
            <a:r>
              <a:rPr lang="en-US"/>
              <a:t> (2013) 31:545–52. </a:t>
            </a:r>
            <a:r>
              <a:rPr lang="en-US" err="1"/>
              <a:t>doi</a:t>
            </a:r>
            <a:r>
              <a:rPr lang="en-US"/>
              <a:t>: 10.1038/nbt.2594; </a:t>
            </a:r>
            <a:endParaRPr lang="en-US">
              <a:cs typeface="Calibri"/>
            </a:endParaRPr>
          </a:p>
          <a:p>
            <a:pPr marL="742950" lvl="1" indent="-285750">
              <a:lnSpc>
                <a:spcPct val="90000"/>
              </a:lnSpc>
              <a:spcBef>
                <a:spcPts val="500"/>
              </a:spcBef>
              <a:buFont typeface="Arial"/>
              <a:buChar char="•"/>
            </a:pPr>
            <a:r>
              <a:rPr lang="en-US"/>
              <a:t>Becht E Dimensionality Reduction for Visualizing Single-Cell Data Using UMAP. Nat </a:t>
            </a:r>
            <a:r>
              <a:rPr lang="en-US" err="1"/>
              <a:t>Biotechnol</a:t>
            </a:r>
            <a:r>
              <a:rPr lang="en-US"/>
              <a:t> (2019) 37:38–44. </a:t>
            </a:r>
            <a:r>
              <a:rPr lang="en-US" err="1"/>
              <a:t>doi</a:t>
            </a:r>
            <a:r>
              <a:rPr lang="en-US"/>
              <a:t>: 10.1038/nbt.4314; </a:t>
            </a:r>
            <a:endParaRPr lang="en-US">
              <a:cs typeface="Calibri"/>
            </a:endParaRPr>
          </a:p>
          <a:p>
            <a:pPr marL="742950" lvl="1" indent="-285750">
              <a:lnSpc>
                <a:spcPct val="90000"/>
              </a:lnSpc>
              <a:spcBef>
                <a:spcPts val="500"/>
              </a:spcBef>
              <a:buFont typeface="Arial"/>
              <a:buChar char="•"/>
            </a:pPr>
            <a:r>
              <a:rPr lang="en-US"/>
              <a:t>Qiu P Extracting a Cellular Hierarchy From High-Dimensional Cytometry Data With SPADE. Nat </a:t>
            </a:r>
            <a:r>
              <a:rPr lang="en-US" err="1"/>
              <a:t>Biotechnol</a:t>
            </a:r>
            <a:r>
              <a:rPr lang="en-US"/>
              <a:t> (2011) 29:886–91. </a:t>
            </a:r>
            <a:r>
              <a:rPr lang="en-US" err="1"/>
              <a:t>doi</a:t>
            </a:r>
            <a:r>
              <a:rPr lang="en-US"/>
              <a:t>: 10.1038/nbt.1991 </a:t>
            </a:r>
            <a:endParaRPr lang="en-US">
              <a:cs typeface="Calibri"/>
            </a:endParaRPr>
          </a:p>
          <a:p>
            <a:pPr marL="285750" indent="-285750">
              <a:lnSpc>
                <a:spcPct val="90000"/>
              </a:lnSpc>
              <a:spcBef>
                <a:spcPts val="1000"/>
              </a:spcBef>
              <a:buFont typeface="Arial"/>
              <a:buChar char="•"/>
            </a:pPr>
            <a:r>
              <a:rPr lang="en-US"/>
              <a:t>cell population identification </a:t>
            </a:r>
            <a:endParaRPr lang="en-US">
              <a:cs typeface="Calibri"/>
            </a:endParaRPr>
          </a:p>
          <a:p>
            <a:pPr marL="742950" lvl="1" indent="-285750">
              <a:lnSpc>
                <a:spcPct val="90000"/>
              </a:lnSpc>
              <a:spcBef>
                <a:spcPts val="500"/>
              </a:spcBef>
              <a:buFont typeface="Arial"/>
              <a:buChar char="•"/>
            </a:pPr>
            <a:r>
              <a:rPr lang="en-US"/>
              <a:t>Hu Z, </a:t>
            </a:r>
            <a:r>
              <a:rPr lang="en-US" err="1"/>
              <a:t>MetaCyto</a:t>
            </a:r>
            <a:r>
              <a:rPr lang="en-US"/>
              <a:t>: A Tool for Automated Meta-Analysis of Mass and Flow Cytometry Data. Cell Rep (2018) 24:1377–88. </a:t>
            </a:r>
            <a:r>
              <a:rPr lang="en-US" err="1"/>
              <a:t>doi</a:t>
            </a:r>
            <a:r>
              <a:rPr lang="en-US"/>
              <a:t>: 10.1016/j.celrep.2018.07.003</a:t>
            </a:r>
            <a:endParaRPr lang="en-US">
              <a:cs typeface="Calibri"/>
            </a:endParaRPr>
          </a:p>
          <a:p>
            <a:pPr marL="742950" lvl="1" indent="-285750">
              <a:lnSpc>
                <a:spcPct val="90000"/>
              </a:lnSpc>
              <a:spcBef>
                <a:spcPts val="500"/>
              </a:spcBef>
              <a:buFont typeface="Arial"/>
              <a:buChar char="•"/>
            </a:pPr>
            <a:r>
              <a:rPr lang="en-US" err="1"/>
              <a:t>Mosmann</a:t>
            </a:r>
            <a:r>
              <a:rPr lang="en-US"/>
              <a:t> TR, SWIFT-Scalable Clustering for Automated Identification of Rare Cell Populations in Large, High-Dimensional Flow Cytometry Datasets, Part 2: Biological Evaluation. </a:t>
            </a:r>
            <a:r>
              <a:rPr lang="en-US" err="1"/>
              <a:t>Cytom</a:t>
            </a:r>
            <a:r>
              <a:rPr lang="en-US"/>
              <a:t> Part J Int Soc Anal Cytol (2014) 85:422–33. </a:t>
            </a:r>
            <a:r>
              <a:rPr lang="en-US" err="1"/>
              <a:t>doi</a:t>
            </a:r>
            <a:r>
              <a:rPr lang="en-US"/>
              <a:t>: 10.1002/cyto.a.22445</a:t>
            </a:r>
            <a:endParaRPr lang="en-US">
              <a:cs typeface="Calibri"/>
            </a:endParaRPr>
          </a:p>
          <a:p>
            <a:pPr marL="742950" lvl="1" indent="-285750">
              <a:lnSpc>
                <a:spcPct val="90000"/>
              </a:lnSpc>
              <a:spcBef>
                <a:spcPts val="500"/>
              </a:spcBef>
              <a:buFont typeface="Arial"/>
              <a:buChar char="•"/>
            </a:pPr>
            <a:r>
              <a:rPr lang="en-US" err="1"/>
              <a:t>Finak</a:t>
            </a:r>
            <a:r>
              <a:rPr lang="en-US"/>
              <a:t> G Merging Mixture Components for Cell Population Identification in Flow Cytometry. Adv Bioinformatics (2009). </a:t>
            </a:r>
            <a:r>
              <a:rPr lang="en-US" err="1"/>
              <a:t>doi</a:t>
            </a:r>
            <a:r>
              <a:rPr lang="en-US"/>
              <a:t>: 10.1155/2009/247646</a:t>
            </a:r>
            <a:endParaRPr lang="en-US">
              <a:cs typeface="Calibri"/>
            </a:endParaRPr>
          </a:p>
          <a:p>
            <a:pPr marL="742950" lvl="1" indent="-285750">
              <a:lnSpc>
                <a:spcPct val="90000"/>
              </a:lnSpc>
              <a:spcBef>
                <a:spcPts val="500"/>
              </a:spcBef>
              <a:buFont typeface="Arial"/>
              <a:buChar char="•"/>
            </a:pPr>
            <a:r>
              <a:rPr lang="en-US" err="1"/>
              <a:t>Aghaeepour</a:t>
            </a:r>
            <a:r>
              <a:rPr lang="en-US"/>
              <a:t> N, Rapid Cell Population Identification in Flow Cytometry Data. </a:t>
            </a:r>
            <a:r>
              <a:rPr lang="en-US" err="1"/>
              <a:t>Cytom</a:t>
            </a:r>
            <a:r>
              <a:rPr lang="en-US"/>
              <a:t> Part J Int Soc Anal Cytol (2011) 79:6–13. </a:t>
            </a:r>
            <a:r>
              <a:rPr lang="en-US" err="1"/>
              <a:t>doi</a:t>
            </a:r>
            <a:r>
              <a:rPr lang="en-US"/>
              <a:t>: 10.1002/cyto.a.21007</a:t>
            </a:r>
            <a:endParaRPr lang="en-US">
              <a:cs typeface="Calibri"/>
            </a:endParaRPr>
          </a:p>
          <a:p>
            <a:pPr marL="742950" lvl="1" indent="-285750">
              <a:lnSpc>
                <a:spcPct val="90000"/>
              </a:lnSpc>
              <a:spcBef>
                <a:spcPts val="500"/>
              </a:spcBef>
              <a:buFont typeface="Arial"/>
              <a:buChar char="•"/>
            </a:pPr>
            <a:r>
              <a:rPr lang="en-US"/>
              <a:t>Van Gassen S, </a:t>
            </a:r>
            <a:r>
              <a:rPr lang="en-US" err="1"/>
              <a:t>FlowSOM</a:t>
            </a:r>
            <a:r>
              <a:rPr lang="en-US"/>
              <a:t>: Using Self-Organizing Maps for Visualization and Interpretation of Cytometry Data. </a:t>
            </a:r>
            <a:r>
              <a:rPr lang="en-US" err="1"/>
              <a:t>Cytom</a:t>
            </a:r>
            <a:r>
              <a:rPr lang="en-US"/>
              <a:t> Part J Int Soc Anal Cytol (2015) 87:636–45. </a:t>
            </a:r>
            <a:r>
              <a:rPr lang="en-US" err="1"/>
              <a:t>doi</a:t>
            </a:r>
            <a:r>
              <a:rPr lang="en-US"/>
              <a:t>: 10.1002/cyto.a.22625</a:t>
            </a:r>
            <a:endParaRPr lang="en-US">
              <a:cs typeface="Calibri"/>
            </a:endParaRPr>
          </a:p>
          <a:p>
            <a:pPr marL="285750" indent="-285750">
              <a:lnSpc>
                <a:spcPct val="90000"/>
              </a:lnSpc>
              <a:spcBef>
                <a:spcPts val="1000"/>
              </a:spcBef>
              <a:buFont typeface="Arial"/>
              <a:buChar char="•"/>
            </a:pPr>
            <a:r>
              <a:rPr lang="en-US"/>
              <a:t>sample classification/ diagnosis</a:t>
            </a:r>
            <a:endParaRPr lang="en-US">
              <a:cs typeface="Calibri"/>
            </a:endParaRPr>
          </a:p>
          <a:p>
            <a:pPr marL="742950" lvl="1" indent="-285750">
              <a:lnSpc>
                <a:spcPct val="90000"/>
              </a:lnSpc>
              <a:spcBef>
                <a:spcPts val="500"/>
              </a:spcBef>
              <a:buFont typeface="Arial"/>
              <a:buChar char="•"/>
            </a:pPr>
            <a:r>
              <a:rPr lang="en-US" err="1"/>
              <a:t>Bruggner</a:t>
            </a:r>
            <a:r>
              <a:rPr lang="en-US"/>
              <a:t> RV, Automated Identification of Stratifying Signatures in Cellular Subpopulations. Proc Natl </a:t>
            </a:r>
            <a:r>
              <a:rPr lang="en-US" err="1"/>
              <a:t>Acad</a:t>
            </a:r>
            <a:r>
              <a:rPr lang="en-US"/>
              <a:t> Sci USA (2014) 111:E2770–7. </a:t>
            </a:r>
            <a:r>
              <a:rPr lang="en-US" err="1"/>
              <a:t>doi</a:t>
            </a:r>
            <a:r>
              <a:rPr lang="en-US"/>
              <a:t>: 10.1073/pnas.1408792111</a:t>
            </a:r>
            <a:endParaRPr lang="en-US">
              <a:cs typeface="Calibri"/>
            </a:endParaRPr>
          </a:p>
          <a:p>
            <a:pPr marL="742950" lvl="1" indent="-285750">
              <a:lnSpc>
                <a:spcPct val="90000"/>
              </a:lnSpc>
              <a:spcBef>
                <a:spcPts val="500"/>
              </a:spcBef>
              <a:buFont typeface="Arial"/>
              <a:buChar char="•"/>
            </a:pPr>
            <a:r>
              <a:rPr lang="en-US"/>
              <a:t>Van Gassen S, Flow Density Survival Regression Using Minimal Feature Redundancy. </a:t>
            </a:r>
            <a:r>
              <a:rPr lang="en-US" err="1"/>
              <a:t>Cytom</a:t>
            </a:r>
            <a:r>
              <a:rPr lang="en-US"/>
              <a:t> Part J Int Soc Anal Cytol (2016) 89:22–9. </a:t>
            </a:r>
            <a:r>
              <a:rPr lang="en-US" err="1"/>
              <a:t>doi</a:t>
            </a:r>
            <a:r>
              <a:rPr lang="en-US"/>
              <a:t>: 10.1002/cyto.a.22734</a:t>
            </a:r>
            <a:endParaRPr lang="en-US">
              <a:cs typeface="Calibri"/>
            </a:endParaRPr>
          </a:p>
          <a:p>
            <a:pPr marL="742950" lvl="1" indent="-285750">
              <a:lnSpc>
                <a:spcPct val="90000"/>
              </a:lnSpc>
              <a:spcBef>
                <a:spcPts val="500"/>
              </a:spcBef>
              <a:buFont typeface="Arial"/>
              <a:buChar char="•"/>
            </a:pPr>
            <a:r>
              <a:rPr lang="en-US"/>
              <a:t>Sensitive Detection of Rare Disease-Associated Cell Subsets via Representation Learning | Nature Communications . Available at: </a:t>
            </a:r>
            <a:r>
              <a:rPr lang="en-US">
                <a:hlinkClick r:id="rId3"/>
              </a:rPr>
              <a:t>https://www.nature.com/articles/ncomms14825</a:t>
            </a:r>
            <a:r>
              <a:rPr lang="en-US"/>
              <a:t> (Accessed September 13, 2021).</a:t>
            </a:r>
            <a:endParaRPr lang="en-US">
              <a:cs typeface="Calibri"/>
            </a:endParaRPr>
          </a:p>
          <a:p>
            <a:pPr marL="742950" lvl="1" indent="-285750">
              <a:lnSpc>
                <a:spcPct val="90000"/>
              </a:lnSpc>
              <a:spcBef>
                <a:spcPts val="500"/>
              </a:spcBef>
              <a:buFont typeface="Arial"/>
              <a:buChar char="•"/>
            </a:pPr>
            <a:r>
              <a:rPr lang="en-US"/>
              <a:t>Hu Z A Robust and Interpretable End-to-End Deep Learning Model for Cytometry Data. Proc Natl </a:t>
            </a:r>
            <a:r>
              <a:rPr lang="en-US" err="1"/>
              <a:t>Acad</a:t>
            </a:r>
            <a:r>
              <a:rPr lang="en-US"/>
              <a:t> Sci (2020) 117:21373–80. </a:t>
            </a:r>
            <a:r>
              <a:rPr lang="en-US" err="1"/>
              <a:t>doi</a:t>
            </a:r>
            <a:r>
              <a:rPr lang="en-US"/>
              <a:t>: 10.1073/pnas.2003026117</a:t>
            </a:r>
            <a:endParaRPr lang="en-US">
              <a:cs typeface="Calibri"/>
            </a:endParaRPr>
          </a:p>
          <a:p>
            <a:endParaRPr lang="en-US">
              <a:cs typeface="Calibri"/>
            </a:endParaRPr>
          </a:p>
        </p:txBody>
      </p:sp>
      <p:sp>
        <p:nvSpPr>
          <p:cNvPr id="4" name="Slide Number Placeholder 3"/>
          <p:cNvSpPr>
            <a:spLocks noGrp="1"/>
          </p:cNvSpPr>
          <p:nvPr>
            <p:ph type="sldNum" sz="quarter" idx="10"/>
          </p:nvPr>
        </p:nvSpPr>
        <p:spPr/>
        <p:txBody>
          <a:bodyPr/>
          <a:lstStyle/>
          <a:p>
            <a:fld id="{3FEEB5B8-BD6B-4B1D-8671-725BB1B99071}" type="slidenum">
              <a:rPr lang="en-US" smtClean="0"/>
              <a:t>59</a:t>
            </a:fld>
            <a:endParaRPr lang="en-US"/>
          </a:p>
        </p:txBody>
      </p:sp>
    </p:spTree>
    <p:extLst>
      <p:ext uri="{BB962C8B-B14F-4D97-AF65-F5344CB8AC3E}">
        <p14:creationId xmlns:p14="http://schemas.microsoft.com/office/powerpoint/2010/main" val="11270344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EEB5B8-BD6B-4B1D-8671-725BB1B99071}" type="slidenum">
              <a:rPr lang="en-US" smtClean="0"/>
              <a:t>60</a:t>
            </a:fld>
            <a:endParaRPr lang="en-US"/>
          </a:p>
        </p:txBody>
      </p:sp>
    </p:spTree>
    <p:extLst>
      <p:ext uri="{BB962C8B-B14F-4D97-AF65-F5344CB8AC3E}">
        <p14:creationId xmlns:p14="http://schemas.microsoft.com/office/powerpoint/2010/main" val="23017133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nSpc>
                <a:spcPct val="90000"/>
              </a:lnSpc>
              <a:spcBef>
                <a:spcPts val="1000"/>
              </a:spcBef>
              <a:buFont typeface="Arial"/>
              <a:buChar char="•"/>
            </a:pPr>
            <a:r>
              <a:rPr lang="en-US"/>
              <a:t>quality control </a:t>
            </a:r>
            <a:endParaRPr lang="en-US">
              <a:cs typeface="Calibri"/>
            </a:endParaRPr>
          </a:p>
          <a:p>
            <a:pPr marL="742950" lvl="1" indent="-285750">
              <a:lnSpc>
                <a:spcPct val="90000"/>
              </a:lnSpc>
              <a:spcBef>
                <a:spcPts val="500"/>
              </a:spcBef>
              <a:buFont typeface="Arial"/>
              <a:buChar char="•"/>
            </a:pPr>
            <a:r>
              <a:rPr lang="en-US"/>
              <a:t>Monaco G. </a:t>
            </a:r>
            <a:r>
              <a:rPr lang="en-US" err="1"/>
              <a:t>flowAI</a:t>
            </a:r>
            <a:r>
              <a:rPr lang="en-US"/>
              <a:t>: Automatic and Interactive Anomaly Discerning Tools for Flow Cytometry Data. Bioinformatics (</a:t>
            </a:r>
            <a:r>
              <a:rPr lang="en-US" err="1"/>
              <a:t>Oxf</a:t>
            </a:r>
            <a:r>
              <a:rPr lang="en-US"/>
              <a:t> Engl) (2016) 32:2473–80. </a:t>
            </a:r>
            <a:r>
              <a:rPr lang="en-US" err="1"/>
              <a:t>doi</a:t>
            </a:r>
            <a:r>
              <a:rPr lang="en-US"/>
              <a:t>: 10.1093/bioinformatics/btw191</a:t>
            </a:r>
            <a:endParaRPr lang="en-US">
              <a:cs typeface="Calibri"/>
            </a:endParaRPr>
          </a:p>
          <a:p>
            <a:pPr marL="285750" indent="-285750">
              <a:lnSpc>
                <a:spcPct val="90000"/>
              </a:lnSpc>
              <a:spcBef>
                <a:spcPts val="1000"/>
              </a:spcBef>
              <a:buFont typeface="Arial"/>
              <a:buChar char="•"/>
            </a:pPr>
            <a:r>
              <a:rPr lang="en-US"/>
              <a:t>batch normalization </a:t>
            </a:r>
            <a:endParaRPr lang="en-US">
              <a:cs typeface="Calibri"/>
            </a:endParaRPr>
          </a:p>
          <a:p>
            <a:pPr marL="742950" lvl="1" indent="-285750">
              <a:lnSpc>
                <a:spcPct val="90000"/>
              </a:lnSpc>
              <a:spcBef>
                <a:spcPts val="500"/>
              </a:spcBef>
              <a:buFont typeface="Arial"/>
              <a:buChar char="•"/>
            </a:pPr>
            <a:r>
              <a:rPr lang="en-US"/>
              <a:t>Schuyler RP Minimizing Batch Effects in Mass Cytometry Data. Front Immunol (2019) 10:2367. </a:t>
            </a:r>
            <a:r>
              <a:rPr lang="en-US" err="1"/>
              <a:t>doi</a:t>
            </a:r>
            <a:r>
              <a:rPr lang="en-US"/>
              <a:t>: 10.3389/fimmu.2019.02367’ </a:t>
            </a:r>
            <a:endParaRPr lang="en-US">
              <a:cs typeface="Calibri"/>
            </a:endParaRPr>
          </a:p>
          <a:p>
            <a:pPr marL="742950" lvl="1" indent="-285750">
              <a:lnSpc>
                <a:spcPct val="90000"/>
              </a:lnSpc>
              <a:spcBef>
                <a:spcPts val="500"/>
              </a:spcBef>
              <a:buFont typeface="Arial"/>
              <a:buChar char="•"/>
            </a:pPr>
            <a:r>
              <a:rPr lang="en-US"/>
              <a:t>Gassen SV, </a:t>
            </a:r>
            <a:r>
              <a:rPr lang="en-US" err="1"/>
              <a:t>CytoNorm</a:t>
            </a:r>
            <a:r>
              <a:rPr lang="en-US"/>
              <a:t>: A Normalization Algorithm for Cytometry Data. Cytometry A (2020) 97:268–78. </a:t>
            </a:r>
            <a:r>
              <a:rPr lang="en-US" err="1"/>
              <a:t>doi</a:t>
            </a:r>
            <a:r>
              <a:rPr lang="en-US"/>
              <a:t>: 10.1002/cyto.a.23904 </a:t>
            </a:r>
            <a:endParaRPr lang="en-US">
              <a:cs typeface="Calibri"/>
            </a:endParaRPr>
          </a:p>
          <a:p>
            <a:pPr marL="285750" indent="-285750">
              <a:lnSpc>
                <a:spcPct val="90000"/>
              </a:lnSpc>
              <a:spcBef>
                <a:spcPts val="1000"/>
              </a:spcBef>
              <a:buFont typeface="Arial"/>
              <a:buChar char="•"/>
            </a:pPr>
            <a:r>
              <a:rPr lang="en-US"/>
              <a:t>dimensionality reduction</a:t>
            </a:r>
            <a:endParaRPr lang="en-US">
              <a:cs typeface="Calibri"/>
            </a:endParaRPr>
          </a:p>
          <a:p>
            <a:pPr marL="285750" indent="-285750">
              <a:lnSpc>
                <a:spcPct val="90000"/>
              </a:lnSpc>
              <a:spcBef>
                <a:spcPts val="1000"/>
              </a:spcBef>
              <a:buFont typeface="Arial"/>
              <a:buChar char="•"/>
            </a:pPr>
            <a:r>
              <a:rPr lang="en-US"/>
              <a:t>data visualization </a:t>
            </a:r>
            <a:endParaRPr lang="en-US">
              <a:cs typeface="Calibri"/>
            </a:endParaRPr>
          </a:p>
          <a:p>
            <a:pPr marL="742950" lvl="1" indent="-285750">
              <a:lnSpc>
                <a:spcPct val="90000"/>
              </a:lnSpc>
              <a:spcBef>
                <a:spcPts val="500"/>
              </a:spcBef>
              <a:buFont typeface="Arial"/>
              <a:buChar char="•"/>
            </a:pPr>
            <a:r>
              <a:rPr lang="en-US"/>
              <a:t>Amir ED </a:t>
            </a:r>
            <a:r>
              <a:rPr lang="en-US" err="1"/>
              <a:t>viSNE</a:t>
            </a:r>
            <a:r>
              <a:rPr lang="en-US"/>
              <a:t> Enables Visualization of High Dimensional Single-Cell Data and Reveals Phenotypic Heterogeneity of Leukemia. Nat </a:t>
            </a:r>
            <a:r>
              <a:rPr lang="en-US" err="1"/>
              <a:t>Biotechnol</a:t>
            </a:r>
            <a:r>
              <a:rPr lang="en-US"/>
              <a:t> (2013) 31:545–52. </a:t>
            </a:r>
            <a:r>
              <a:rPr lang="en-US" err="1"/>
              <a:t>doi</a:t>
            </a:r>
            <a:r>
              <a:rPr lang="en-US"/>
              <a:t>: 10.1038/nbt.2594; </a:t>
            </a:r>
            <a:endParaRPr lang="en-US">
              <a:cs typeface="Calibri"/>
            </a:endParaRPr>
          </a:p>
          <a:p>
            <a:pPr marL="742950" lvl="1" indent="-285750">
              <a:lnSpc>
                <a:spcPct val="90000"/>
              </a:lnSpc>
              <a:spcBef>
                <a:spcPts val="500"/>
              </a:spcBef>
              <a:buFont typeface="Arial"/>
              <a:buChar char="•"/>
            </a:pPr>
            <a:r>
              <a:rPr lang="en-US"/>
              <a:t>Becht E Dimensionality Reduction for Visualizing Single-Cell Data Using UMAP. Nat </a:t>
            </a:r>
            <a:r>
              <a:rPr lang="en-US" err="1"/>
              <a:t>Biotechnol</a:t>
            </a:r>
            <a:r>
              <a:rPr lang="en-US"/>
              <a:t> (2019) 37:38–44. </a:t>
            </a:r>
            <a:r>
              <a:rPr lang="en-US" err="1"/>
              <a:t>doi</a:t>
            </a:r>
            <a:r>
              <a:rPr lang="en-US"/>
              <a:t>: 10.1038/nbt.4314; </a:t>
            </a:r>
            <a:endParaRPr lang="en-US">
              <a:cs typeface="Calibri"/>
            </a:endParaRPr>
          </a:p>
          <a:p>
            <a:pPr marL="742950" lvl="1" indent="-285750">
              <a:lnSpc>
                <a:spcPct val="90000"/>
              </a:lnSpc>
              <a:spcBef>
                <a:spcPts val="500"/>
              </a:spcBef>
              <a:buFont typeface="Arial"/>
              <a:buChar char="•"/>
            </a:pPr>
            <a:r>
              <a:rPr lang="en-US"/>
              <a:t>Qiu P Extracting a Cellular Hierarchy From High-Dimensional Cytometry Data With SPADE. Nat </a:t>
            </a:r>
            <a:r>
              <a:rPr lang="en-US" err="1"/>
              <a:t>Biotechnol</a:t>
            </a:r>
            <a:r>
              <a:rPr lang="en-US"/>
              <a:t> (2011) 29:886–91. </a:t>
            </a:r>
            <a:r>
              <a:rPr lang="en-US" err="1"/>
              <a:t>doi</a:t>
            </a:r>
            <a:r>
              <a:rPr lang="en-US"/>
              <a:t>: 10.1038/nbt.1991 </a:t>
            </a:r>
            <a:endParaRPr lang="en-US">
              <a:cs typeface="Calibri"/>
            </a:endParaRPr>
          </a:p>
          <a:p>
            <a:pPr marL="285750" indent="-285750">
              <a:lnSpc>
                <a:spcPct val="90000"/>
              </a:lnSpc>
              <a:spcBef>
                <a:spcPts val="1000"/>
              </a:spcBef>
              <a:buFont typeface="Arial"/>
              <a:buChar char="•"/>
            </a:pPr>
            <a:r>
              <a:rPr lang="en-US"/>
              <a:t>cell population identification </a:t>
            </a:r>
            <a:endParaRPr lang="en-US">
              <a:cs typeface="Calibri"/>
            </a:endParaRPr>
          </a:p>
          <a:p>
            <a:pPr marL="742950" lvl="1" indent="-285750">
              <a:lnSpc>
                <a:spcPct val="90000"/>
              </a:lnSpc>
              <a:spcBef>
                <a:spcPts val="500"/>
              </a:spcBef>
              <a:buFont typeface="Arial"/>
              <a:buChar char="•"/>
            </a:pPr>
            <a:r>
              <a:rPr lang="en-US"/>
              <a:t>Hu Z, </a:t>
            </a:r>
            <a:r>
              <a:rPr lang="en-US" err="1"/>
              <a:t>MetaCyto</a:t>
            </a:r>
            <a:r>
              <a:rPr lang="en-US"/>
              <a:t>: A Tool for Automated Meta-Analysis of Mass and Flow Cytometry Data. Cell Rep (2018) 24:1377–88. </a:t>
            </a:r>
            <a:r>
              <a:rPr lang="en-US" err="1"/>
              <a:t>doi</a:t>
            </a:r>
            <a:r>
              <a:rPr lang="en-US"/>
              <a:t>: 10.1016/j.celrep.2018.07.003</a:t>
            </a:r>
            <a:endParaRPr lang="en-US">
              <a:cs typeface="Calibri"/>
            </a:endParaRPr>
          </a:p>
          <a:p>
            <a:pPr marL="742950" lvl="1" indent="-285750">
              <a:lnSpc>
                <a:spcPct val="90000"/>
              </a:lnSpc>
              <a:spcBef>
                <a:spcPts val="500"/>
              </a:spcBef>
              <a:buFont typeface="Arial"/>
              <a:buChar char="•"/>
            </a:pPr>
            <a:r>
              <a:rPr lang="en-US" err="1"/>
              <a:t>Mosmann</a:t>
            </a:r>
            <a:r>
              <a:rPr lang="en-US"/>
              <a:t> TR, SWIFT-Scalable Clustering for Automated Identification of Rare Cell Populations in Large, High-Dimensional Flow Cytometry Datasets, Part 2: Biological Evaluation. </a:t>
            </a:r>
            <a:r>
              <a:rPr lang="en-US" err="1"/>
              <a:t>Cytom</a:t>
            </a:r>
            <a:r>
              <a:rPr lang="en-US"/>
              <a:t> Part J Int Soc Anal Cytol (2014) 85:422–33. </a:t>
            </a:r>
            <a:r>
              <a:rPr lang="en-US" err="1"/>
              <a:t>doi</a:t>
            </a:r>
            <a:r>
              <a:rPr lang="en-US"/>
              <a:t>: 10.1002/cyto.a.22445</a:t>
            </a:r>
            <a:endParaRPr lang="en-US">
              <a:cs typeface="Calibri"/>
            </a:endParaRPr>
          </a:p>
          <a:p>
            <a:pPr marL="742950" lvl="1" indent="-285750">
              <a:lnSpc>
                <a:spcPct val="90000"/>
              </a:lnSpc>
              <a:spcBef>
                <a:spcPts val="500"/>
              </a:spcBef>
              <a:buFont typeface="Arial"/>
              <a:buChar char="•"/>
            </a:pPr>
            <a:r>
              <a:rPr lang="en-US" err="1"/>
              <a:t>Finak</a:t>
            </a:r>
            <a:r>
              <a:rPr lang="en-US"/>
              <a:t> G Merging Mixture Components for Cell Population Identification in Flow Cytometry. Adv Bioinformatics (2009). </a:t>
            </a:r>
            <a:r>
              <a:rPr lang="en-US" err="1"/>
              <a:t>doi</a:t>
            </a:r>
            <a:r>
              <a:rPr lang="en-US"/>
              <a:t>: 10.1155/2009/247646</a:t>
            </a:r>
            <a:endParaRPr lang="en-US">
              <a:cs typeface="Calibri"/>
            </a:endParaRPr>
          </a:p>
          <a:p>
            <a:pPr marL="742950" lvl="1" indent="-285750">
              <a:lnSpc>
                <a:spcPct val="90000"/>
              </a:lnSpc>
              <a:spcBef>
                <a:spcPts val="500"/>
              </a:spcBef>
              <a:buFont typeface="Arial"/>
              <a:buChar char="•"/>
            </a:pPr>
            <a:r>
              <a:rPr lang="en-US" err="1"/>
              <a:t>Aghaeepour</a:t>
            </a:r>
            <a:r>
              <a:rPr lang="en-US"/>
              <a:t> N, Rapid Cell Population Identification in Flow Cytometry Data. </a:t>
            </a:r>
            <a:r>
              <a:rPr lang="en-US" err="1"/>
              <a:t>Cytom</a:t>
            </a:r>
            <a:r>
              <a:rPr lang="en-US"/>
              <a:t> Part J Int Soc Anal Cytol (2011) 79:6–13. </a:t>
            </a:r>
            <a:r>
              <a:rPr lang="en-US" err="1"/>
              <a:t>doi</a:t>
            </a:r>
            <a:r>
              <a:rPr lang="en-US"/>
              <a:t>: 10.1002/cyto.a.21007</a:t>
            </a:r>
            <a:endParaRPr lang="en-US">
              <a:cs typeface="Calibri"/>
            </a:endParaRPr>
          </a:p>
          <a:p>
            <a:pPr marL="742950" lvl="1" indent="-285750">
              <a:lnSpc>
                <a:spcPct val="90000"/>
              </a:lnSpc>
              <a:spcBef>
                <a:spcPts val="500"/>
              </a:spcBef>
              <a:buFont typeface="Arial"/>
              <a:buChar char="•"/>
            </a:pPr>
            <a:r>
              <a:rPr lang="en-US"/>
              <a:t>Van Gassen S, </a:t>
            </a:r>
            <a:r>
              <a:rPr lang="en-US" err="1"/>
              <a:t>FlowSOM</a:t>
            </a:r>
            <a:r>
              <a:rPr lang="en-US"/>
              <a:t>: Using Self-Organizing Maps for Visualization and Interpretation of Cytometry Data. </a:t>
            </a:r>
            <a:r>
              <a:rPr lang="en-US" err="1"/>
              <a:t>Cytom</a:t>
            </a:r>
            <a:r>
              <a:rPr lang="en-US"/>
              <a:t> Part J Int Soc Anal Cytol (2015) 87:636–45. </a:t>
            </a:r>
            <a:r>
              <a:rPr lang="en-US" err="1"/>
              <a:t>doi</a:t>
            </a:r>
            <a:r>
              <a:rPr lang="en-US"/>
              <a:t>: 10.1002/cyto.a.22625</a:t>
            </a:r>
            <a:endParaRPr lang="en-US">
              <a:cs typeface="Calibri"/>
            </a:endParaRPr>
          </a:p>
          <a:p>
            <a:pPr marL="285750" indent="-285750">
              <a:lnSpc>
                <a:spcPct val="90000"/>
              </a:lnSpc>
              <a:spcBef>
                <a:spcPts val="1000"/>
              </a:spcBef>
              <a:buFont typeface="Arial"/>
              <a:buChar char="•"/>
            </a:pPr>
            <a:r>
              <a:rPr lang="en-US"/>
              <a:t>sample classification/ diagnosis</a:t>
            </a:r>
            <a:endParaRPr lang="en-US">
              <a:cs typeface="Calibri"/>
            </a:endParaRPr>
          </a:p>
          <a:p>
            <a:pPr marL="742950" lvl="1" indent="-285750">
              <a:lnSpc>
                <a:spcPct val="90000"/>
              </a:lnSpc>
              <a:spcBef>
                <a:spcPts val="500"/>
              </a:spcBef>
              <a:buFont typeface="Arial"/>
              <a:buChar char="•"/>
            </a:pPr>
            <a:r>
              <a:rPr lang="en-US" err="1"/>
              <a:t>Bruggner</a:t>
            </a:r>
            <a:r>
              <a:rPr lang="en-US"/>
              <a:t> RV, Automated Identification of Stratifying Signatures in Cellular Subpopulations. Proc Natl </a:t>
            </a:r>
            <a:r>
              <a:rPr lang="en-US" err="1"/>
              <a:t>Acad</a:t>
            </a:r>
            <a:r>
              <a:rPr lang="en-US"/>
              <a:t> Sci USA (2014) 111:E2770–7. </a:t>
            </a:r>
            <a:r>
              <a:rPr lang="en-US" err="1"/>
              <a:t>doi</a:t>
            </a:r>
            <a:r>
              <a:rPr lang="en-US"/>
              <a:t>: 10.1073/pnas.1408792111</a:t>
            </a:r>
            <a:endParaRPr lang="en-US">
              <a:cs typeface="Calibri"/>
            </a:endParaRPr>
          </a:p>
          <a:p>
            <a:pPr marL="742950" lvl="1" indent="-285750">
              <a:lnSpc>
                <a:spcPct val="90000"/>
              </a:lnSpc>
              <a:spcBef>
                <a:spcPts val="500"/>
              </a:spcBef>
              <a:buFont typeface="Arial"/>
              <a:buChar char="•"/>
            </a:pPr>
            <a:r>
              <a:rPr lang="en-US"/>
              <a:t>Van Gassen S, Flow Density Survival Regression Using Minimal Feature Redundancy. </a:t>
            </a:r>
            <a:r>
              <a:rPr lang="en-US" err="1"/>
              <a:t>Cytom</a:t>
            </a:r>
            <a:r>
              <a:rPr lang="en-US"/>
              <a:t> Part J Int Soc Anal Cytol (2016) 89:22–9. </a:t>
            </a:r>
            <a:r>
              <a:rPr lang="en-US" err="1"/>
              <a:t>doi</a:t>
            </a:r>
            <a:r>
              <a:rPr lang="en-US"/>
              <a:t>: 10.1002/cyto.a.22734</a:t>
            </a:r>
            <a:endParaRPr lang="en-US">
              <a:cs typeface="Calibri"/>
            </a:endParaRPr>
          </a:p>
          <a:p>
            <a:pPr marL="742950" lvl="1" indent="-285750">
              <a:lnSpc>
                <a:spcPct val="90000"/>
              </a:lnSpc>
              <a:spcBef>
                <a:spcPts val="500"/>
              </a:spcBef>
              <a:buFont typeface="Arial"/>
              <a:buChar char="•"/>
            </a:pPr>
            <a:r>
              <a:rPr lang="en-US"/>
              <a:t>Sensitive Detection of Rare Disease-Associated Cell Subsets via Representation Learning | Nature Communications . Available at: </a:t>
            </a:r>
            <a:r>
              <a:rPr lang="en-US">
                <a:hlinkClick r:id="rId3"/>
              </a:rPr>
              <a:t>https://www.nature.com/articles/ncomms14825</a:t>
            </a:r>
            <a:r>
              <a:rPr lang="en-US"/>
              <a:t> (Accessed September 13, 2021).</a:t>
            </a:r>
            <a:endParaRPr lang="en-US">
              <a:cs typeface="Calibri"/>
            </a:endParaRPr>
          </a:p>
          <a:p>
            <a:pPr marL="742950" lvl="1" indent="-285750">
              <a:lnSpc>
                <a:spcPct val="90000"/>
              </a:lnSpc>
              <a:spcBef>
                <a:spcPts val="500"/>
              </a:spcBef>
              <a:buFont typeface="Arial"/>
              <a:buChar char="•"/>
            </a:pPr>
            <a:r>
              <a:rPr lang="en-US"/>
              <a:t>Hu Z A Robust and Interpretable End-to-End Deep Learning Model for Cytometry Data. Proc Natl </a:t>
            </a:r>
            <a:r>
              <a:rPr lang="en-US" err="1"/>
              <a:t>Acad</a:t>
            </a:r>
            <a:r>
              <a:rPr lang="en-US"/>
              <a:t> Sci (2020) 117:21373–80. </a:t>
            </a:r>
            <a:r>
              <a:rPr lang="en-US" err="1"/>
              <a:t>doi</a:t>
            </a:r>
            <a:r>
              <a:rPr lang="en-US"/>
              <a:t>: 10.1073/pnas.2003026117</a:t>
            </a:r>
            <a:endParaRPr lang="en-US">
              <a:cs typeface="Calibri"/>
            </a:endParaRPr>
          </a:p>
          <a:p>
            <a:endParaRPr lang="en-US">
              <a:cs typeface="Calibri"/>
            </a:endParaRPr>
          </a:p>
        </p:txBody>
      </p:sp>
      <p:sp>
        <p:nvSpPr>
          <p:cNvPr id="4" name="Slide Number Placeholder 3"/>
          <p:cNvSpPr>
            <a:spLocks noGrp="1"/>
          </p:cNvSpPr>
          <p:nvPr>
            <p:ph type="sldNum" sz="quarter" idx="10"/>
          </p:nvPr>
        </p:nvSpPr>
        <p:spPr/>
        <p:txBody>
          <a:bodyPr/>
          <a:lstStyle/>
          <a:p>
            <a:fld id="{3FEEB5B8-BD6B-4B1D-8671-725BB1B99071}" type="slidenum">
              <a:rPr lang="en-US" smtClean="0"/>
              <a:t>61</a:t>
            </a:fld>
            <a:endParaRPr lang="en-US"/>
          </a:p>
        </p:txBody>
      </p:sp>
    </p:spTree>
    <p:extLst>
      <p:ext uri="{BB962C8B-B14F-4D97-AF65-F5344CB8AC3E}">
        <p14:creationId xmlns:p14="http://schemas.microsoft.com/office/powerpoint/2010/main" val="25847273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a:solidFill>
                  <a:schemeClr val="tx1"/>
                </a:solidFill>
                <a:latin typeface="+mn-lt"/>
                <a:ea typeface="+mn-ea"/>
                <a:cs typeface="+mn-cs"/>
              </a:rPr>
              <a:t>understand the cellular composition of tissues and disease-related changes. </a:t>
            </a:r>
          </a:p>
          <a:p>
            <a:r>
              <a:rPr lang="en-US" sz="1200" b="0" i="0" u="none" strike="noStrike" kern="1200" baseline="0">
                <a:solidFill>
                  <a:schemeClr val="tx1"/>
                </a:solidFill>
                <a:latin typeface="+mn-lt"/>
                <a:ea typeface="+mn-ea"/>
                <a:cs typeface="+mn-cs"/>
              </a:rPr>
              <a:t>Many machine-learning methods have been developed to annotate established cell populations, as well as to discover novel cell subsets from the high-dimensional cytometry data</a:t>
            </a:r>
            <a:endParaRPr lang="en-US"/>
          </a:p>
        </p:txBody>
      </p:sp>
      <p:sp>
        <p:nvSpPr>
          <p:cNvPr id="4" name="Slide Number Placeholder 3"/>
          <p:cNvSpPr>
            <a:spLocks noGrp="1"/>
          </p:cNvSpPr>
          <p:nvPr>
            <p:ph type="sldNum" sz="quarter" idx="10"/>
          </p:nvPr>
        </p:nvSpPr>
        <p:spPr/>
        <p:txBody>
          <a:bodyPr/>
          <a:lstStyle/>
          <a:p>
            <a:fld id="{3FEEB5B8-BD6B-4B1D-8671-725BB1B99071}" type="slidenum">
              <a:rPr lang="en-US" smtClean="0"/>
              <a:t>62</a:t>
            </a:fld>
            <a:endParaRPr lang="en-US"/>
          </a:p>
        </p:txBody>
      </p:sp>
    </p:spTree>
    <p:extLst>
      <p:ext uri="{BB962C8B-B14F-4D97-AF65-F5344CB8AC3E}">
        <p14:creationId xmlns:p14="http://schemas.microsoft.com/office/powerpoint/2010/main" val="18228305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nSpc>
                <a:spcPct val="90000"/>
              </a:lnSpc>
              <a:spcBef>
                <a:spcPts val="1000"/>
              </a:spcBef>
              <a:buFont typeface="Arial"/>
              <a:buChar char="•"/>
            </a:pPr>
            <a:r>
              <a:rPr lang="en-US"/>
              <a:t>quality control </a:t>
            </a:r>
            <a:endParaRPr lang="en-US">
              <a:cs typeface="Calibri"/>
            </a:endParaRPr>
          </a:p>
          <a:p>
            <a:pPr marL="742950" lvl="1" indent="-285750">
              <a:lnSpc>
                <a:spcPct val="90000"/>
              </a:lnSpc>
              <a:spcBef>
                <a:spcPts val="500"/>
              </a:spcBef>
              <a:buFont typeface="Arial"/>
              <a:buChar char="•"/>
            </a:pPr>
            <a:r>
              <a:rPr lang="en-US"/>
              <a:t>Monaco G. </a:t>
            </a:r>
            <a:r>
              <a:rPr lang="en-US" err="1"/>
              <a:t>flowAI</a:t>
            </a:r>
            <a:r>
              <a:rPr lang="en-US"/>
              <a:t>: Automatic and Interactive Anomaly Discerning Tools for Flow Cytometry Data. Bioinformatics (</a:t>
            </a:r>
            <a:r>
              <a:rPr lang="en-US" err="1"/>
              <a:t>Oxf</a:t>
            </a:r>
            <a:r>
              <a:rPr lang="en-US"/>
              <a:t> Engl) (2016) 32:2473–80. </a:t>
            </a:r>
            <a:r>
              <a:rPr lang="en-US" err="1"/>
              <a:t>doi</a:t>
            </a:r>
            <a:r>
              <a:rPr lang="en-US"/>
              <a:t>: 10.1093/bioinformatics/btw191</a:t>
            </a:r>
            <a:endParaRPr lang="en-US">
              <a:cs typeface="Calibri"/>
            </a:endParaRPr>
          </a:p>
          <a:p>
            <a:pPr marL="285750" indent="-285750">
              <a:lnSpc>
                <a:spcPct val="90000"/>
              </a:lnSpc>
              <a:spcBef>
                <a:spcPts val="1000"/>
              </a:spcBef>
              <a:buFont typeface="Arial"/>
              <a:buChar char="•"/>
            </a:pPr>
            <a:r>
              <a:rPr lang="en-US"/>
              <a:t>batch normalization </a:t>
            </a:r>
            <a:endParaRPr lang="en-US">
              <a:cs typeface="Calibri"/>
            </a:endParaRPr>
          </a:p>
          <a:p>
            <a:pPr marL="742950" lvl="1" indent="-285750">
              <a:lnSpc>
                <a:spcPct val="90000"/>
              </a:lnSpc>
              <a:spcBef>
                <a:spcPts val="500"/>
              </a:spcBef>
              <a:buFont typeface="Arial"/>
              <a:buChar char="•"/>
            </a:pPr>
            <a:r>
              <a:rPr lang="en-US"/>
              <a:t>Schuyler RP Minimizing Batch Effects in Mass Cytometry Data. Front Immunol (2019) 10:2367. </a:t>
            </a:r>
            <a:r>
              <a:rPr lang="en-US" err="1"/>
              <a:t>doi</a:t>
            </a:r>
            <a:r>
              <a:rPr lang="en-US"/>
              <a:t>: 10.3389/fimmu.2019.02367’ </a:t>
            </a:r>
            <a:endParaRPr lang="en-US">
              <a:cs typeface="Calibri"/>
            </a:endParaRPr>
          </a:p>
          <a:p>
            <a:pPr marL="742950" lvl="1" indent="-285750">
              <a:lnSpc>
                <a:spcPct val="90000"/>
              </a:lnSpc>
              <a:spcBef>
                <a:spcPts val="500"/>
              </a:spcBef>
              <a:buFont typeface="Arial"/>
              <a:buChar char="•"/>
            </a:pPr>
            <a:r>
              <a:rPr lang="en-US"/>
              <a:t>Gassen SV, </a:t>
            </a:r>
            <a:r>
              <a:rPr lang="en-US" err="1"/>
              <a:t>CytoNorm</a:t>
            </a:r>
            <a:r>
              <a:rPr lang="en-US"/>
              <a:t>: A Normalization Algorithm for Cytometry Data. Cytometry A (2020) 97:268–78. </a:t>
            </a:r>
            <a:r>
              <a:rPr lang="en-US" err="1"/>
              <a:t>doi</a:t>
            </a:r>
            <a:r>
              <a:rPr lang="en-US"/>
              <a:t>: 10.1002/cyto.a.23904 </a:t>
            </a:r>
            <a:endParaRPr lang="en-US">
              <a:cs typeface="Calibri"/>
            </a:endParaRPr>
          </a:p>
          <a:p>
            <a:pPr marL="285750" indent="-285750">
              <a:lnSpc>
                <a:spcPct val="90000"/>
              </a:lnSpc>
              <a:spcBef>
                <a:spcPts val="1000"/>
              </a:spcBef>
              <a:buFont typeface="Arial"/>
              <a:buChar char="•"/>
            </a:pPr>
            <a:r>
              <a:rPr lang="en-US"/>
              <a:t>dimensionality reduction</a:t>
            </a:r>
            <a:endParaRPr lang="en-US">
              <a:cs typeface="Calibri"/>
            </a:endParaRPr>
          </a:p>
          <a:p>
            <a:pPr marL="285750" indent="-285750">
              <a:lnSpc>
                <a:spcPct val="90000"/>
              </a:lnSpc>
              <a:spcBef>
                <a:spcPts val="1000"/>
              </a:spcBef>
              <a:buFont typeface="Arial"/>
              <a:buChar char="•"/>
            </a:pPr>
            <a:r>
              <a:rPr lang="en-US"/>
              <a:t>data visualization </a:t>
            </a:r>
            <a:endParaRPr lang="en-US">
              <a:cs typeface="Calibri"/>
            </a:endParaRPr>
          </a:p>
          <a:p>
            <a:pPr marL="742950" lvl="1" indent="-285750">
              <a:lnSpc>
                <a:spcPct val="90000"/>
              </a:lnSpc>
              <a:spcBef>
                <a:spcPts val="500"/>
              </a:spcBef>
              <a:buFont typeface="Arial"/>
              <a:buChar char="•"/>
            </a:pPr>
            <a:r>
              <a:rPr lang="en-US"/>
              <a:t>Amir ED </a:t>
            </a:r>
            <a:r>
              <a:rPr lang="en-US" err="1"/>
              <a:t>viSNE</a:t>
            </a:r>
            <a:r>
              <a:rPr lang="en-US"/>
              <a:t> Enables Visualization of High Dimensional Single-Cell Data and Reveals Phenotypic Heterogeneity of Leukemia. Nat </a:t>
            </a:r>
            <a:r>
              <a:rPr lang="en-US" err="1"/>
              <a:t>Biotechnol</a:t>
            </a:r>
            <a:r>
              <a:rPr lang="en-US"/>
              <a:t> (2013) 31:545–52. </a:t>
            </a:r>
            <a:r>
              <a:rPr lang="en-US" err="1"/>
              <a:t>doi</a:t>
            </a:r>
            <a:r>
              <a:rPr lang="en-US"/>
              <a:t>: 10.1038/nbt.2594; </a:t>
            </a:r>
            <a:endParaRPr lang="en-US">
              <a:cs typeface="Calibri"/>
            </a:endParaRPr>
          </a:p>
          <a:p>
            <a:pPr marL="742950" lvl="1" indent="-285750">
              <a:lnSpc>
                <a:spcPct val="90000"/>
              </a:lnSpc>
              <a:spcBef>
                <a:spcPts val="500"/>
              </a:spcBef>
              <a:buFont typeface="Arial"/>
              <a:buChar char="•"/>
            </a:pPr>
            <a:r>
              <a:rPr lang="en-US"/>
              <a:t>Becht E Dimensionality Reduction for Visualizing Single-Cell Data Using UMAP. Nat </a:t>
            </a:r>
            <a:r>
              <a:rPr lang="en-US" err="1"/>
              <a:t>Biotechnol</a:t>
            </a:r>
            <a:r>
              <a:rPr lang="en-US"/>
              <a:t> (2019) 37:38–44. </a:t>
            </a:r>
            <a:r>
              <a:rPr lang="en-US" err="1"/>
              <a:t>doi</a:t>
            </a:r>
            <a:r>
              <a:rPr lang="en-US"/>
              <a:t>: 10.1038/nbt.4314; </a:t>
            </a:r>
            <a:endParaRPr lang="en-US">
              <a:cs typeface="Calibri"/>
            </a:endParaRPr>
          </a:p>
          <a:p>
            <a:pPr marL="742950" lvl="1" indent="-285750">
              <a:lnSpc>
                <a:spcPct val="90000"/>
              </a:lnSpc>
              <a:spcBef>
                <a:spcPts val="500"/>
              </a:spcBef>
              <a:buFont typeface="Arial"/>
              <a:buChar char="•"/>
            </a:pPr>
            <a:r>
              <a:rPr lang="en-US"/>
              <a:t>Qiu P Extracting a Cellular Hierarchy From High-Dimensional Cytometry Data With SPADE. Nat </a:t>
            </a:r>
            <a:r>
              <a:rPr lang="en-US" err="1"/>
              <a:t>Biotechnol</a:t>
            </a:r>
            <a:r>
              <a:rPr lang="en-US"/>
              <a:t> (2011) 29:886–91. </a:t>
            </a:r>
            <a:r>
              <a:rPr lang="en-US" err="1"/>
              <a:t>doi</a:t>
            </a:r>
            <a:r>
              <a:rPr lang="en-US"/>
              <a:t>: 10.1038/nbt.1991 </a:t>
            </a:r>
            <a:endParaRPr lang="en-US">
              <a:cs typeface="Calibri"/>
            </a:endParaRPr>
          </a:p>
          <a:p>
            <a:pPr marL="285750" indent="-285750">
              <a:lnSpc>
                <a:spcPct val="90000"/>
              </a:lnSpc>
              <a:spcBef>
                <a:spcPts val="1000"/>
              </a:spcBef>
              <a:buFont typeface="Arial"/>
              <a:buChar char="•"/>
            </a:pPr>
            <a:r>
              <a:rPr lang="en-US"/>
              <a:t>cell population identification </a:t>
            </a:r>
            <a:endParaRPr lang="en-US">
              <a:cs typeface="Calibri"/>
            </a:endParaRPr>
          </a:p>
          <a:p>
            <a:pPr marL="742950" lvl="1" indent="-285750">
              <a:lnSpc>
                <a:spcPct val="90000"/>
              </a:lnSpc>
              <a:spcBef>
                <a:spcPts val="500"/>
              </a:spcBef>
              <a:buFont typeface="Arial"/>
              <a:buChar char="•"/>
            </a:pPr>
            <a:r>
              <a:rPr lang="en-US"/>
              <a:t>Hu Z, </a:t>
            </a:r>
            <a:r>
              <a:rPr lang="en-US" err="1"/>
              <a:t>MetaCyto</a:t>
            </a:r>
            <a:r>
              <a:rPr lang="en-US"/>
              <a:t>: A Tool for Automated Meta-Analysis of Mass and Flow Cytometry Data. Cell Rep (2018) 24:1377–88. </a:t>
            </a:r>
            <a:r>
              <a:rPr lang="en-US" err="1"/>
              <a:t>doi</a:t>
            </a:r>
            <a:r>
              <a:rPr lang="en-US"/>
              <a:t>: 10.1016/j.celrep.2018.07.003</a:t>
            </a:r>
            <a:endParaRPr lang="en-US">
              <a:cs typeface="Calibri"/>
            </a:endParaRPr>
          </a:p>
          <a:p>
            <a:pPr marL="742950" lvl="1" indent="-285750">
              <a:lnSpc>
                <a:spcPct val="90000"/>
              </a:lnSpc>
              <a:spcBef>
                <a:spcPts val="500"/>
              </a:spcBef>
              <a:buFont typeface="Arial"/>
              <a:buChar char="•"/>
            </a:pPr>
            <a:r>
              <a:rPr lang="en-US" err="1"/>
              <a:t>Mosmann</a:t>
            </a:r>
            <a:r>
              <a:rPr lang="en-US"/>
              <a:t> TR, SWIFT-Scalable Clustering for Automated Identification of Rare Cell Populations in Large, High-Dimensional Flow Cytometry Datasets, Part 2: Biological Evaluation. </a:t>
            </a:r>
            <a:r>
              <a:rPr lang="en-US" err="1"/>
              <a:t>Cytom</a:t>
            </a:r>
            <a:r>
              <a:rPr lang="en-US"/>
              <a:t> Part J Int Soc Anal Cytol (2014) 85:422–33. </a:t>
            </a:r>
            <a:r>
              <a:rPr lang="en-US" err="1"/>
              <a:t>doi</a:t>
            </a:r>
            <a:r>
              <a:rPr lang="en-US"/>
              <a:t>: 10.1002/cyto.a.22445</a:t>
            </a:r>
            <a:endParaRPr lang="en-US">
              <a:cs typeface="Calibri"/>
            </a:endParaRPr>
          </a:p>
          <a:p>
            <a:pPr marL="742950" lvl="1" indent="-285750">
              <a:lnSpc>
                <a:spcPct val="90000"/>
              </a:lnSpc>
              <a:spcBef>
                <a:spcPts val="500"/>
              </a:spcBef>
              <a:buFont typeface="Arial"/>
              <a:buChar char="•"/>
            </a:pPr>
            <a:r>
              <a:rPr lang="en-US" err="1"/>
              <a:t>Finak</a:t>
            </a:r>
            <a:r>
              <a:rPr lang="en-US"/>
              <a:t> G Merging Mixture Components for Cell Population Identification in Flow Cytometry. Adv Bioinformatics (2009). </a:t>
            </a:r>
            <a:r>
              <a:rPr lang="en-US" err="1"/>
              <a:t>doi</a:t>
            </a:r>
            <a:r>
              <a:rPr lang="en-US"/>
              <a:t>: 10.1155/2009/247646</a:t>
            </a:r>
            <a:endParaRPr lang="en-US">
              <a:cs typeface="Calibri"/>
            </a:endParaRPr>
          </a:p>
          <a:p>
            <a:pPr marL="742950" lvl="1" indent="-285750">
              <a:lnSpc>
                <a:spcPct val="90000"/>
              </a:lnSpc>
              <a:spcBef>
                <a:spcPts val="500"/>
              </a:spcBef>
              <a:buFont typeface="Arial"/>
              <a:buChar char="•"/>
            </a:pPr>
            <a:r>
              <a:rPr lang="en-US" err="1"/>
              <a:t>Aghaeepour</a:t>
            </a:r>
            <a:r>
              <a:rPr lang="en-US"/>
              <a:t> N, Rapid Cell Population Identification in Flow Cytometry Data. </a:t>
            </a:r>
            <a:r>
              <a:rPr lang="en-US" err="1"/>
              <a:t>Cytom</a:t>
            </a:r>
            <a:r>
              <a:rPr lang="en-US"/>
              <a:t> Part J Int Soc Anal Cytol (2011) 79:6–13. </a:t>
            </a:r>
            <a:r>
              <a:rPr lang="en-US" err="1"/>
              <a:t>doi</a:t>
            </a:r>
            <a:r>
              <a:rPr lang="en-US"/>
              <a:t>: 10.1002/cyto.a.21007</a:t>
            </a:r>
            <a:endParaRPr lang="en-US">
              <a:cs typeface="Calibri"/>
            </a:endParaRPr>
          </a:p>
          <a:p>
            <a:pPr marL="742950" lvl="1" indent="-285750">
              <a:lnSpc>
                <a:spcPct val="90000"/>
              </a:lnSpc>
              <a:spcBef>
                <a:spcPts val="500"/>
              </a:spcBef>
              <a:buFont typeface="Arial"/>
              <a:buChar char="•"/>
            </a:pPr>
            <a:r>
              <a:rPr lang="en-US"/>
              <a:t>Van Gassen S, </a:t>
            </a:r>
            <a:r>
              <a:rPr lang="en-US" err="1"/>
              <a:t>FlowSOM</a:t>
            </a:r>
            <a:r>
              <a:rPr lang="en-US"/>
              <a:t>: Using Self-Organizing Maps for Visualization and Interpretation of Cytometry Data. </a:t>
            </a:r>
            <a:r>
              <a:rPr lang="en-US" err="1"/>
              <a:t>Cytom</a:t>
            </a:r>
            <a:r>
              <a:rPr lang="en-US"/>
              <a:t> Part J Int Soc Anal Cytol (2015) 87:636–45. </a:t>
            </a:r>
            <a:r>
              <a:rPr lang="en-US" err="1"/>
              <a:t>doi</a:t>
            </a:r>
            <a:r>
              <a:rPr lang="en-US"/>
              <a:t>: 10.1002/cyto.a.22625</a:t>
            </a:r>
            <a:endParaRPr lang="en-US">
              <a:cs typeface="Calibri"/>
            </a:endParaRPr>
          </a:p>
          <a:p>
            <a:pPr marL="285750" indent="-285750">
              <a:lnSpc>
                <a:spcPct val="90000"/>
              </a:lnSpc>
              <a:spcBef>
                <a:spcPts val="1000"/>
              </a:spcBef>
              <a:buFont typeface="Arial"/>
              <a:buChar char="•"/>
            </a:pPr>
            <a:r>
              <a:rPr lang="en-US"/>
              <a:t>sample classification/ diagnosis</a:t>
            </a:r>
            <a:endParaRPr lang="en-US">
              <a:cs typeface="Calibri"/>
            </a:endParaRPr>
          </a:p>
          <a:p>
            <a:pPr marL="742950" lvl="1" indent="-285750">
              <a:lnSpc>
                <a:spcPct val="90000"/>
              </a:lnSpc>
              <a:spcBef>
                <a:spcPts val="500"/>
              </a:spcBef>
              <a:buFont typeface="Arial"/>
              <a:buChar char="•"/>
            </a:pPr>
            <a:r>
              <a:rPr lang="en-US" err="1"/>
              <a:t>Bruggner</a:t>
            </a:r>
            <a:r>
              <a:rPr lang="en-US"/>
              <a:t> RV, Automated Identification of Stratifying Signatures in Cellular Subpopulations. Proc Natl </a:t>
            </a:r>
            <a:r>
              <a:rPr lang="en-US" err="1"/>
              <a:t>Acad</a:t>
            </a:r>
            <a:r>
              <a:rPr lang="en-US"/>
              <a:t> Sci USA (2014) 111:E2770–7. </a:t>
            </a:r>
            <a:r>
              <a:rPr lang="en-US" err="1"/>
              <a:t>doi</a:t>
            </a:r>
            <a:r>
              <a:rPr lang="en-US"/>
              <a:t>: 10.1073/pnas.1408792111</a:t>
            </a:r>
            <a:endParaRPr lang="en-US">
              <a:cs typeface="Calibri"/>
            </a:endParaRPr>
          </a:p>
          <a:p>
            <a:pPr marL="742950" lvl="1" indent="-285750">
              <a:lnSpc>
                <a:spcPct val="90000"/>
              </a:lnSpc>
              <a:spcBef>
                <a:spcPts val="500"/>
              </a:spcBef>
              <a:buFont typeface="Arial"/>
              <a:buChar char="•"/>
            </a:pPr>
            <a:r>
              <a:rPr lang="en-US"/>
              <a:t>Van Gassen S, Flow Density Survival Regression Using Minimal Feature Redundancy. </a:t>
            </a:r>
            <a:r>
              <a:rPr lang="en-US" err="1"/>
              <a:t>Cytom</a:t>
            </a:r>
            <a:r>
              <a:rPr lang="en-US"/>
              <a:t> Part J Int Soc Anal Cytol (2016) 89:22–9. </a:t>
            </a:r>
            <a:r>
              <a:rPr lang="en-US" err="1"/>
              <a:t>doi</a:t>
            </a:r>
            <a:r>
              <a:rPr lang="en-US"/>
              <a:t>: 10.1002/cyto.a.22734</a:t>
            </a:r>
            <a:endParaRPr lang="en-US">
              <a:cs typeface="Calibri"/>
            </a:endParaRPr>
          </a:p>
          <a:p>
            <a:pPr marL="742950" lvl="1" indent="-285750">
              <a:lnSpc>
                <a:spcPct val="90000"/>
              </a:lnSpc>
              <a:spcBef>
                <a:spcPts val="500"/>
              </a:spcBef>
              <a:buFont typeface="Arial"/>
              <a:buChar char="•"/>
            </a:pPr>
            <a:r>
              <a:rPr lang="en-US"/>
              <a:t>Sensitive Detection of Rare Disease-Associated Cell Subsets via Representation Learning | Nature Communications . Available at: </a:t>
            </a:r>
            <a:r>
              <a:rPr lang="en-US">
                <a:hlinkClick r:id="rId3"/>
              </a:rPr>
              <a:t>https://www.nature.com/articles/ncomms14825</a:t>
            </a:r>
            <a:r>
              <a:rPr lang="en-US"/>
              <a:t> (Accessed September 13, 2021).</a:t>
            </a:r>
            <a:endParaRPr lang="en-US">
              <a:cs typeface="Calibri"/>
            </a:endParaRPr>
          </a:p>
          <a:p>
            <a:pPr marL="742950" lvl="1" indent="-285750">
              <a:lnSpc>
                <a:spcPct val="90000"/>
              </a:lnSpc>
              <a:spcBef>
                <a:spcPts val="500"/>
              </a:spcBef>
              <a:buFont typeface="Arial"/>
              <a:buChar char="•"/>
            </a:pPr>
            <a:r>
              <a:rPr lang="en-US"/>
              <a:t>Hu Z A Robust and Interpretable End-to-End Deep Learning Model for Cytometry Data. Proc Natl </a:t>
            </a:r>
            <a:r>
              <a:rPr lang="en-US" err="1"/>
              <a:t>Acad</a:t>
            </a:r>
            <a:r>
              <a:rPr lang="en-US"/>
              <a:t> Sci (2020) 117:21373–80. </a:t>
            </a:r>
            <a:r>
              <a:rPr lang="en-US" err="1"/>
              <a:t>doi</a:t>
            </a:r>
            <a:r>
              <a:rPr lang="en-US"/>
              <a:t>: 10.1073/pnas.2003026117</a:t>
            </a:r>
            <a:endParaRPr lang="en-US">
              <a:cs typeface="Calibri"/>
            </a:endParaRPr>
          </a:p>
          <a:p>
            <a:endParaRPr lang="en-US">
              <a:cs typeface="Calibri"/>
            </a:endParaRPr>
          </a:p>
        </p:txBody>
      </p:sp>
      <p:sp>
        <p:nvSpPr>
          <p:cNvPr id="4" name="Slide Number Placeholder 3"/>
          <p:cNvSpPr>
            <a:spLocks noGrp="1"/>
          </p:cNvSpPr>
          <p:nvPr>
            <p:ph type="sldNum" sz="quarter" idx="10"/>
          </p:nvPr>
        </p:nvSpPr>
        <p:spPr/>
        <p:txBody>
          <a:bodyPr/>
          <a:lstStyle/>
          <a:p>
            <a:fld id="{3FEEB5B8-BD6B-4B1D-8671-725BB1B99071}" type="slidenum">
              <a:rPr lang="en-US" smtClean="0"/>
              <a:t>65</a:t>
            </a:fld>
            <a:endParaRPr lang="en-US"/>
          </a:p>
        </p:txBody>
      </p:sp>
    </p:spTree>
    <p:extLst>
      <p:ext uri="{BB962C8B-B14F-4D97-AF65-F5344CB8AC3E}">
        <p14:creationId xmlns:p14="http://schemas.microsoft.com/office/powerpoint/2010/main" val="5847281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EEB5B8-BD6B-4B1D-8671-725BB1B99071}" type="slidenum">
              <a:rPr lang="en-US" smtClean="0"/>
              <a:t>66</a:t>
            </a:fld>
            <a:endParaRPr lang="en-US"/>
          </a:p>
        </p:txBody>
      </p:sp>
    </p:spTree>
    <p:extLst>
      <p:ext uri="{BB962C8B-B14F-4D97-AF65-F5344CB8AC3E}">
        <p14:creationId xmlns:p14="http://schemas.microsoft.com/office/powerpoint/2010/main" val="21507950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a:t>summary statistics of cell populations (frequency, median or mean marker intensities) as features to classify samples</a:t>
            </a:r>
          </a:p>
          <a:p>
            <a:pPr lvl="1"/>
            <a:r>
              <a:rPr lang="en-US" sz="1600"/>
              <a:t>predictive modeling using cell subset information is highly intuitive and interpretable</a:t>
            </a:r>
          </a:p>
          <a:p>
            <a:pPr lvl="1"/>
            <a:r>
              <a:rPr lang="en-US" sz="1600"/>
              <a:t>straightforward to implement</a:t>
            </a:r>
          </a:p>
          <a:p>
            <a:r>
              <a:rPr lang="en-US" sz="1800" b="0" i="0" u="none" strike="noStrike" baseline="0"/>
              <a:t>Generic ML models: logistic regression, random forest, gradient boosted trees</a:t>
            </a:r>
          </a:p>
          <a:p>
            <a:pPr lvl="1"/>
            <a:r>
              <a:rPr lang="en-US" sz="1600" b="0" i="0" u="none" strike="noStrike" baseline="0"/>
              <a:t>can be directly applied to cell subset information</a:t>
            </a:r>
          </a:p>
          <a:p>
            <a:pPr lvl="1"/>
            <a:r>
              <a:rPr lang="en-US" sz="1600" b="0" i="0" u="none" strike="noStrike" baseline="0"/>
              <a:t>cell-subset identification step is disconnected from the predictive modeling step, might not be optimized for identifying cell populations that are most associated with outcome of interest (e.g., rare cell populations important for </a:t>
            </a:r>
            <a:r>
              <a:rPr lang="en-US" sz="1600"/>
              <a:t>outcome might be missed)</a:t>
            </a:r>
          </a:p>
          <a:p>
            <a:pPr lvl="1"/>
            <a:r>
              <a:rPr lang="en-US" sz="1600" b="0" i="0" u="none" strike="noStrike" baseline="0"/>
              <a:t>original cytometry data are reduced to summary statistics of cell subsets, potentially leading to loss of information (correlation between cell markers, distribution of marker expression within each cell subset)</a:t>
            </a:r>
          </a:p>
          <a:p>
            <a:pPr lvl="1"/>
            <a:r>
              <a:rPr lang="en-US" sz="1600" b="0" i="0" u="none" strike="noStrike" baseline="0"/>
              <a:t>requires all samples to be clustered in the same way, making it sensitive to batch effects and the choice of clustering methods</a:t>
            </a:r>
          </a:p>
          <a:p>
            <a:pPr lvl="1"/>
            <a:r>
              <a:rPr lang="en-US" sz="1600" b="0" i="0" u="none" strike="noStrike" baseline="0"/>
              <a:t>may fail to detect cellular changes that do not lead to distinct cell populations (continuous up-regulation of immune checkpoints)</a:t>
            </a:r>
          </a:p>
          <a:p>
            <a:r>
              <a:rPr lang="en-US" sz="2000"/>
              <a:t>optimized for cytometry data</a:t>
            </a:r>
            <a:r>
              <a:rPr lang="en-US" sz="1800" b="0" i="0" u="none" strike="noStrike" baseline="0"/>
              <a:t>:</a:t>
            </a:r>
          </a:p>
          <a:p>
            <a:pPr lvl="1"/>
            <a:r>
              <a:rPr lang="en-US" sz="1600"/>
              <a:t>CITRUS: </a:t>
            </a:r>
          </a:p>
          <a:p>
            <a:pPr lvl="2"/>
            <a:r>
              <a:rPr lang="en-US" sz="1400"/>
              <a:t>applies an unsupervised hierarchical clustering method to identify small cell subsets</a:t>
            </a:r>
          </a:p>
          <a:p>
            <a:pPr lvl="2"/>
            <a:r>
              <a:rPr lang="en-US" sz="1400"/>
              <a:t>then uses the Least Absolute Shrinkage and Selection Operator (LASSO) model to predict outcomes of interest from the cell subset information. The L1-regularization of the LASSO model allows the identification of the most informative cell subset information for prediction. </a:t>
            </a:r>
          </a:p>
          <a:p>
            <a:pPr lvl="1"/>
            <a:r>
              <a:rPr lang="en-US" sz="1600" err="1"/>
              <a:t>FloReMi</a:t>
            </a:r>
            <a:r>
              <a:rPr lang="en-US" sz="1600"/>
              <a:t> </a:t>
            </a:r>
          </a:p>
          <a:p>
            <a:pPr lvl="2"/>
            <a:r>
              <a:rPr lang="en-US" sz="1400"/>
              <a:t>pipeline developed from the </a:t>
            </a:r>
            <a:r>
              <a:rPr lang="en-US" sz="1400" err="1"/>
              <a:t>FlowCAP</a:t>
            </a:r>
            <a:r>
              <a:rPr lang="en-US" sz="1400"/>
              <a:t> IV challenge to predict time until progression to AIDS for HIV patients </a:t>
            </a:r>
          </a:p>
          <a:p>
            <a:pPr lvl="2"/>
            <a:r>
              <a:rPr lang="en-US" sz="1400"/>
              <a:t>pipeline contains multiple steps for predictive modeling including data preprocessing, cell subset identification, feature selection, and predictive modeling.</a:t>
            </a:r>
          </a:p>
          <a:p>
            <a:endParaRPr lang="en-US"/>
          </a:p>
        </p:txBody>
      </p:sp>
      <p:sp>
        <p:nvSpPr>
          <p:cNvPr id="4" name="Slide Number Placeholder 3"/>
          <p:cNvSpPr>
            <a:spLocks noGrp="1"/>
          </p:cNvSpPr>
          <p:nvPr>
            <p:ph type="sldNum" sz="quarter" idx="5"/>
          </p:nvPr>
        </p:nvSpPr>
        <p:spPr/>
        <p:txBody>
          <a:bodyPr/>
          <a:lstStyle/>
          <a:p>
            <a:fld id="{3FEEB5B8-BD6B-4B1D-8671-725BB1B99071}" type="slidenum">
              <a:rPr lang="en-US" smtClean="0"/>
              <a:t>67</a:t>
            </a:fld>
            <a:endParaRPr lang="en-US"/>
          </a:p>
        </p:txBody>
      </p:sp>
    </p:spTree>
    <p:extLst>
      <p:ext uri="{BB962C8B-B14F-4D97-AF65-F5344CB8AC3E}">
        <p14:creationId xmlns:p14="http://schemas.microsoft.com/office/powerpoint/2010/main" val="9159759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Machine learning models directly applied to the single-cell level </a:t>
            </a:r>
          </a:p>
          <a:p>
            <a:r>
              <a:rPr lang="en-US"/>
              <a:t>Output: clinical or biological outcome </a:t>
            </a:r>
          </a:p>
          <a:p>
            <a:r>
              <a:rPr lang="en-US"/>
              <a:t>Input: protein marker profiles of cells within a sample</a:t>
            </a:r>
          </a:p>
          <a:p>
            <a:pPr lvl="1"/>
            <a:r>
              <a:rPr lang="en-US"/>
              <a:t>single vector of features: logistic regression, random forest, gradient boosted trees. </a:t>
            </a:r>
          </a:p>
          <a:p>
            <a:pPr lvl="2"/>
            <a:r>
              <a:rPr lang="en-US"/>
              <a:t>cytometry data is a collection of randomly ordered single-cell profiles, it is challenging to build predictive models using supervised learning methods.</a:t>
            </a:r>
          </a:p>
          <a:p>
            <a:pPr lvl="1"/>
            <a:r>
              <a:rPr lang="en-US"/>
              <a:t>Better: neural network models</a:t>
            </a:r>
          </a:p>
          <a:p>
            <a:pPr lvl="2"/>
            <a:r>
              <a:rPr lang="en-US"/>
              <a:t>highly flexible</a:t>
            </a:r>
          </a:p>
          <a:p>
            <a:pPr lvl="2"/>
            <a:r>
              <a:rPr lang="en-US"/>
              <a:t>can be directly applied to raw cytometry data and predict outcomes in an end-to-end fashion</a:t>
            </a:r>
          </a:p>
          <a:p>
            <a:pPr lvl="2"/>
            <a:r>
              <a:rPr lang="en-US"/>
              <a:t>possible to train supervised models using heterogeneous datasets, thus improving the generalizability </a:t>
            </a:r>
          </a:p>
          <a:p>
            <a:pPr lvl="2"/>
            <a:r>
              <a:rPr lang="en-US" err="1"/>
              <a:t>CellCNN</a:t>
            </a:r>
            <a:r>
              <a:rPr lang="en-US"/>
              <a:t>: </a:t>
            </a:r>
          </a:p>
          <a:p>
            <a:pPr lvl="3"/>
            <a:r>
              <a:rPr lang="en-US"/>
              <a:t>CNN structure with set of filters to extract information from single cells</a:t>
            </a:r>
          </a:p>
          <a:p>
            <a:pPr lvl="3"/>
            <a:r>
              <a:rPr lang="en-US"/>
              <a:t>cell-level information is summarized into sample-level information by taking the mean or maximum across all cells</a:t>
            </a:r>
          </a:p>
          <a:p>
            <a:pPr lvl="3"/>
            <a:r>
              <a:rPr lang="en-US"/>
              <a:t>sample level information is associated with outcomes using dense neural network layers</a:t>
            </a:r>
          </a:p>
          <a:p>
            <a:pPr lvl="2"/>
            <a:r>
              <a:rPr lang="en-US" err="1"/>
              <a:t>DeepCNN</a:t>
            </a:r>
            <a:r>
              <a:rPr lang="en-US"/>
              <a:t>:</a:t>
            </a:r>
          </a:p>
          <a:p>
            <a:pPr lvl="3"/>
            <a:r>
              <a:rPr lang="en-US"/>
              <a:t>larger number of internal layers to better capture complex interactions between cell marks in cytometry data</a:t>
            </a:r>
          </a:p>
          <a:p>
            <a:pPr lvl="3"/>
            <a:r>
              <a:rPr lang="en-US"/>
              <a:t>uses single-cell level cytometry data and circumvents cell-type identification step to avoid information loss in the cell gating step</a:t>
            </a:r>
          </a:p>
          <a:p>
            <a:pPr lvl="2"/>
            <a:r>
              <a:rPr lang="en-US"/>
              <a:t>Challenges</a:t>
            </a:r>
          </a:p>
          <a:p>
            <a:pPr lvl="3"/>
            <a:r>
              <a:rPr lang="en-US"/>
              <a:t>Computationally expensive</a:t>
            </a:r>
          </a:p>
          <a:p>
            <a:pPr lvl="3"/>
            <a:r>
              <a:rPr lang="en-US"/>
              <a:t>less intuitive and do not directly identification of cell types associated with clinical outcomes</a:t>
            </a:r>
          </a:p>
          <a:p>
            <a:pPr lvl="3"/>
            <a:r>
              <a:rPr lang="en-US"/>
              <a:t>Flow-up analysis needs to be conducted to interpret the model and identify cell subsets as biomarkers</a:t>
            </a:r>
          </a:p>
          <a:p>
            <a:endParaRPr lang="en-US"/>
          </a:p>
        </p:txBody>
      </p:sp>
      <p:sp>
        <p:nvSpPr>
          <p:cNvPr id="4" name="Slide Number Placeholder 3"/>
          <p:cNvSpPr>
            <a:spLocks noGrp="1"/>
          </p:cNvSpPr>
          <p:nvPr>
            <p:ph type="sldNum" sz="quarter" idx="5"/>
          </p:nvPr>
        </p:nvSpPr>
        <p:spPr/>
        <p:txBody>
          <a:bodyPr/>
          <a:lstStyle/>
          <a:p>
            <a:fld id="{3FEEB5B8-BD6B-4B1D-8671-725BB1B99071}" type="slidenum">
              <a:rPr lang="en-US" smtClean="0"/>
              <a:t>68</a:t>
            </a:fld>
            <a:endParaRPr lang="en-US"/>
          </a:p>
        </p:txBody>
      </p:sp>
    </p:spTree>
    <p:extLst>
      <p:ext uri="{BB962C8B-B14F-4D97-AF65-F5344CB8AC3E}">
        <p14:creationId xmlns:p14="http://schemas.microsoft.com/office/powerpoint/2010/main" val="30967813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Machine learning models directly applied to the single-cell level </a:t>
            </a:r>
          </a:p>
          <a:p>
            <a:r>
              <a:rPr lang="en-US"/>
              <a:t>Output: clinical or biological outcome </a:t>
            </a:r>
          </a:p>
          <a:p>
            <a:r>
              <a:rPr lang="en-US"/>
              <a:t>Input: protein marker profiles of cells within a sample</a:t>
            </a:r>
          </a:p>
          <a:p>
            <a:pPr lvl="1"/>
            <a:r>
              <a:rPr lang="en-US"/>
              <a:t>single vector of features: logistic regression, random forest, gradient boosted trees. </a:t>
            </a:r>
          </a:p>
          <a:p>
            <a:pPr lvl="2"/>
            <a:r>
              <a:rPr lang="en-US"/>
              <a:t>cytometry data is a collection of randomly ordered single-cell profiles, it is challenging to build predictive models using supervised learning methods.</a:t>
            </a:r>
          </a:p>
          <a:p>
            <a:pPr lvl="1"/>
            <a:r>
              <a:rPr lang="en-US"/>
              <a:t>Better: neural network models</a:t>
            </a:r>
          </a:p>
          <a:p>
            <a:pPr lvl="2"/>
            <a:r>
              <a:rPr lang="en-US"/>
              <a:t>highly flexible</a:t>
            </a:r>
          </a:p>
          <a:p>
            <a:pPr lvl="2"/>
            <a:r>
              <a:rPr lang="en-US"/>
              <a:t>can be directly applied to raw cytometry data and predict outcomes in an end-to-end fashion</a:t>
            </a:r>
          </a:p>
          <a:p>
            <a:pPr lvl="2"/>
            <a:r>
              <a:rPr lang="en-US"/>
              <a:t>possible to train supervised models using heterogeneous datasets, thus improving the generalizability </a:t>
            </a:r>
          </a:p>
          <a:p>
            <a:pPr lvl="2"/>
            <a:r>
              <a:rPr lang="en-US" err="1"/>
              <a:t>CellCNN</a:t>
            </a:r>
            <a:r>
              <a:rPr lang="en-US"/>
              <a:t>: </a:t>
            </a:r>
          </a:p>
          <a:p>
            <a:pPr lvl="3"/>
            <a:r>
              <a:rPr lang="en-US"/>
              <a:t>CNN structure with set of filters to extract information from single cells</a:t>
            </a:r>
          </a:p>
          <a:p>
            <a:pPr lvl="3"/>
            <a:r>
              <a:rPr lang="en-US"/>
              <a:t>cell-level information is summarized into sample-level information by taking the mean or maximum across all cells</a:t>
            </a:r>
          </a:p>
          <a:p>
            <a:pPr lvl="3"/>
            <a:r>
              <a:rPr lang="en-US"/>
              <a:t>sample level information is associated with outcomes using dense neural network layers</a:t>
            </a:r>
          </a:p>
          <a:p>
            <a:pPr lvl="2"/>
            <a:r>
              <a:rPr lang="en-US" err="1"/>
              <a:t>DeepCNN</a:t>
            </a:r>
            <a:r>
              <a:rPr lang="en-US"/>
              <a:t>:</a:t>
            </a:r>
          </a:p>
          <a:p>
            <a:pPr lvl="3"/>
            <a:r>
              <a:rPr lang="en-US"/>
              <a:t>larger number of internal layers to better capture complex interactions between cell marks in cytometry data</a:t>
            </a:r>
          </a:p>
          <a:p>
            <a:pPr lvl="3"/>
            <a:r>
              <a:rPr lang="en-US"/>
              <a:t>uses single-cell level cytometry data and circumvents cell-type identification step to avoid information loss in the cell gating step</a:t>
            </a:r>
          </a:p>
          <a:p>
            <a:pPr lvl="2"/>
            <a:r>
              <a:rPr lang="en-US"/>
              <a:t>Challenges</a:t>
            </a:r>
          </a:p>
          <a:p>
            <a:pPr lvl="3"/>
            <a:r>
              <a:rPr lang="en-US"/>
              <a:t>Computationally expensive</a:t>
            </a:r>
          </a:p>
          <a:p>
            <a:pPr lvl="3"/>
            <a:r>
              <a:rPr lang="en-US"/>
              <a:t>less intuitive and do not directly identification of cell types associated with clinical outcomes</a:t>
            </a:r>
          </a:p>
          <a:p>
            <a:pPr lvl="3"/>
            <a:r>
              <a:rPr lang="en-US"/>
              <a:t>Flow-up analysis needs to be conducted to interpret the model and identify cell subsets as biomarkers</a:t>
            </a:r>
          </a:p>
          <a:p>
            <a:endParaRPr lang="en-US"/>
          </a:p>
        </p:txBody>
      </p:sp>
      <p:sp>
        <p:nvSpPr>
          <p:cNvPr id="4" name="Slide Number Placeholder 3"/>
          <p:cNvSpPr>
            <a:spLocks noGrp="1"/>
          </p:cNvSpPr>
          <p:nvPr>
            <p:ph type="sldNum" sz="quarter" idx="5"/>
          </p:nvPr>
        </p:nvSpPr>
        <p:spPr/>
        <p:txBody>
          <a:bodyPr/>
          <a:lstStyle/>
          <a:p>
            <a:fld id="{3FEEB5B8-BD6B-4B1D-8671-725BB1B99071}" type="slidenum">
              <a:rPr lang="en-US" smtClean="0"/>
              <a:t>69</a:t>
            </a:fld>
            <a:endParaRPr lang="en-US"/>
          </a:p>
        </p:txBody>
      </p:sp>
    </p:spTree>
    <p:extLst>
      <p:ext uri="{BB962C8B-B14F-4D97-AF65-F5344CB8AC3E}">
        <p14:creationId xmlns:p14="http://schemas.microsoft.com/office/powerpoint/2010/main" val="9167354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a:solidFill>
                  <a:schemeClr val="tx1"/>
                </a:solidFill>
                <a:latin typeface="+mn-lt"/>
                <a:ea typeface="+mn-ea"/>
                <a:cs typeface="+mn-cs"/>
              </a:rPr>
              <a:t>37. </a:t>
            </a:r>
            <a:r>
              <a:rPr lang="en-US" sz="1200" b="0" i="0" u="none" strike="noStrike" kern="1200" baseline="0" err="1">
                <a:solidFill>
                  <a:schemeClr val="tx1"/>
                </a:solidFill>
                <a:latin typeface="+mn-lt"/>
                <a:ea typeface="+mn-ea"/>
                <a:cs typeface="+mn-cs"/>
              </a:rPr>
              <a:t>Dundar</a:t>
            </a:r>
            <a:r>
              <a:rPr lang="en-US" sz="1200" b="0" i="0" u="none" strike="noStrike" kern="1200" baseline="0">
                <a:solidFill>
                  <a:schemeClr val="tx1"/>
                </a:solidFill>
                <a:latin typeface="+mn-lt"/>
                <a:ea typeface="+mn-ea"/>
                <a:cs typeface="+mn-cs"/>
              </a:rPr>
              <a:t> M, </a:t>
            </a:r>
            <a:r>
              <a:rPr lang="en-US" sz="1200" b="0" i="0" u="none" strike="noStrike" kern="1200" baseline="0" err="1">
                <a:solidFill>
                  <a:schemeClr val="tx1"/>
                </a:solidFill>
                <a:latin typeface="+mn-lt"/>
                <a:ea typeface="+mn-ea"/>
                <a:cs typeface="+mn-cs"/>
              </a:rPr>
              <a:t>Akova</a:t>
            </a:r>
            <a:r>
              <a:rPr lang="en-US" sz="1200" b="0" i="0" u="none" strike="noStrike" kern="1200" baseline="0">
                <a:solidFill>
                  <a:schemeClr val="tx1"/>
                </a:solidFill>
                <a:latin typeface="+mn-lt"/>
                <a:ea typeface="+mn-ea"/>
                <a:cs typeface="+mn-cs"/>
              </a:rPr>
              <a:t> F, </a:t>
            </a:r>
            <a:r>
              <a:rPr lang="en-US" sz="1200" b="0" i="0" u="none" strike="noStrike" kern="1200" baseline="0" err="1">
                <a:solidFill>
                  <a:schemeClr val="tx1"/>
                </a:solidFill>
                <a:latin typeface="+mn-lt"/>
                <a:ea typeface="+mn-ea"/>
                <a:cs typeface="+mn-cs"/>
              </a:rPr>
              <a:t>Yerebakan</a:t>
            </a:r>
            <a:r>
              <a:rPr lang="en-US" sz="1200" b="0" i="0" u="none" strike="noStrike" kern="1200" baseline="0">
                <a:solidFill>
                  <a:schemeClr val="tx1"/>
                </a:solidFill>
                <a:latin typeface="+mn-lt"/>
                <a:ea typeface="+mn-ea"/>
                <a:cs typeface="+mn-cs"/>
              </a:rPr>
              <a:t> HZ, </a:t>
            </a:r>
            <a:r>
              <a:rPr lang="en-US" sz="1200" b="0" i="0" u="none" strike="noStrike" kern="1200" baseline="0" err="1">
                <a:solidFill>
                  <a:schemeClr val="tx1"/>
                </a:solidFill>
                <a:latin typeface="+mn-lt"/>
                <a:ea typeface="+mn-ea"/>
                <a:cs typeface="+mn-cs"/>
              </a:rPr>
              <a:t>Rajwa</a:t>
            </a:r>
            <a:r>
              <a:rPr lang="en-US" sz="1200" b="0" i="0" u="none" strike="noStrike" kern="1200" baseline="0">
                <a:solidFill>
                  <a:schemeClr val="tx1"/>
                </a:solidFill>
                <a:latin typeface="+mn-lt"/>
                <a:ea typeface="+mn-ea"/>
                <a:cs typeface="+mn-cs"/>
              </a:rPr>
              <a:t> B. A non-parametric</a:t>
            </a:r>
          </a:p>
          <a:p>
            <a:r>
              <a:rPr lang="en-US" sz="1200" b="0" i="0" u="none" strike="noStrike" kern="1200" baseline="0">
                <a:solidFill>
                  <a:schemeClr val="tx1"/>
                </a:solidFill>
                <a:latin typeface="+mn-lt"/>
                <a:ea typeface="+mn-ea"/>
                <a:cs typeface="+mn-cs"/>
              </a:rPr>
              <a:t>Bayesian model for joint cell clustering and cluster matching:</a:t>
            </a:r>
          </a:p>
          <a:p>
            <a:r>
              <a:rPr lang="en-US" sz="1200" b="0" i="0" u="none" strike="noStrike" kern="1200" baseline="0">
                <a:solidFill>
                  <a:schemeClr val="tx1"/>
                </a:solidFill>
                <a:latin typeface="+mn-lt"/>
                <a:ea typeface="+mn-ea"/>
                <a:cs typeface="+mn-cs"/>
              </a:rPr>
              <a:t>identification of anomalous sample phenotypes with random</a:t>
            </a:r>
          </a:p>
          <a:p>
            <a:r>
              <a:rPr lang="en-US" sz="1200" b="0" i="0" u="none" strike="noStrike" kern="1200" baseline="0">
                <a:solidFill>
                  <a:schemeClr val="tx1"/>
                </a:solidFill>
                <a:latin typeface="+mn-lt"/>
                <a:ea typeface="+mn-ea"/>
                <a:cs typeface="+mn-cs"/>
              </a:rPr>
              <a:t>effects. BMC </a:t>
            </a:r>
            <a:r>
              <a:rPr lang="en-US" sz="1200" b="0" i="0" u="none" strike="noStrike" kern="1200" baseline="0" err="1">
                <a:solidFill>
                  <a:schemeClr val="tx1"/>
                </a:solidFill>
                <a:latin typeface="+mn-lt"/>
                <a:ea typeface="+mn-ea"/>
                <a:cs typeface="+mn-cs"/>
              </a:rPr>
              <a:t>Bioinforma</a:t>
            </a:r>
            <a:r>
              <a:rPr lang="en-US" sz="1200" b="0" i="0" u="none" strike="noStrike" kern="1200" baseline="0">
                <a:solidFill>
                  <a:schemeClr val="tx1"/>
                </a:solidFill>
                <a:latin typeface="+mn-lt"/>
                <a:ea typeface="+mn-ea"/>
                <a:cs typeface="+mn-cs"/>
              </a:rPr>
              <a:t>. 2014;15:314.</a:t>
            </a:r>
          </a:p>
          <a:p>
            <a:r>
              <a:rPr lang="fi-FI" sz="1200" b="0" i="0" u="none" strike="noStrike" kern="1200" baseline="0">
                <a:solidFill>
                  <a:schemeClr val="tx1"/>
                </a:solidFill>
                <a:latin typeface="+mn-lt"/>
                <a:ea typeface="+mn-ea"/>
                <a:cs typeface="+mn-cs"/>
              </a:rPr>
              <a:t>38. Manninen T, Huttunen H, Ruusuvuori P, Nykter M. Leukemia</a:t>
            </a:r>
          </a:p>
          <a:p>
            <a:r>
              <a:rPr lang="en-US" sz="1200" b="0" i="0" u="none" strike="noStrike" kern="1200" baseline="0">
                <a:solidFill>
                  <a:schemeClr val="tx1"/>
                </a:solidFill>
                <a:latin typeface="+mn-lt"/>
                <a:ea typeface="+mn-ea"/>
                <a:cs typeface="+mn-cs"/>
              </a:rPr>
              <a:t>prediction using sparse logistic regression. </a:t>
            </a:r>
            <a:r>
              <a:rPr lang="en-US" sz="1200" b="0" i="0" u="none" strike="noStrike" kern="1200" baseline="0" err="1">
                <a:solidFill>
                  <a:schemeClr val="tx1"/>
                </a:solidFill>
                <a:latin typeface="+mn-lt"/>
                <a:ea typeface="+mn-ea"/>
                <a:cs typeface="+mn-cs"/>
              </a:rPr>
              <a:t>PLoS</a:t>
            </a:r>
            <a:r>
              <a:rPr lang="en-US" sz="1200" b="0" i="0" u="none" strike="noStrike" kern="1200" baseline="0">
                <a:solidFill>
                  <a:schemeClr val="tx1"/>
                </a:solidFill>
                <a:latin typeface="+mn-lt"/>
                <a:ea typeface="+mn-ea"/>
                <a:cs typeface="+mn-cs"/>
              </a:rPr>
              <a:t> ONE. 2013;8:</a:t>
            </a:r>
          </a:p>
          <a:p>
            <a:r>
              <a:rPr lang="en-US" sz="1200" b="0" i="0" u="none" strike="noStrike" kern="1200" baseline="0">
                <a:solidFill>
                  <a:schemeClr val="tx1"/>
                </a:solidFill>
                <a:latin typeface="+mn-lt"/>
                <a:ea typeface="+mn-ea"/>
                <a:cs typeface="+mn-cs"/>
              </a:rPr>
              <a:t>e72932</a:t>
            </a:r>
          </a:p>
          <a:p>
            <a:r>
              <a:rPr lang="en-US" sz="1200" b="0" i="0" u="none" strike="noStrike" kern="1200" baseline="0">
                <a:solidFill>
                  <a:schemeClr val="tx1"/>
                </a:solidFill>
                <a:latin typeface="+mn-lt"/>
                <a:ea typeface="+mn-ea"/>
                <a:cs typeface="+mn-cs"/>
              </a:rPr>
              <a:t>39. </a:t>
            </a:r>
            <a:r>
              <a:rPr lang="en-US" sz="1200" b="0" i="0" u="none" strike="noStrike" kern="1200" baseline="0" err="1">
                <a:solidFill>
                  <a:schemeClr val="tx1"/>
                </a:solidFill>
                <a:latin typeface="+mn-lt"/>
                <a:ea typeface="+mn-ea"/>
                <a:cs typeface="+mn-cs"/>
              </a:rPr>
              <a:t>Lakoumentas</a:t>
            </a:r>
            <a:r>
              <a:rPr lang="en-US" sz="1200" b="0" i="0" u="none" strike="noStrike" kern="1200" baseline="0">
                <a:solidFill>
                  <a:schemeClr val="tx1"/>
                </a:solidFill>
                <a:latin typeface="+mn-lt"/>
                <a:ea typeface="+mn-ea"/>
                <a:cs typeface="+mn-cs"/>
              </a:rPr>
              <a:t> J, </a:t>
            </a:r>
            <a:r>
              <a:rPr lang="en-US" sz="1200" b="0" i="0" u="none" strike="noStrike" kern="1200" baseline="0" err="1">
                <a:solidFill>
                  <a:schemeClr val="tx1"/>
                </a:solidFill>
                <a:latin typeface="+mn-lt"/>
                <a:ea typeface="+mn-ea"/>
                <a:cs typeface="+mn-cs"/>
              </a:rPr>
              <a:t>Drakos</a:t>
            </a:r>
            <a:r>
              <a:rPr lang="en-US" sz="1200" b="0" i="0" u="none" strike="noStrike" kern="1200" baseline="0">
                <a:solidFill>
                  <a:schemeClr val="tx1"/>
                </a:solidFill>
                <a:latin typeface="+mn-lt"/>
                <a:ea typeface="+mn-ea"/>
                <a:cs typeface="+mn-cs"/>
              </a:rPr>
              <a:t> J, </a:t>
            </a:r>
            <a:r>
              <a:rPr lang="en-US" sz="1200" b="0" i="0" u="none" strike="noStrike" kern="1200" baseline="0" err="1">
                <a:solidFill>
                  <a:schemeClr val="tx1"/>
                </a:solidFill>
                <a:latin typeface="+mn-lt"/>
                <a:ea typeface="+mn-ea"/>
                <a:cs typeface="+mn-cs"/>
              </a:rPr>
              <a:t>Karakantza</a:t>
            </a:r>
            <a:r>
              <a:rPr lang="en-US" sz="1200" b="0" i="0" u="none" strike="noStrike" kern="1200" baseline="0">
                <a:solidFill>
                  <a:schemeClr val="tx1"/>
                </a:solidFill>
                <a:latin typeface="+mn-lt"/>
                <a:ea typeface="+mn-ea"/>
                <a:cs typeface="+mn-cs"/>
              </a:rPr>
              <a:t> M, </a:t>
            </a:r>
            <a:r>
              <a:rPr lang="en-US" sz="1200" b="0" i="0" u="none" strike="noStrike" kern="1200" baseline="0" err="1">
                <a:solidFill>
                  <a:schemeClr val="tx1"/>
                </a:solidFill>
                <a:latin typeface="+mn-lt"/>
                <a:ea typeface="+mn-ea"/>
                <a:cs typeface="+mn-cs"/>
              </a:rPr>
              <a:t>Nikiforidis</a:t>
            </a:r>
            <a:r>
              <a:rPr lang="en-US" sz="1200" b="0" i="0" u="none" strike="noStrike" kern="1200" baseline="0">
                <a:solidFill>
                  <a:schemeClr val="tx1"/>
                </a:solidFill>
                <a:latin typeface="+mn-lt"/>
                <a:ea typeface="+mn-ea"/>
                <a:cs typeface="+mn-cs"/>
              </a:rPr>
              <a:t> GC, </a:t>
            </a:r>
            <a:r>
              <a:rPr lang="en-US" sz="1200" b="0" i="0" u="none" strike="noStrike" kern="1200" baseline="0" err="1">
                <a:solidFill>
                  <a:schemeClr val="tx1"/>
                </a:solidFill>
                <a:latin typeface="+mn-lt"/>
                <a:ea typeface="+mn-ea"/>
                <a:cs typeface="+mn-cs"/>
              </a:rPr>
              <a:t>Sakellaropoulos</a:t>
            </a:r>
            <a:endParaRPr lang="en-US" sz="1200" b="0" i="0" u="none" strike="noStrike" kern="1200" baseline="0">
              <a:solidFill>
                <a:schemeClr val="tx1"/>
              </a:solidFill>
              <a:latin typeface="+mn-lt"/>
              <a:ea typeface="+mn-ea"/>
              <a:cs typeface="+mn-cs"/>
            </a:endParaRPr>
          </a:p>
          <a:p>
            <a:r>
              <a:rPr lang="en-US" sz="1200" b="0" i="0" u="none" strike="noStrike" kern="1200" baseline="0">
                <a:solidFill>
                  <a:schemeClr val="tx1"/>
                </a:solidFill>
                <a:latin typeface="+mn-lt"/>
                <a:ea typeface="+mn-ea"/>
                <a:cs typeface="+mn-cs"/>
              </a:rPr>
              <a:t>GC. Bayesian clustering of flow cytometry data for the</a:t>
            </a:r>
          </a:p>
          <a:p>
            <a:r>
              <a:rPr lang="en-US" sz="1200" b="0" i="0" u="none" strike="noStrike" kern="1200" baseline="0">
                <a:solidFill>
                  <a:schemeClr val="tx1"/>
                </a:solidFill>
                <a:latin typeface="+mn-lt"/>
                <a:ea typeface="+mn-ea"/>
                <a:cs typeface="+mn-cs"/>
              </a:rPr>
              <a:t>diagnosis of B-chronic lymphocytic leukemia. J Biomed Inform.</a:t>
            </a:r>
          </a:p>
          <a:p>
            <a:r>
              <a:rPr lang="en-US" sz="1200" b="0" i="0" u="none" strike="noStrike" kern="1200" baseline="0">
                <a:solidFill>
                  <a:schemeClr val="tx1"/>
                </a:solidFill>
                <a:latin typeface="+mn-lt"/>
                <a:ea typeface="+mn-ea"/>
                <a:cs typeface="+mn-cs"/>
              </a:rPr>
              <a:t>2009;42:251–61.</a:t>
            </a:r>
          </a:p>
          <a:p>
            <a:r>
              <a:rPr lang="en-US" sz="1200" b="0" i="0" u="none" strike="noStrike" kern="1200" baseline="0">
                <a:solidFill>
                  <a:schemeClr val="tx1"/>
                </a:solidFill>
                <a:latin typeface="+mn-lt"/>
                <a:ea typeface="+mn-ea"/>
                <a:cs typeface="+mn-cs"/>
              </a:rPr>
              <a:t>40. </a:t>
            </a:r>
            <a:r>
              <a:rPr lang="en-US" sz="1200" b="0" i="0" u="none" strike="noStrike" kern="1200" baseline="0" err="1">
                <a:solidFill>
                  <a:schemeClr val="tx1"/>
                </a:solidFill>
                <a:latin typeface="+mn-lt"/>
                <a:ea typeface="+mn-ea"/>
                <a:cs typeface="+mn-cs"/>
              </a:rPr>
              <a:t>Zare</a:t>
            </a:r>
            <a:r>
              <a:rPr lang="en-US" sz="1200" b="0" i="0" u="none" strike="noStrike" kern="1200" baseline="0">
                <a:solidFill>
                  <a:schemeClr val="tx1"/>
                </a:solidFill>
                <a:latin typeface="+mn-lt"/>
                <a:ea typeface="+mn-ea"/>
                <a:cs typeface="+mn-cs"/>
              </a:rPr>
              <a:t> H, </a:t>
            </a:r>
            <a:r>
              <a:rPr lang="en-US" sz="1200" b="0" i="0" u="none" strike="noStrike" kern="1200" baseline="0" err="1">
                <a:solidFill>
                  <a:schemeClr val="tx1"/>
                </a:solidFill>
                <a:latin typeface="+mn-lt"/>
                <a:ea typeface="+mn-ea"/>
                <a:cs typeface="+mn-cs"/>
              </a:rPr>
              <a:t>Bashashati</a:t>
            </a:r>
            <a:r>
              <a:rPr lang="en-US" sz="1200" b="0" i="0" u="none" strike="noStrike" kern="1200" baseline="0">
                <a:solidFill>
                  <a:schemeClr val="tx1"/>
                </a:solidFill>
                <a:latin typeface="+mn-lt"/>
                <a:ea typeface="+mn-ea"/>
                <a:cs typeface="+mn-cs"/>
              </a:rPr>
              <a:t> A, </a:t>
            </a:r>
            <a:r>
              <a:rPr lang="en-US" sz="1200" b="0" i="0" u="none" strike="noStrike" kern="1200" baseline="0" err="1">
                <a:solidFill>
                  <a:schemeClr val="tx1"/>
                </a:solidFill>
                <a:latin typeface="+mn-lt"/>
                <a:ea typeface="+mn-ea"/>
                <a:cs typeface="+mn-cs"/>
              </a:rPr>
              <a:t>Kridel</a:t>
            </a:r>
            <a:r>
              <a:rPr lang="en-US" sz="1200" b="0" i="0" u="none" strike="noStrike" kern="1200" baseline="0">
                <a:solidFill>
                  <a:schemeClr val="tx1"/>
                </a:solidFill>
                <a:latin typeface="+mn-lt"/>
                <a:ea typeface="+mn-ea"/>
                <a:cs typeface="+mn-cs"/>
              </a:rPr>
              <a:t> R, </a:t>
            </a:r>
            <a:r>
              <a:rPr lang="en-US" sz="1200" b="0" i="0" u="none" strike="noStrike" kern="1200" baseline="0" err="1">
                <a:solidFill>
                  <a:schemeClr val="tx1"/>
                </a:solidFill>
                <a:latin typeface="+mn-lt"/>
                <a:ea typeface="+mn-ea"/>
                <a:cs typeface="+mn-cs"/>
              </a:rPr>
              <a:t>Aghaeepour</a:t>
            </a:r>
            <a:r>
              <a:rPr lang="en-US" sz="1200" b="0" i="0" u="none" strike="noStrike" kern="1200" baseline="0">
                <a:solidFill>
                  <a:schemeClr val="tx1"/>
                </a:solidFill>
                <a:latin typeface="+mn-lt"/>
                <a:ea typeface="+mn-ea"/>
                <a:cs typeface="+mn-cs"/>
              </a:rPr>
              <a:t> N, </a:t>
            </a:r>
            <a:r>
              <a:rPr lang="en-US" sz="1200" b="0" i="0" u="none" strike="noStrike" kern="1200" baseline="0" err="1">
                <a:solidFill>
                  <a:schemeClr val="tx1"/>
                </a:solidFill>
                <a:latin typeface="+mn-lt"/>
                <a:ea typeface="+mn-ea"/>
                <a:cs typeface="+mn-cs"/>
              </a:rPr>
              <a:t>Haffari</a:t>
            </a:r>
            <a:r>
              <a:rPr lang="en-US" sz="1200" b="0" i="0" u="none" strike="noStrike" kern="1200" baseline="0">
                <a:solidFill>
                  <a:schemeClr val="tx1"/>
                </a:solidFill>
                <a:latin typeface="+mn-lt"/>
                <a:ea typeface="+mn-ea"/>
                <a:cs typeface="+mn-cs"/>
              </a:rPr>
              <a:t> G,</a:t>
            </a:r>
          </a:p>
          <a:p>
            <a:r>
              <a:rPr lang="en-US" sz="1200" b="0" i="0" u="none" strike="noStrike" kern="1200" baseline="0">
                <a:solidFill>
                  <a:schemeClr val="tx1"/>
                </a:solidFill>
                <a:latin typeface="+mn-lt"/>
                <a:ea typeface="+mn-ea"/>
                <a:cs typeface="+mn-cs"/>
              </a:rPr>
              <a:t>Connors JM, et al. Automated analysis of multidimensional flow</a:t>
            </a:r>
          </a:p>
          <a:p>
            <a:r>
              <a:rPr lang="en-US" sz="1200" b="0" i="0" u="none" strike="noStrike" kern="1200" baseline="0">
                <a:solidFill>
                  <a:schemeClr val="tx1"/>
                </a:solidFill>
                <a:latin typeface="+mn-lt"/>
                <a:ea typeface="+mn-ea"/>
                <a:cs typeface="+mn-cs"/>
              </a:rPr>
              <a:t>cytometry data improves diagnostic accuracy between mantle cell</a:t>
            </a:r>
          </a:p>
          <a:p>
            <a:r>
              <a:rPr lang="en-US" sz="1200" b="0" i="0" u="none" strike="noStrike" kern="1200" baseline="0">
                <a:solidFill>
                  <a:schemeClr val="tx1"/>
                </a:solidFill>
                <a:latin typeface="+mn-lt"/>
                <a:ea typeface="+mn-ea"/>
                <a:cs typeface="+mn-cs"/>
              </a:rPr>
              <a:t>lymphoma and small lymphocytic lymphoma. Am J Clin </a:t>
            </a:r>
            <a:r>
              <a:rPr lang="en-US" sz="1200" b="0" i="0" u="none" strike="noStrike" kern="1200" baseline="0" err="1">
                <a:solidFill>
                  <a:schemeClr val="tx1"/>
                </a:solidFill>
                <a:latin typeface="+mn-lt"/>
                <a:ea typeface="+mn-ea"/>
                <a:cs typeface="+mn-cs"/>
              </a:rPr>
              <a:t>Pathol</a:t>
            </a:r>
            <a:r>
              <a:rPr lang="en-US" sz="1200" b="0" i="0" u="none" strike="noStrike" kern="1200" baseline="0">
                <a:solidFill>
                  <a:schemeClr val="tx1"/>
                </a:solidFill>
                <a:latin typeface="+mn-lt"/>
                <a:ea typeface="+mn-ea"/>
                <a:cs typeface="+mn-cs"/>
              </a:rPr>
              <a:t>.</a:t>
            </a:r>
          </a:p>
          <a:p>
            <a:r>
              <a:rPr lang="en-US" sz="1200" b="0" i="0" u="none" strike="noStrike" kern="1200" baseline="0">
                <a:solidFill>
                  <a:schemeClr val="tx1"/>
                </a:solidFill>
                <a:latin typeface="+mn-lt"/>
                <a:ea typeface="+mn-ea"/>
                <a:cs typeface="+mn-cs"/>
              </a:rPr>
              <a:t>2012;137:75–85.</a:t>
            </a:r>
          </a:p>
          <a:p>
            <a:r>
              <a:rPr lang="en-US" sz="1200" b="0" i="0" u="none" strike="noStrike" kern="1200" baseline="0">
                <a:solidFill>
                  <a:schemeClr val="tx1"/>
                </a:solidFill>
                <a:latin typeface="+mn-lt"/>
                <a:ea typeface="+mn-ea"/>
                <a:cs typeface="+mn-cs"/>
              </a:rPr>
              <a:t>41. </a:t>
            </a:r>
            <a:r>
              <a:rPr lang="en-US" sz="1200" b="0" i="0" u="none" strike="noStrike" kern="1200" baseline="0" err="1">
                <a:solidFill>
                  <a:schemeClr val="tx1"/>
                </a:solidFill>
                <a:latin typeface="+mn-lt"/>
                <a:ea typeface="+mn-ea"/>
                <a:cs typeface="+mn-cs"/>
              </a:rPr>
              <a:t>Pouyan</a:t>
            </a:r>
            <a:r>
              <a:rPr lang="en-US" sz="1200" b="0" i="0" u="none" strike="noStrike" kern="1200" baseline="0">
                <a:solidFill>
                  <a:schemeClr val="tx1"/>
                </a:solidFill>
                <a:latin typeface="+mn-lt"/>
                <a:ea typeface="+mn-ea"/>
                <a:cs typeface="+mn-cs"/>
              </a:rPr>
              <a:t> MB, Jindal V, </a:t>
            </a:r>
            <a:r>
              <a:rPr lang="en-US" sz="1200" b="0" i="0" u="none" strike="noStrike" kern="1200" baseline="0" err="1">
                <a:solidFill>
                  <a:schemeClr val="tx1"/>
                </a:solidFill>
                <a:latin typeface="+mn-lt"/>
                <a:ea typeface="+mn-ea"/>
                <a:cs typeface="+mn-cs"/>
              </a:rPr>
              <a:t>Birjandtalab</a:t>
            </a:r>
            <a:r>
              <a:rPr lang="en-US" sz="1200" b="0" i="0" u="none" strike="noStrike" kern="1200" baseline="0">
                <a:solidFill>
                  <a:schemeClr val="tx1"/>
                </a:solidFill>
                <a:latin typeface="+mn-lt"/>
                <a:ea typeface="+mn-ea"/>
                <a:cs typeface="+mn-cs"/>
              </a:rPr>
              <a:t> J, </a:t>
            </a:r>
            <a:r>
              <a:rPr lang="en-US" sz="1200" b="0" i="0" u="none" strike="noStrike" kern="1200" baseline="0" err="1">
                <a:solidFill>
                  <a:schemeClr val="tx1"/>
                </a:solidFill>
                <a:latin typeface="+mn-lt"/>
                <a:ea typeface="+mn-ea"/>
                <a:cs typeface="+mn-cs"/>
              </a:rPr>
              <a:t>Nourani</a:t>
            </a:r>
            <a:r>
              <a:rPr lang="en-US" sz="1200" b="0" i="0" u="none" strike="noStrike" kern="1200" baseline="0">
                <a:solidFill>
                  <a:schemeClr val="tx1"/>
                </a:solidFill>
                <a:latin typeface="+mn-lt"/>
                <a:ea typeface="+mn-ea"/>
                <a:cs typeface="+mn-cs"/>
              </a:rPr>
              <a:t> M. Single and</a:t>
            </a:r>
          </a:p>
          <a:p>
            <a:r>
              <a:rPr lang="en-US" sz="1200" b="0" i="0" u="none" strike="noStrike" kern="1200" baseline="0">
                <a:solidFill>
                  <a:schemeClr val="tx1"/>
                </a:solidFill>
                <a:latin typeface="+mn-lt"/>
                <a:ea typeface="+mn-ea"/>
                <a:cs typeface="+mn-cs"/>
              </a:rPr>
              <a:t>multi-subject clustering of flow cytometry data for cell-type</a:t>
            </a:r>
          </a:p>
          <a:p>
            <a:r>
              <a:rPr lang="en-US" sz="1200" b="0" i="0" u="none" strike="noStrike" kern="1200" baseline="0">
                <a:solidFill>
                  <a:schemeClr val="tx1"/>
                </a:solidFill>
                <a:latin typeface="+mn-lt"/>
                <a:ea typeface="+mn-ea"/>
                <a:cs typeface="+mn-cs"/>
              </a:rPr>
              <a:t>identification and anomaly detection. BMC Med Genomics.</a:t>
            </a:r>
          </a:p>
          <a:p>
            <a:r>
              <a:rPr lang="en-US" sz="1200" b="0" i="0" u="none" strike="noStrike" kern="1200" baseline="0">
                <a:solidFill>
                  <a:schemeClr val="tx1"/>
                </a:solidFill>
                <a:latin typeface="+mn-lt"/>
                <a:ea typeface="+mn-ea"/>
                <a:cs typeface="+mn-cs"/>
              </a:rPr>
              <a:t>2016;9:41.</a:t>
            </a:r>
          </a:p>
          <a:p>
            <a:r>
              <a:rPr lang="en-US" sz="1200" b="0" i="0" u="none" strike="noStrike" kern="1200" baseline="0">
                <a:solidFill>
                  <a:schemeClr val="tx1"/>
                </a:solidFill>
                <a:latin typeface="+mn-lt"/>
                <a:ea typeface="+mn-ea"/>
                <a:cs typeface="+mn-cs"/>
              </a:rPr>
              <a:t>42. </a:t>
            </a:r>
            <a:r>
              <a:rPr lang="en-US" sz="1200" b="0" i="0" u="none" strike="noStrike" kern="1200" baseline="0" err="1">
                <a:solidFill>
                  <a:schemeClr val="tx1"/>
                </a:solidFill>
                <a:latin typeface="+mn-lt"/>
                <a:ea typeface="+mn-ea"/>
                <a:cs typeface="+mn-cs"/>
              </a:rPr>
              <a:t>Angeletti</a:t>
            </a:r>
            <a:r>
              <a:rPr lang="en-US" sz="1200" b="0" i="0" u="none" strike="noStrike" kern="1200" baseline="0">
                <a:solidFill>
                  <a:schemeClr val="tx1"/>
                </a:solidFill>
                <a:latin typeface="+mn-lt"/>
                <a:ea typeface="+mn-ea"/>
                <a:cs typeface="+mn-cs"/>
              </a:rPr>
              <a:t> C. A method for the interpretation of flow cytometry</a:t>
            </a:r>
          </a:p>
          <a:p>
            <a:r>
              <a:rPr lang="en-US" sz="1200" b="0" i="0" u="none" strike="noStrike" kern="1200" baseline="0">
                <a:solidFill>
                  <a:schemeClr val="tx1"/>
                </a:solidFill>
                <a:latin typeface="+mn-lt"/>
                <a:ea typeface="+mn-ea"/>
                <a:cs typeface="+mn-cs"/>
              </a:rPr>
              <a:t>data using genetic algorithms. J </a:t>
            </a:r>
            <a:r>
              <a:rPr lang="en-US" sz="1200" b="0" i="0" u="none" strike="noStrike" kern="1200" baseline="0" err="1">
                <a:solidFill>
                  <a:schemeClr val="tx1"/>
                </a:solidFill>
                <a:latin typeface="+mn-lt"/>
                <a:ea typeface="+mn-ea"/>
                <a:cs typeface="+mn-cs"/>
              </a:rPr>
              <a:t>Pathol</a:t>
            </a:r>
            <a:r>
              <a:rPr lang="en-US" sz="1200" b="0" i="0" u="none" strike="noStrike" kern="1200" baseline="0">
                <a:solidFill>
                  <a:schemeClr val="tx1"/>
                </a:solidFill>
                <a:latin typeface="+mn-lt"/>
                <a:ea typeface="+mn-ea"/>
                <a:cs typeface="+mn-cs"/>
              </a:rPr>
              <a:t> Inf. 2018;9:16.</a:t>
            </a:r>
          </a:p>
          <a:p>
            <a:r>
              <a:rPr lang="it-IT" sz="1200" b="0" i="0" u="none" strike="noStrike" kern="1200" baseline="0">
                <a:solidFill>
                  <a:schemeClr val="tx1"/>
                </a:solidFill>
                <a:latin typeface="+mn-lt"/>
                <a:ea typeface="+mn-ea"/>
                <a:cs typeface="+mn-cs"/>
              </a:rPr>
              <a:t>43. Bigorra L, Larriba I, Gutiérrez-Gallego R. Machine learning</a:t>
            </a:r>
          </a:p>
          <a:p>
            <a:r>
              <a:rPr lang="en-US" sz="1200" b="0" i="0" u="none" strike="noStrike" kern="1200" baseline="0">
                <a:solidFill>
                  <a:schemeClr val="tx1"/>
                </a:solidFill>
                <a:latin typeface="+mn-lt"/>
                <a:ea typeface="+mn-ea"/>
                <a:cs typeface="+mn-cs"/>
              </a:rPr>
              <a:t>algorithms for accurate differential diagnosis of lymphocytosis</a:t>
            </a:r>
          </a:p>
          <a:p>
            <a:r>
              <a:rPr lang="en-US" sz="1200" b="0" i="0" u="none" strike="noStrike" kern="1200" baseline="0">
                <a:solidFill>
                  <a:schemeClr val="tx1"/>
                </a:solidFill>
                <a:latin typeface="+mn-lt"/>
                <a:ea typeface="+mn-ea"/>
                <a:cs typeface="+mn-cs"/>
              </a:rPr>
              <a:t>based on cell population data. Br J </a:t>
            </a:r>
            <a:r>
              <a:rPr lang="en-US" sz="1200" b="0" i="0" u="none" strike="noStrike" kern="1200" baseline="0" err="1">
                <a:solidFill>
                  <a:schemeClr val="tx1"/>
                </a:solidFill>
                <a:latin typeface="+mn-lt"/>
                <a:ea typeface="+mn-ea"/>
                <a:cs typeface="+mn-cs"/>
              </a:rPr>
              <a:t>Haematol</a:t>
            </a:r>
            <a:r>
              <a:rPr lang="en-US" sz="1200" b="0" i="0" u="none" strike="noStrike" kern="1200" baseline="0">
                <a:solidFill>
                  <a:schemeClr val="tx1"/>
                </a:solidFill>
                <a:latin typeface="+mn-lt"/>
                <a:ea typeface="+mn-ea"/>
                <a:cs typeface="+mn-cs"/>
              </a:rPr>
              <a:t>. 2019;184:1035–7.</a:t>
            </a:r>
          </a:p>
          <a:p>
            <a:r>
              <a:rPr lang="en-US" sz="1200" b="0" i="0" u="none" strike="noStrike" kern="1200" baseline="0">
                <a:solidFill>
                  <a:schemeClr val="tx1"/>
                </a:solidFill>
                <a:latin typeface="+mn-lt"/>
                <a:ea typeface="+mn-ea"/>
                <a:cs typeface="+mn-cs"/>
              </a:rPr>
              <a:t>44. Biehl M, </a:t>
            </a:r>
            <a:r>
              <a:rPr lang="en-US" sz="1200" b="0" i="0" u="none" strike="noStrike" kern="1200" baseline="0" err="1">
                <a:solidFill>
                  <a:schemeClr val="tx1"/>
                </a:solidFill>
                <a:latin typeface="+mn-lt"/>
                <a:ea typeface="+mn-ea"/>
                <a:cs typeface="+mn-cs"/>
              </a:rPr>
              <a:t>Bunte</a:t>
            </a:r>
            <a:r>
              <a:rPr lang="en-US" sz="1200" b="0" i="0" u="none" strike="noStrike" kern="1200" baseline="0">
                <a:solidFill>
                  <a:schemeClr val="tx1"/>
                </a:solidFill>
                <a:latin typeface="+mn-lt"/>
                <a:ea typeface="+mn-ea"/>
                <a:cs typeface="+mn-cs"/>
              </a:rPr>
              <a:t> K, Schneider P. Analysis of flow cytometry data</a:t>
            </a:r>
          </a:p>
          <a:p>
            <a:r>
              <a:rPr lang="en-US" sz="1200" b="0" i="0" u="none" strike="noStrike" kern="1200" baseline="0">
                <a:solidFill>
                  <a:schemeClr val="tx1"/>
                </a:solidFill>
                <a:latin typeface="+mn-lt"/>
                <a:ea typeface="+mn-ea"/>
                <a:cs typeface="+mn-cs"/>
              </a:rPr>
              <a:t>by matrix relevance learning vector quantization. </a:t>
            </a:r>
            <a:r>
              <a:rPr lang="en-US" sz="1200" b="0" i="0" u="none" strike="noStrike" kern="1200" baseline="0" err="1">
                <a:solidFill>
                  <a:schemeClr val="tx1"/>
                </a:solidFill>
                <a:latin typeface="+mn-lt"/>
                <a:ea typeface="+mn-ea"/>
                <a:cs typeface="+mn-cs"/>
              </a:rPr>
              <a:t>PLoS</a:t>
            </a:r>
            <a:r>
              <a:rPr lang="en-US" sz="1200" b="0" i="0" u="none" strike="noStrike" kern="1200" baseline="0">
                <a:solidFill>
                  <a:schemeClr val="tx1"/>
                </a:solidFill>
                <a:latin typeface="+mn-lt"/>
                <a:ea typeface="+mn-ea"/>
                <a:cs typeface="+mn-cs"/>
              </a:rPr>
              <a:t> ONE.</a:t>
            </a:r>
          </a:p>
          <a:p>
            <a:r>
              <a:rPr lang="en-US" sz="1200" b="0" i="0" u="none" strike="noStrike" kern="1200" baseline="0">
                <a:solidFill>
                  <a:schemeClr val="tx1"/>
                </a:solidFill>
                <a:latin typeface="+mn-lt"/>
                <a:ea typeface="+mn-ea"/>
                <a:cs typeface="+mn-cs"/>
              </a:rPr>
              <a:t>2013;8:e59401</a:t>
            </a:r>
          </a:p>
          <a:p>
            <a:r>
              <a:rPr lang="en-US" sz="1200" b="0" i="0" u="none" strike="noStrike" kern="1200" baseline="0">
                <a:solidFill>
                  <a:schemeClr val="tx1"/>
                </a:solidFill>
                <a:latin typeface="+mn-lt"/>
                <a:ea typeface="+mn-ea"/>
                <a:cs typeface="+mn-cs"/>
              </a:rPr>
              <a:t>45. Müller M-L, Nadarajah N, Jhalani K, Heo I, </a:t>
            </a:r>
            <a:r>
              <a:rPr lang="en-US" sz="1200" b="0" i="0" u="none" strike="noStrike" kern="1200" baseline="0" err="1">
                <a:solidFill>
                  <a:schemeClr val="tx1"/>
                </a:solidFill>
                <a:latin typeface="+mn-lt"/>
                <a:ea typeface="+mn-ea"/>
                <a:cs typeface="+mn-cs"/>
              </a:rPr>
              <a:t>Wetton</a:t>
            </a:r>
            <a:r>
              <a:rPr lang="en-US" sz="1200" b="0" i="0" u="none" strike="noStrike" kern="1200" baseline="0">
                <a:solidFill>
                  <a:schemeClr val="tx1"/>
                </a:solidFill>
                <a:latin typeface="+mn-lt"/>
                <a:ea typeface="+mn-ea"/>
                <a:cs typeface="+mn-cs"/>
              </a:rPr>
              <a:t> W, </a:t>
            </a:r>
            <a:r>
              <a:rPr lang="en-US" sz="1200" b="0" i="0" u="none" strike="noStrike" kern="1200" baseline="0" err="1">
                <a:solidFill>
                  <a:schemeClr val="tx1"/>
                </a:solidFill>
                <a:latin typeface="+mn-lt"/>
                <a:ea typeface="+mn-ea"/>
                <a:cs typeface="+mn-cs"/>
              </a:rPr>
              <a:t>Haferlach</a:t>
            </a:r>
            <a:endParaRPr lang="en-US" sz="1200" b="0" i="0" u="none" strike="noStrike" kern="1200" baseline="0">
              <a:solidFill>
                <a:schemeClr val="tx1"/>
              </a:solidFill>
              <a:latin typeface="+mn-lt"/>
              <a:ea typeface="+mn-ea"/>
              <a:cs typeface="+mn-cs"/>
            </a:endParaRPr>
          </a:p>
          <a:p>
            <a:r>
              <a:rPr lang="en-US" sz="1200" b="0" i="0" u="none" strike="noStrike" kern="1200" baseline="0">
                <a:solidFill>
                  <a:schemeClr val="tx1"/>
                </a:solidFill>
                <a:latin typeface="+mn-lt"/>
                <a:ea typeface="+mn-ea"/>
                <a:cs typeface="+mn-cs"/>
              </a:rPr>
              <a:t>C, et al. Employment of machine learning models yields highly</a:t>
            </a:r>
          </a:p>
          <a:p>
            <a:r>
              <a:rPr lang="en-US" sz="1200" b="0" i="0" u="none" strike="noStrike" kern="1200" baseline="0">
                <a:solidFill>
                  <a:schemeClr val="tx1"/>
                </a:solidFill>
                <a:latin typeface="+mn-lt"/>
                <a:ea typeface="+mn-ea"/>
                <a:cs typeface="+mn-cs"/>
              </a:rPr>
              <a:t>accurate hematological disease prediction from raw flow cytometry</a:t>
            </a:r>
          </a:p>
          <a:p>
            <a:r>
              <a:rPr lang="en-US" sz="1200" b="0" i="0" u="none" strike="noStrike" kern="1200" baseline="0">
                <a:solidFill>
                  <a:schemeClr val="tx1"/>
                </a:solidFill>
                <a:latin typeface="+mn-lt"/>
                <a:ea typeface="+mn-ea"/>
                <a:cs typeface="+mn-cs"/>
              </a:rPr>
              <a:t>matrix data without the need for visualization or human</a:t>
            </a:r>
          </a:p>
          <a:p>
            <a:r>
              <a:rPr lang="en-US" sz="1200" b="0" i="0" u="none" strike="noStrike" kern="1200" baseline="0">
                <a:solidFill>
                  <a:schemeClr val="tx1"/>
                </a:solidFill>
                <a:latin typeface="+mn-lt"/>
                <a:ea typeface="+mn-ea"/>
                <a:cs typeface="+mn-cs"/>
              </a:rPr>
              <a:t>intervention. Blood. 2020;136:11</a:t>
            </a:r>
          </a:p>
          <a:p>
            <a:r>
              <a:rPr lang="en-US" sz="1200" b="0" i="0" u="none" strike="noStrike" kern="1200" baseline="0">
                <a:solidFill>
                  <a:schemeClr val="tx1"/>
                </a:solidFill>
                <a:latin typeface="+mn-lt"/>
                <a:ea typeface="+mn-ea"/>
                <a:cs typeface="+mn-cs"/>
              </a:rPr>
              <a:t>46. Ko B-S, Wang Y-F, Li J-L, Li C-C, Weng P-F, Hsu S-C, et al.</a:t>
            </a:r>
          </a:p>
          <a:p>
            <a:r>
              <a:rPr lang="en-US" sz="1200" b="0" i="0" u="none" strike="noStrike" kern="1200" baseline="0">
                <a:solidFill>
                  <a:schemeClr val="tx1"/>
                </a:solidFill>
                <a:latin typeface="+mn-lt"/>
                <a:ea typeface="+mn-ea"/>
                <a:cs typeface="+mn-cs"/>
              </a:rPr>
              <a:t>Clinically validated machine learning algorithm for detecting</a:t>
            </a:r>
          </a:p>
          <a:p>
            <a:r>
              <a:rPr lang="en-US" sz="1200" b="0" i="0" u="none" strike="noStrike" kern="1200" baseline="0">
                <a:solidFill>
                  <a:schemeClr val="tx1"/>
                </a:solidFill>
                <a:latin typeface="+mn-lt"/>
                <a:ea typeface="+mn-ea"/>
                <a:cs typeface="+mn-cs"/>
              </a:rPr>
              <a:t>residual diseases with multicolor flow cytometry analysis in acute</a:t>
            </a:r>
          </a:p>
          <a:p>
            <a:r>
              <a:rPr lang="en-US" sz="1200" b="0" i="0" u="none" strike="noStrike" kern="1200" baseline="0">
                <a:solidFill>
                  <a:schemeClr val="tx1"/>
                </a:solidFill>
                <a:latin typeface="+mn-lt"/>
                <a:ea typeface="+mn-ea"/>
                <a:cs typeface="+mn-cs"/>
              </a:rPr>
              <a:t>myeloid leukemia and myelodysplastic syndrome. </a:t>
            </a:r>
            <a:r>
              <a:rPr lang="en-US" sz="1200" b="0" i="0" u="none" strike="noStrike" kern="1200" baseline="0" err="1">
                <a:solidFill>
                  <a:schemeClr val="tx1"/>
                </a:solidFill>
                <a:latin typeface="+mn-lt"/>
                <a:ea typeface="+mn-ea"/>
                <a:cs typeface="+mn-cs"/>
              </a:rPr>
              <a:t>EBioMedicine</a:t>
            </a:r>
            <a:r>
              <a:rPr lang="en-US" sz="1200" b="0" i="0" u="none" strike="noStrike" kern="1200" baseline="0">
                <a:solidFill>
                  <a:schemeClr val="tx1"/>
                </a:solidFill>
                <a:latin typeface="+mn-lt"/>
                <a:ea typeface="+mn-ea"/>
                <a:cs typeface="+mn-cs"/>
              </a:rPr>
              <a:t>.</a:t>
            </a:r>
          </a:p>
          <a:p>
            <a:r>
              <a:rPr lang="en-US" sz="1200" b="0" i="0" u="none" strike="noStrike" kern="1200" baseline="0">
                <a:solidFill>
                  <a:schemeClr val="tx1"/>
                </a:solidFill>
                <a:latin typeface="+mn-lt"/>
                <a:ea typeface="+mn-ea"/>
                <a:cs typeface="+mn-cs"/>
              </a:rPr>
              <a:t>2018;37:91–100.</a:t>
            </a:r>
          </a:p>
          <a:p>
            <a:r>
              <a:rPr lang="de-DE" sz="1200" b="0" i="0" u="none" strike="noStrike" kern="1200" baseline="0">
                <a:solidFill>
                  <a:schemeClr val="tx1"/>
                </a:solidFill>
                <a:latin typeface="+mn-lt"/>
                <a:ea typeface="+mn-ea"/>
                <a:cs typeface="+mn-cs"/>
              </a:rPr>
              <a:t>47. Licandro R, Reiter M, Diem M, Dworzak M, Schumich A, Kampel</a:t>
            </a:r>
          </a:p>
          <a:p>
            <a:r>
              <a:rPr lang="en-US" sz="1200" b="0" i="0" u="none" strike="noStrike" kern="1200" baseline="0">
                <a:solidFill>
                  <a:schemeClr val="tx1"/>
                </a:solidFill>
                <a:latin typeface="+mn-lt"/>
                <a:ea typeface="+mn-ea"/>
                <a:cs typeface="+mn-cs"/>
              </a:rPr>
              <a:t>M. Application of machine learning for automatic MRD assessment in</a:t>
            </a:r>
          </a:p>
          <a:p>
            <a:r>
              <a:rPr lang="en-US" sz="1200" b="0" i="0" u="none" strike="noStrike" kern="1200" baseline="0" err="1">
                <a:solidFill>
                  <a:schemeClr val="tx1"/>
                </a:solidFill>
                <a:latin typeface="+mn-lt"/>
                <a:ea typeface="+mn-ea"/>
                <a:cs typeface="+mn-cs"/>
              </a:rPr>
              <a:t>paediatric</a:t>
            </a:r>
            <a:r>
              <a:rPr lang="en-US" sz="1200" b="0" i="0" u="none" strike="noStrike" kern="1200" baseline="0">
                <a:solidFill>
                  <a:schemeClr val="tx1"/>
                </a:solidFill>
                <a:latin typeface="+mn-lt"/>
                <a:ea typeface="+mn-ea"/>
                <a:cs typeface="+mn-cs"/>
              </a:rPr>
              <a:t> acute myeloid </a:t>
            </a:r>
            <a:r>
              <a:rPr lang="en-US" sz="1200" b="0" i="0" u="none" strike="noStrike" kern="1200" baseline="0" err="1">
                <a:solidFill>
                  <a:schemeClr val="tx1"/>
                </a:solidFill>
                <a:latin typeface="+mn-lt"/>
                <a:ea typeface="+mn-ea"/>
                <a:cs typeface="+mn-cs"/>
              </a:rPr>
              <a:t>leukaemia</a:t>
            </a:r>
            <a:r>
              <a:rPr lang="en-US" sz="1200" b="0" i="0" u="none" strike="noStrike" kern="1200" baseline="0">
                <a:solidFill>
                  <a:schemeClr val="tx1"/>
                </a:solidFill>
                <a:latin typeface="+mn-lt"/>
                <a:ea typeface="+mn-ea"/>
                <a:cs typeface="+mn-cs"/>
              </a:rPr>
              <a:t>. In: Proceedings of the 7th International</a:t>
            </a:r>
          </a:p>
          <a:p>
            <a:r>
              <a:rPr lang="en-US" sz="1200" b="0" i="0" u="none" strike="noStrike" kern="1200" baseline="0">
                <a:solidFill>
                  <a:schemeClr val="tx1"/>
                </a:solidFill>
                <a:latin typeface="+mn-lt"/>
                <a:ea typeface="+mn-ea"/>
                <a:cs typeface="+mn-cs"/>
              </a:rPr>
              <a:t>Conference on Pattern Recognition Applications and Methods.</a:t>
            </a:r>
          </a:p>
          <a:p>
            <a:r>
              <a:rPr lang="en-US" sz="1200" b="0" i="0" u="none" strike="noStrike" kern="1200" baseline="0">
                <a:solidFill>
                  <a:schemeClr val="tx1"/>
                </a:solidFill>
                <a:latin typeface="+mn-lt"/>
                <a:ea typeface="+mn-ea"/>
                <a:cs typeface="+mn-cs"/>
              </a:rPr>
              <a:t>SCITEPRESS - Science and Technology Publications. 2018.</a:t>
            </a:r>
            <a:endParaRPr lang="en-US"/>
          </a:p>
          <a:p>
            <a:endParaRPr lang="en-US"/>
          </a:p>
        </p:txBody>
      </p:sp>
      <p:sp>
        <p:nvSpPr>
          <p:cNvPr id="4" name="Slide Number Placeholder 3"/>
          <p:cNvSpPr>
            <a:spLocks noGrp="1"/>
          </p:cNvSpPr>
          <p:nvPr>
            <p:ph type="sldNum" sz="quarter" idx="10"/>
          </p:nvPr>
        </p:nvSpPr>
        <p:spPr/>
        <p:txBody>
          <a:bodyPr/>
          <a:lstStyle/>
          <a:p>
            <a:fld id="{3FEEB5B8-BD6B-4B1D-8671-725BB1B99071}" type="slidenum">
              <a:rPr lang="en-US" smtClean="0"/>
              <a:t>71</a:t>
            </a:fld>
            <a:endParaRPr lang="en-US"/>
          </a:p>
        </p:txBody>
      </p:sp>
    </p:spTree>
    <p:extLst>
      <p:ext uri="{BB962C8B-B14F-4D97-AF65-F5344CB8AC3E}">
        <p14:creationId xmlns:p14="http://schemas.microsoft.com/office/powerpoint/2010/main" val="101222460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Overview of the classification pipeline. Individual 2D SOMs are generated for each tube of a single case. The weights of the SOM nodes are used as input for a CNN that predicts lymphoma subtypes. The trustworthiness of a suggested diagnosis is computed and the cells contributing most to this decision are visualized in density plots and saliency maps. The overall performance of the classification process is benchmarked with a confusion matrix and the similarity of cases is visualized by a t-SNE plot.</a:t>
            </a:r>
          </a:p>
          <a:p>
            <a:endParaRPr lang="en-US"/>
          </a:p>
          <a:p>
            <a:r>
              <a:rPr lang="en-US"/>
              <a:t>Performance of the classification process. The CNN was trained on an nine-class classification task for B-NHL subtypes (CLL, MBL, MCL, PL, LPL, MZL, FL, HCL), and normal healthy samples. The prediction accuracy was computed for a time-based holdout of 2,378 cases collected after April 01, 2018, achieving a weighed F1 score of 0.92 and average F1 score of 0.73 on the nine-class problem. (A) The confusion matrix also indicates the performance of the CNN for each subtype with higher error rates between clinically similar subtypes. (B) This similarity can also be observed for single cases in t-SNE embeddings of the intermediary output from the concatenation layer, showing clusters of MCL/PL and MZL/LPL. Additional cases with diagnoses that the network did not learn, such as AML, MM, and </a:t>
            </a:r>
            <a:r>
              <a:rPr lang="en-US" err="1"/>
              <a:t>HCLv</a:t>
            </a:r>
            <a:r>
              <a:rPr lang="en-US"/>
              <a:t> are reconsidered in the discussion of the main text</a:t>
            </a:r>
          </a:p>
        </p:txBody>
      </p:sp>
      <p:sp>
        <p:nvSpPr>
          <p:cNvPr id="4" name="Slide Number Placeholder 3"/>
          <p:cNvSpPr>
            <a:spLocks noGrp="1"/>
          </p:cNvSpPr>
          <p:nvPr>
            <p:ph type="sldNum" sz="quarter" idx="10"/>
          </p:nvPr>
        </p:nvSpPr>
        <p:spPr/>
        <p:txBody>
          <a:bodyPr/>
          <a:lstStyle/>
          <a:p>
            <a:fld id="{3FEEB5B8-BD6B-4B1D-8671-725BB1B99071}" type="slidenum">
              <a:rPr lang="en-US" smtClean="0"/>
              <a:t>72</a:t>
            </a:fld>
            <a:endParaRPr lang="en-US"/>
          </a:p>
        </p:txBody>
      </p:sp>
    </p:spTree>
    <p:extLst>
      <p:ext uri="{BB962C8B-B14F-4D97-AF65-F5344CB8AC3E}">
        <p14:creationId xmlns:p14="http://schemas.microsoft.com/office/powerpoint/2010/main" val="185537088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Although the NPV, except for FL cases tested in lymph node samples, always exceeded 90%, we found particularly high PPVs (.95%) for CLL, HCL, FL, and MCL. </a:t>
            </a:r>
          </a:p>
          <a:p>
            <a:endParaRPr lang="en-US"/>
          </a:p>
          <a:p>
            <a:r>
              <a:rPr lang="en-US"/>
              <a:t>Negative predictive values exceeding 92.1% were observed for all disease categories except for follicular lymphoma. Particularly high positive predictive values were returned in chronic lymphocytic leukemia (99.1%), hairy cell leukemia (97.2%), follicular lymphoma (97.2%), and mantle cell lymphoma (95.4%). Burkitt and CD10+ diffuse large B-cell lymphomas were difficult to distinguish by the algorithm. A similar ambiguity was observed between marginal zone, lymphoplasmacytic, and CD10- diffuse large B-cell lymphomas</a:t>
            </a:r>
          </a:p>
        </p:txBody>
      </p:sp>
      <p:sp>
        <p:nvSpPr>
          <p:cNvPr id="4" name="Slide Number Placeholder 3"/>
          <p:cNvSpPr>
            <a:spLocks noGrp="1"/>
          </p:cNvSpPr>
          <p:nvPr>
            <p:ph type="sldNum" sz="quarter" idx="5"/>
          </p:nvPr>
        </p:nvSpPr>
        <p:spPr/>
        <p:txBody>
          <a:bodyPr/>
          <a:lstStyle/>
          <a:p>
            <a:fld id="{3FEEB5B8-BD6B-4B1D-8671-725BB1B99071}" type="slidenum">
              <a:rPr lang="en-US" smtClean="0"/>
              <a:t>73</a:t>
            </a:fld>
            <a:endParaRPr lang="en-US"/>
          </a:p>
        </p:txBody>
      </p:sp>
    </p:spTree>
    <p:extLst>
      <p:ext uri="{BB962C8B-B14F-4D97-AF65-F5344CB8AC3E}">
        <p14:creationId xmlns:p14="http://schemas.microsoft.com/office/powerpoint/2010/main" val="333012383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For clinicians to understand machine learning’s intricacies at the level of a computer scientist is unrealistic and unnecessary. However, literacy in statistical and research methods</a:t>
            </a:r>
          </a:p>
          <a:p>
            <a:endParaRPr lang="en-US"/>
          </a:p>
        </p:txBody>
      </p:sp>
      <p:sp>
        <p:nvSpPr>
          <p:cNvPr id="4" name="Slide Number Placeholder 3"/>
          <p:cNvSpPr>
            <a:spLocks noGrp="1"/>
          </p:cNvSpPr>
          <p:nvPr>
            <p:ph type="sldNum" sz="quarter" idx="5"/>
          </p:nvPr>
        </p:nvSpPr>
        <p:spPr/>
        <p:txBody>
          <a:bodyPr/>
          <a:lstStyle/>
          <a:p>
            <a:fld id="{3FEEB5B8-BD6B-4B1D-8671-725BB1B99071}" type="slidenum">
              <a:rPr lang="en-US" smtClean="0"/>
              <a:t>77</a:t>
            </a:fld>
            <a:endParaRPr lang="en-US"/>
          </a:p>
        </p:txBody>
      </p:sp>
    </p:spTree>
    <p:extLst>
      <p:ext uri="{BB962C8B-B14F-4D97-AF65-F5344CB8AC3E}">
        <p14:creationId xmlns:p14="http://schemas.microsoft.com/office/powerpoint/2010/main" val="76229433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EEB5B8-BD6B-4B1D-8671-725BB1B99071}" type="slidenum">
              <a:rPr lang="en-US" smtClean="0"/>
              <a:t>79</a:t>
            </a:fld>
            <a:endParaRPr lang="en-US"/>
          </a:p>
        </p:txBody>
      </p:sp>
    </p:spTree>
    <p:extLst>
      <p:ext uri="{BB962C8B-B14F-4D97-AF65-F5344CB8AC3E}">
        <p14:creationId xmlns:p14="http://schemas.microsoft.com/office/powerpoint/2010/main" val="105694737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u="none" strike="noStrike" kern="1200" baseline="0">
                <a:solidFill>
                  <a:schemeClr val="tx1"/>
                </a:solidFill>
                <a:latin typeface="+mn-lt"/>
                <a:ea typeface="+mn-ea"/>
                <a:cs typeface="+mn-cs"/>
              </a:rPr>
              <a:t>algorithm achieved 67.7% recall (sensitivity), 82.4% precision, and 0.92 area under the receiver operating characteristic</a:t>
            </a:r>
            <a:endParaRPr lang="en-US"/>
          </a:p>
          <a:p>
            <a:endParaRPr lang="en-US" sz="1200" b="0" i="1" u="none" strike="noStrike" kern="1200" baseline="0">
              <a:solidFill>
                <a:schemeClr val="tx1"/>
              </a:solidFill>
              <a:latin typeface="+mn-lt"/>
              <a:ea typeface="+mn-ea"/>
              <a:cs typeface="+mn-cs"/>
            </a:endParaRPr>
          </a:p>
          <a:p>
            <a:r>
              <a:rPr lang="en-US" sz="1200" b="0" i="0" u="none" strike="noStrike" kern="1200" baseline="0">
                <a:solidFill>
                  <a:schemeClr val="tx1"/>
                </a:solidFill>
                <a:latin typeface="+mn-lt"/>
                <a:ea typeface="+mn-ea"/>
                <a:cs typeface="+mn-cs"/>
              </a:rPr>
              <a:t>The architecture of many machine learning models is designed with performance rather than interpretability in mind, contributing to the perception of machine learning models as black boxes. </a:t>
            </a:r>
          </a:p>
          <a:p>
            <a:r>
              <a:rPr lang="en-US" sz="1200" b="0" i="0" u="none" strike="noStrike" kern="1200" baseline="0">
                <a:solidFill>
                  <a:schemeClr val="tx1"/>
                </a:solidFill>
                <a:latin typeface="+mn-lt"/>
                <a:ea typeface="+mn-ea"/>
                <a:cs typeface="+mn-cs"/>
              </a:rPr>
              <a:t>Methods such as local interpretable model-agnostic explanations and shapely additive explanations (SHAP) help to address this concern by highlighting individual feature importance in a model-agnostic manner, and can be used to generate patient-level explanations of why a machine learning model predicts a particular outcome.75,76 The original developers of SHAP have published work detailing its use in surgical settings</a:t>
            </a:r>
            <a:endParaRPr lang="en-US"/>
          </a:p>
        </p:txBody>
      </p:sp>
      <p:sp>
        <p:nvSpPr>
          <p:cNvPr id="4" name="Slide Number Placeholder 3"/>
          <p:cNvSpPr>
            <a:spLocks noGrp="1"/>
          </p:cNvSpPr>
          <p:nvPr>
            <p:ph type="sldNum" sz="quarter" idx="10"/>
          </p:nvPr>
        </p:nvSpPr>
        <p:spPr/>
        <p:txBody>
          <a:bodyPr/>
          <a:lstStyle/>
          <a:p>
            <a:fld id="{3FEEB5B8-BD6B-4B1D-8671-725BB1B99071}" type="slidenum">
              <a:rPr lang="en-US" smtClean="0"/>
              <a:t>83</a:t>
            </a:fld>
            <a:endParaRPr lang="en-US"/>
          </a:p>
        </p:txBody>
      </p:sp>
    </p:spTree>
    <p:extLst>
      <p:ext uri="{BB962C8B-B14F-4D97-AF65-F5344CB8AC3E}">
        <p14:creationId xmlns:p14="http://schemas.microsoft.com/office/powerpoint/2010/main" val="372963105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u="none" strike="noStrike" kern="1200" baseline="0">
                <a:solidFill>
                  <a:schemeClr val="tx1"/>
                </a:solidFill>
                <a:latin typeface="+mn-lt"/>
                <a:ea typeface="+mn-ea"/>
                <a:cs typeface="+mn-cs"/>
              </a:rPr>
              <a:t>algorithm achieved 67.7% recall (sensitivity), 82.4% precision, and 0.92 area under the receiver operating characteristic</a:t>
            </a:r>
            <a:endParaRPr lang="en-US"/>
          </a:p>
          <a:p>
            <a:endParaRPr lang="en-US" sz="1200" b="0" i="1" u="none" strike="noStrike" kern="1200" baseline="0">
              <a:solidFill>
                <a:schemeClr val="tx1"/>
              </a:solidFill>
              <a:latin typeface="+mn-lt"/>
              <a:ea typeface="+mn-ea"/>
              <a:cs typeface="+mn-cs"/>
            </a:endParaRPr>
          </a:p>
          <a:p>
            <a:r>
              <a:rPr lang="en-US" sz="1200" b="0" i="0" u="none" strike="noStrike" kern="1200" baseline="0">
                <a:solidFill>
                  <a:schemeClr val="tx1"/>
                </a:solidFill>
                <a:latin typeface="+mn-lt"/>
                <a:ea typeface="+mn-ea"/>
                <a:cs typeface="+mn-cs"/>
              </a:rPr>
              <a:t>The architecture of many machine learning models is designed with performance rather than interpretability in mind, contributing to the perception of machine learning models as black boxes. </a:t>
            </a:r>
          </a:p>
          <a:p>
            <a:r>
              <a:rPr lang="en-US" sz="1200" b="0" i="0" u="none" strike="noStrike" kern="1200" baseline="0">
                <a:solidFill>
                  <a:schemeClr val="tx1"/>
                </a:solidFill>
                <a:latin typeface="+mn-lt"/>
                <a:ea typeface="+mn-ea"/>
                <a:cs typeface="+mn-cs"/>
              </a:rPr>
              <a:t>Methods such as local interpretable model-agnostic explanations and shapely additive explanations (SHAP) help to address this concern by highlighting individual feature importance in a model-agnostic manner, and can be used to generate patient-level explanations of why a machine learning model predicts a particular outcome.75,76 The original developers of SHAP have published work detailing its use in surgical settings</a:t>
            </a:r>
            <a:endParaRPr lang="en-US"/>
          </a:p>
        </p:txBody>
      </p:sp>
      <p:sp>
        <p:nvSpPr>
          <p:cNvPr id="4" name="Slide Number Placeholder 3"/>
          <p:cNvSpPr>
            <a:spLocks noGrp="1"/>
          </p:cNvSpPr>
          <p:nvPr>
            <p:ph type="sldNum" sz="quarter" idx="10"/>
          </p:nvPr>
        </p:nvSpPr>
        <p:spPr/>
        <p:txBody>
          <a:bodyPr/>
          <a:lstStyle/>
          <a:p>
            <a:fld id="{3FEEB5B8-BD6B-4B1D-8671-725BB1B99071}" type="slidenum">
              <a:rPr lang="en-US" smtClean="0"/>
              <a:t>84</a:t>
            </a:fld>
            <a:endParaRPr lang="en-US"/>
          </a:p>
        </p:txBody>
      </p:sp>
    </p:spTree>
    <p:extLst>
      <p:ext uri="{BB962C8B-B14F-4D97-AF65-F5344CB8AC3E}">
        <p14:creationId xmlns:p14="http://schemas.microsoft.com/office/powerpoint/2010/main" val="340941076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u="none" strike="noStrike" kern="1200" baseline="0">
                <a:solidFill>
                  <a:schemeClr val="tx1"/>
                </a:solidFill>
                <a:latin typeface="+mn-lt"/>
                <a:ea typeface="+mn-ea"/>
                <a:cs typeface="+mn-cs"/>
              </a:rPr>
              <a:t>algorithm achieved 67.7% recall (sensitivity), 82.4% precision, and 0.92 area under the receiver operating characteristic</a:t>
            </a:r>
            <a:endParaRPr lang="en-US"/>
          </a:p>
          <a:p>
            <a:endParaRPr lang="en-US" sz="1200" b="0" i="1" u="none" strike="noStrike" kern="1200" baseline="0">
              <a:solidFill>
                <a:schemeClr val="tx1"/>
              </a:solidFill>
              <a:latin typeface="+mn-lt"/>
              <a:ea typeface="+mn-ea"/>
              <a:cs typeface="+mn-cs"/>
            </a:endParaRPr>
          </a:p>
          <a:p>
            <a:r>
              <a:rPr lang="en-US" sz="1200" b="0" i="0" u="none" strike="noStrike" kern="1200" baseline="0">
                <a:solidFill>
                  <a:schemeClr val="tx1"/>
                </a:solidFill>
                <a:latin typeface="+mn-lt"/>
                <a:ea typeface="+mn-ea"/>
                <a:cs typeface="+mn-cs"/>
              </a:rPr>
              <a:t>The architecture of many machine learning models is designed with performance rather than interpretability in mind, contributing to the perception of machine learning models as black boxes. </a:t>
            </a:r>
          </a:p>
          <a:p>
            <a:r>
              <a:rPr lang="en-US" sz="1200" b="0" i="0" u="none" strike="noStrike" kern="1200" baseline="0">
                <a:solidFill>
                  <a:schemeClr val="tx1"/>
                </a:solidFill>
                <a:latin typeface="+mn-lt"/>
                <a:ea typeface="+mn-ea"/>
                <a:cs typeface="+mn-cs"/>
              </a:rPr>
              <a:t>Methods such as local interpretable model-agnostic explanations and shapely additive explanations (SHAP) help to address this concern by highlighting individual feature importance in a model-agnostic manner, and can be used to generate patient-level explanations of why a machine learning model predicts a particular outcome.75,76 The original developers of SHAP have published work detailing its use in surgical settings</a:t>
            </a:r>
            <a:endParaRPr lang="en-US"/>
          </a:p>
        </p:txBody>
      </p:sp>
      <p:sp>
        <p:nvSpPr>
          <p:cNvPr id="4" name="Slide Number Placeholder 3"/>
          <p:cNvSpPr>
            <a:spLocks noGrp="1"/>
          </p:cNvSpPr>
          <p:nvPr>
            <p:ph type="sldNum" sz="quarter" idx="10"/>
          </p:nvPr>
        </p:nvSpPr>
        <p:spPr/>
        <p:txBody>
          <a:bodyPr/>
          <a:lstStyle/>
          <a:p>
            <a:fld id="{3FEEB5B8-BD6B-4B1D-8671-725BB1B99071}" type="slidenum">
              <a:rPr lang="en-US" smtClean="0"/>
              <a:t>85</a:t>
            </a:fld>
            <a:endParaRPr lang="en-US"/>
          </a:p>
        </p:txBody>
      </p:sp>
    </p:spTree>
    <p:extLst>
      <p:ext uri="{BB962C8B-B14F-4D97-AF65-F5344CB8AC3E}">
        <p14:creationId xmlns:p14="http://schemas.microsoft.com/office/powerpoint/2010/main" val="422697216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a:solidFill>
                  <a:schemeClr val="tx1"/>
                </a:solidFill>
                <a:latin typeface="+mn-lt"/>
                <a:ea typeface="+mn-ea"/>
                <a:cs typeface="+mn-cs"/>
              </a:rPr>
              <a:t>Shapley additive explanation (SHAP) values for top 20 most impactful features for the integrating random forest</a:t>
            </a:r>
          </a:p>
          <a:p>
            <a:r>
              <a:rPr lang="en-US" sz="1200" b="0" i="0" u="none" strike="noStrike" kern="1200" baseline="0">
                <a:solidFill>
                  <a:schemeClr val="tx1"/>
                </a:solidFill>
                <a:latin typeface="+mn-lt"/>
                <a:ea typeface="+mn-ea"/>
                <a:cs typeface="+mn-cs"/>
              </a:rPr>
              <a:t>classifier. Each feature is a prediction probability score (range = [0, 1]), produced by the convolutional neural networks (CNNs)</a:t>
            </a:r>
          </a:p>
          <a:p>
            <a:r>
              <a:rPr lang="en-US" sz="1200" b="0" i="0" u="none" strike="noStrike" kern="1200" baseline="0">
                <a:solidFill>
                  <a:schemeClr val="tx1"/>
                </a:solidFill>
                <a:latin typeface="+mn-lt"/>
                <a:ea typeface="+mn-ea"/>
                <a:cs typeface="+mn-cs"/>
              </a:rPr>
              <a:t>for the corresponding two-dimensional (2D) histograms using test set data. Dots correspond to individual flow cytometry</a:t>
            </a:r>
          </a:p>
          <a:p>
            <a:r>
              <a:rPr lang="en-US" sz="1200" b="0" i="0" u="none" strike="noStrike" kern="1200" baseline="0">
                <a:solidFill>
                  <a:schemeClr val="tx1"/>
                </a:solidFill>
                <a:latin typeface="+mn-lt"/>
                <a:ea typeface="+mn-ea"/>
                <a:cs typeface="+mn-cs"/>
              </a:rPr>
              <a:t>cases in the test data set. Of interest is the strong positive impact on final prediction that the FSC-A vs CD30-PE prediction</a:t>
            </a:r>
          </a:p>
          <a:p>
            <a:r>
              <a:rPr lang="en-US" sz="1200" b="0" i="0" u="none" strike="noStrike" kern="1200" baseline="0">
                <a:solidFill>
                  <a:schemeClr val="tx1"/>
                </a:solidFill>
                <a:latin typeface="+mn-lt"/>
                <a:ea typeface="+mn-ea"/>
                <a:cs typeface="+mn-cs"/>
              </a:rPr>
              <a:t>score has when it has a high value but little negative impact when it has a low value for the given cases. See</a:t>
            </a:r>
            <a:endParaRPr lang="en-US"/>
          </a:p>
        </p:txBody>
      </p:sp>
      <p:sp>
        <p:nvSpPr>
          <p:cNvPr id="4" name="Slide Number Placeholder 3"/>
          <p:cNvSpPr>
            <a:spLocks noGrp="1"/>
          </p:cNvSpPr>
          <p:nvPr>
            <p:ph type="sldNum" sz="quarter" idx="10"/>
          </p:nvPr>
        </p:nvSpPr>
        <p:spPr/>
        <p:txBody>
          <a:bodyPr/>
          <a:lstStyle/>
          <a:p>
            <a:fld id="{3FEEB5B8-BD6B-4B1D-8671-725BB1B99071}" type="slidenum">
              <a:rPr lang="en-US" smtClean="0"/>
              <a:t>86</a:t>
            </a:fld>
            <a:endParaRPr lang="en-US"/>
          </a:p>
        </p:txBody>
      </p:sp>
    </p:spTree>
    <p:extLst>
      <p:ext uri="{BB962C8B-B14F-4D97-AF65-F5344CB8AC3E}">
        <p14:creationId xmlns:p14="http://schemas.microsoft.com/office/powerpoint/2010/main" val="158101236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EEB5B8-BD6B-4B1D-8671-725BB1B99071}" type="slidenum">
              <a:rPr lang="en-US" smtClean="0"/>
              <a:t>88</a:t>
            </a:fld>
            <a:endParaRPr lang="en-US"/>
          </a:p>
        </p:txBody>
      </p:sp>
    </p:spTree>
    <p:extLst>
      <p:ext uri="{BB962C8B-B14F-4D97-AF65-F5344CB8AC3E}">
        <p14:creationId xmlns:p14="http://schemas.microsoft.com/office/powerpoint/2010/main" val="32661727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33236" y="1122363"/>
            <a:ext cx="9134764" cy="2387600"/>
          </a:xfrm>
          <a:prstGeom prst="roundRect">
            <a:avLst>
              <a:gd name="adj" fmla="val 9704"/>
            </a:avLst>
          </a:prstGeo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416511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lumMod val="20000"/>
              <a:lumOff val="80000"/>
            </a:schemeClr>
          </a:solidFill>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389216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9084382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22328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431811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4214426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38348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0012" y="457200"/>
            <a:ext cx="6172200" cy="541178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41710366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909496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1FCB480B-7E81-415A-A345-1A2FF979BAEF}" type="datetimeFigureOut">
              <a:rPr lang="en-US" smtClean="0"/>
              <a:t>10/26/22</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BB040EA2-5E9E-490A-A975-04DCBFA5DDDC}" type="slidenum">
              <a:rPr lang="en-US" smtClean="0"/>
              <a:t>‹#›</a:t>
            </a:fld>
            <a:endParaRPr lang="en-US"/>
          </a:p>
        </p:txBody>
      </p:sp>
    </p:spTree>
    <p:extLst>
      <p:ext uri="{BB962C8B-B14F-4D97-AF65-F5344CB8AC3E}">
        <p14:creationId xmlns:p14="http://schemas.microsoft.com/office/powerpoint/2010/main" val="37757411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1FCB480B-7E81-415A-A345-1A2FF979BAEF}" type="datetimeFigureOut">
              <a:rPr lang="en-US" smtClean="0"/>
              <a:t>10/26/22</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BB040EA2-5E9E-490A-A975-04DCBFA5DDDC}" type="slidenum">
              <a:rPr lang="en-US" smtClean="0"/>
              <a:t>‹#›</a:t>
            </a:fld>
            <a:endParaRPr lang="en-US"/>
          </a:p>
        </p:txBody>
      </p:sp>
    </p:spTree>
    <p:extLst>
      <p:ext uri="{BB962C8B-B14F-4D97-AF65-F5344CB8AC3E}">
        <p14:creationId xmlns:p14="http://schemas.microsoft.com/office/powerpoint/2010/main" val="33186686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772165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F21D5A6-6684-4A24-A6BE-BCD44F78AAAB}"/>
              </a:ext>
            </a:extLst>
          </p:cNvPr>
          <p:cNvSpPr>
            <a:spLocks noGrp="1"/>
          </p:cNvSpPr>
          <p:nvPr>
            <p:ph type="dt" sz="half" idx="10"/>
          </p:nvPr>
        </p:nvSpPr>
        <p:spPr>
          <a:xfrm>
            <a:off x="838200" y="6356352"/>
            <a:ext cx="2743200" cy="365125"/>
          </a:xfrm>
          <a:prstGeom prst="rect">
            <a:avLst/>
          </a:prstGeom>
        </p:spPr>
        <p:txBody>
          <a:bodyPr/>
          <a:lstStyle/>
          <a:p>
            <a:fld id="{50A8DE12-7C01-4CBF-BA51-69A32FE9DCD8}" type="datetimeFigureOut">
              <a:rPr lang="en-US" smtClean="0"/>
              <a:t>10/25/22</a:t>
            </a:fld>
            <a:endParaRPr lang="en-US"/>
          </a:p>
        </p:txBody>
      </p:sp>
      <p:sp>
        <p:nvSpPr>
          <p:cNvPr id="3" name="Footer Placeholder 2">
            <a:extLst>
              <a:ext uri="{FF2B5EF4-FFF2-40B4-BE49-F238E27FC236}">
                <a16:creationId xmlns:a16="http://schemas.microsoft.com/office/drawing/2014/main" id="{67768867-AA14-47C4-98F1-57783C4E1DD2}"/>
              </a:ext>
            </a:extLst>
          </p:cNvPr>
          <p:cNvSpPr>
            <a:spLocks noGrp="1"/>
          </p:cNvSpPr>
          <p:nvPr>
            <p:ph type="ftr" sz="quarter" idx="11"/>
          </p:nvPr>
        </p:nvSpPr>
        <p:spPr>
          <a:xfrm>
            <a:off x="4038600" y="6356352"/>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8AD73E91-0571-4CAF-96AE-19EFF67F991A}"/>
              </a:ext>
            </a:extLst>
          </p:cNvPr>
          <p:cNvSpPr>
            <a:spLocks noGrp="1"/>
          </p:cNvSpPr>
          <p:nvPr>
            <p:ph type="sldNum" sz="quarter" idx="12"/>
          </p:nvPr>
        </p:nvSpPr>
        <p:spPr>
          <a:xfrm>
            <a:off x="8610600" y="6356352"/>
            <a:ext cx="2743200" cy="365125"/>
          </a:xfrm>
          <a:prstGeom prst="rect">
            <a:avLst/>
          </a:prstGeom>
        </p:spPr>
        <p:txBody>
          <a:bodyPr/>
          <a:lstStyle/>
          <a:p>
            <a:fld id="{478C534B-C69A-4F59-A28D-BFA7985C74DD}" type="slidenum">
              <a:rPr lang="en-US" smtClean="0"/>
              <a:t>‹#›</a:t>
            </a:fld>
            <a:endParaRPr lang="en-US"/>
          </a:p>
        </p:txBody>
      </p:sp>
    </p:spTree>
    <p:extLst>
      <p:ext uri="{BB962C8B-B14F-4D97-AF65-F5344CB8AC3E}">
        <p14:creationId xmlns:p14="http://schemas.microsoft.com/office/powerpoint/2010/main" val="13954951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319" y="365125"/>
            <a:ext cx="11596255" cy="798657"/>
          </a:xfrm>
          <a:prstGeom prst="roundRect">
            <a:avLst/>
          </a:prstGeom>
          <a:solidFill>
            <a:schemeClr val="accent6">
              <a:lumMod val="20000"/>
              <a:lumOff val="80000"/>
            </a:schemeClr>
          </a:solidFill>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74319" y="1825625"/>
            <a:ext cx="11596255" cy="479130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418222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b="0" kern="1200">
          <a:solidFill>
            <a:srgbClr val="003DA6"/>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3DA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3DA6"/>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3DA6"/>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3DA6"/>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3DA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97124649"/>
      </p:ext>
    </p:extLst>
  </p:cSld>
  <p:clrMap bg1="lt1" tx1="dk1" bg2="lt2" tx2="dk2" accent1="accent1" accent2="accent2" accent3="accent3" accent4="accent4" accent5="accent5" accent6="accent6" hlink="hlink" folHlink="folHlink"/>
  <p:sldLayoutIdLst>
    <p:sldLayoutId id="2147483662" r:id="rId1"/>
    <p:sldLayoutId id="2147483663"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3.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slides/_rels/slide19.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8.png"/><Relationship Id="rId3" Type="http://schemas.openxmlformats.org/officeDocument/2006/relationships/image" Target="../media/image28.png"/><Relationship Id="rId7" Type="http://schemas.openxmlformats.org/officeDocument/2006/relationships/image" Target="../media/image32.png"/><Relationship Id="rId12" Type="http://schemas.openxmlformats.org/officeDocument/2006/relationships/image" Target="../media/image37.sv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png"/><Relationship Id="rId10" Type="http://schemas.openxmlformats.org/officeDocument/2006/relationships/image" Target="../media/image35.svg"/><Relationship Id="rId4" Type="http://schemas.openxmlformats.org/officeDocument/2006/relationships/image" Target="../media/image29.png"/><Relationship Id="rId9" Type="http://schemas.openxmlformats.org/officeDocument/2006/relationships/image" Target="../media/image34.png"/><Relationship Id="rId14" Type="http://schemas.openxmlformats.org/officeDocument/2006/relationships/image" Target="../media/image39.png"/></Relationships>
</file>

<file path=ppt/slides/_rels/slide3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openxmlformats.org/officeDocument/2006/relationships/slide" Target="slide27.xml"/><Relationship Id="rId3" Type="http://schemas.openxmlformats.org/officeDocument/2006/relationships/slide" Target="slide17.xml"/><Relationship Id="rId7" Type="http://schemas.openxmlformats.org/officeDocument/2006/relationships/slide" Target="slide25.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slide" Target="slide23.xml"/><Relationship Id="rId11" Type="http://schemas.openxmlformats.org/officeDocument/2006/relationships/slide" Target="slide35.xml"/><Relationship Id="rId5" Type="http://schemas.openxmlformats.org/officeDocument/2006/relationships/slide" Target="slide20.xml"/><Relationship Id="rId10" Type="http://schemas.openxmlformats.org/officeDocument/2006/relationships/slide" Target="slide31.xml"/><Relationship Id="rId4" Type="http://schemas.openxmlformats.org/officeDocument/2006/relationships/slide" Target="slide16.xml"/><Relationship Id="rId9" Type="http://schemas.openxmlformats.org/officeDocument/2006/relationships/slide" Target="slide30.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47.png"/></Relationships>
</file>

<file path=ppt/slides/_rels/slide4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5.xml"/><Relationship Id="rId1" Type="http://schemas.openxmlformats.org/officeDocument/2006/relationships/slideLayout" Target="../slideLayouts/slideLayout6.xml"/><Relationship Id="rId5" Type="http://schemas.openxmlformats.org/officeDocument/2006/relationships/image" Target="../media/image48.png"/><Relationship Id="rId4" Type="http://schemas.openxmlformats.org/officeDocument/2006/relationships/image" Target="../media/image47.png"/></Relationships>
</file>

<file path=ppt/slides/_rels/slide4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50.emf"/></Relationships>
</file>

<file path=ppt/slides/_rels/slide49.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image" Target="../media/image51.jpeg"/><Relationship Id="rId7" Type="http://schemas.openxmlformats.org/officeDocument/2006/relationships/image" Target="../media/image55.jpeg"/><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eg"/></Relationships>
</file>

<file path=ppt/slides/_rels/slide50.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59.jpe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66.png"/></Relationships>
</file>

<file path=ppt/slides/_rels/slide63.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6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71.png"/></Relationships>
</file>

<file path=ppt/slides/_rels/slide7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 Id="rId4" Type="http://schemas.openxmlformats.org/officeDocument/2006/relationships/image" Target="../media/image76.png"/></Relationships>
</file>

<file path=ppt/slides/_rels/slide7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8" Type="http://schemas.openxmlformats.org/officeDocument/2006/relationships/image" Target="../media/image78.jpeg"/><Relationship Id="rId3" Type="http://schemas.openxmlformats.org/officeDocument/2006/relationships/diagramLayout" Target="../diagrams/layout4.xml"/><Relationship Id="rId7" Type="http://schemas.openxmlformats.org/officeDocument/2006/relationships/image" Target="../media/image77.jpeg"/><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80.png"/><Relationship Id="rId7"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png"/></Relationships>
</file>

<file path=ppt/slides/_rels/slide81.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8" Type="http://schemas.openxmlformats.org/officeDocument/2006/relationships/slide" Target="slide27.xml"/><Relationship Id="rId3" Type="http://schemas.openxmlformats.org/officeDocument/2006/relationships/slide" Target="slide17.xml"/><Relationship Id="rId7" Type="http://schemas.openxmlformats.org/officeDocument/2006/relationships/slide" Target="slide25.xml"/><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slide" Target="slide23.xml"/><Relationship Id="rId11" Type="http://schemas.openxmlformats.org/officeDocument/2006/relationships/slide" Target="slide35.xml"/><Relationship Id="rId5" Type="http://schemas.openxmlformats.org/officeDocument/2006/relationships/slide" Target="slide20.xml"/><Relationship Id="rId10" Type="http://schemas.openxmlformats.org/officeDocument/2006/relationships/slide" Target="slide31.xml"/><Relationship Id="rId4" Type="http://schemas.openxmlformats.org/officeDocument/2006/relationships/slide" Target="slide16.xml"/><Relationship Id="rId9" Type="http://schemas.openxmlformats.org/officeDocument/2006/relationships/slide" Target="slide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1306_©Maglott_BWH_111616.JPG"/>
          <p:cNvPicPr>
            <a:picLocks noChangeAspect="1"/>
          </p:cNvPicPr>
          <p:nvPr/>
        </p:nvPicPr>
        <p:blipFill rotWithShape="1">
          <a:blip r:embed="rId2">
            <a:extLst>
              <a:ext uri="{28A0092B-C50C-407E-A947-70E740481C1C}">
                <a14:useLocalDpi xmlns:a14="http://schemas.microsoft.com/office/drawing/2010/main" val="0"/>
              </a:ext>
            </a:extLst>
          </a:blip>
          <a:srcRect l="6599" r="5301" b="16377"/>
          <a:stretch/>
        </p:blipFill>
        <p:spPr>
          <a:xfrm>
            <a:off x="1411637" y="192110"/>
            <a:ext cx="9372286" cy="5609696"/>
          </a:xfrm>
          <a:prstGeom prst="rect">
            <a:avLst/>
          </a:prstGeom>
        </p:spPr>
      </p:pic>
      <p:sp>
        <p:nvSpPr>
          <p:cNvPr id="4" name="Rounded Rectangle 3"/>
          <p:cNvSpPr/>
          <p:nvPr/>
        </p:nvSpPr>
        <p:spPr>
          <a:xfrm>
            <a:off x="2238054" y="545776"/>
            <a:ext cx="7715892" cy="4948284"/>
          </a:xfrm>
          <a:prstGeom prst="roundRect">
            <a:avLst>
              <a:gd name="adj" fmla="val 3068"/>
            </a:avLst>
          </a:prstGeom>
          <a:solidFill>
            <a:schemeClr val="accent5">
              <a:lumMod val="40000"/>
              <a:lumOff val="60000"/>
              <a:alpha val="61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panose="020F0502020204030204"/>
            </a:endParaRPr>
          </a:p>
        </p:txBody>
      </p:sp>
      <p:sp>
        <p:nvSpPr>
          <p:cNvPr id="5" name="Subtitle 2"/>
          <p:cNvSpPr txBox="1">
            <a:spLocks/>
          </p:cNvSpPr>
          <p:nvPr/>
        </p:nvSpPr>
        <p:spPr>
          <a:xfrm>
            <a:off x="6185043" y="2929431"/>
            <a:ext cx="3775680" cy="1698572"/>
          </a:xfrm>
          <a:prstGeom prst="rect">
            <a:avLst/>
          </a:prstGeom>
        </p:spPr>
        <p:txBody>
          <a:bodyPr vert="horz" lIns="91440" tIns="45720" rIns="91440" bIns="45720" rtlCol="0" anchor="t">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400" b="1">
                <a:solidFill>
                  <a:srgbClr val="003DA6"/>
                </a:solidFill>
                <a:latin typeface="Calibri" panose="020F0502020204030204"/>
              </a:rPr>
              <a:t>Fabienne Lucas, MD PhD</a:t>
            </a:r>
          </a:p>
          <a:p>
            <a:pPr>
              <a:buNone/>
            </a:pPr>
            <a:r>
              <a:rPr lang="en-US" sz="1800" dirty="0">
                <a:solidFill>
                  <a:srgbClr val="003DA6"/>
                </a:solidFill>
                <a:latin typeface="Calibri" panose="020F0502020204030204"/>
              </a:rPr>
              <a:t>Senior Resident Clinical Pathology</a:t>
            </a:r>
            <a:endParaRPr lang="en-US" sz="1800" dirty="0">
              <a:ea typeface="+mn-lt"/>
              <a:cs typeface="+mn-lt"/>
            </a:endParaRPr>
          </a:p>
          <a:p>
            <a:pPr marL="0" indent="0">
              <a:buNone/>
            </a:pPr>
            <a:r>
              <a:rPr lang="en-US" sz="1800">
                <a:solidFill>
                  <a:srgbClr val="003DA6"/>
                </a:solidFill>
                <a:latin typeface="Calibri" panose="020F0502020204030204"/>
              </a:rPr>
              <a:t>2021/2022 Hematopathology Fellow</a:t>
            </a:r>
            <a:endParaRPr lang="en-US" dirty="0"/>
          </a:p>
          <a:p>
            <a:pPr>
              <a:buNone/>
            </a:pPr>
            <a:r>
              <a:rPr lang="en-US" sz="1800" dirty="0">
                <a:solidFill>
                  <a:srgbClr val="003DA6"/>
                </a:solidFill>
                <a:latin typeface="Calibri" panose="020F0502020204030204"/>
                <a:cs typeface="Calibri"/>
              </a:rPr>
              <a:t>Brigham and Women’s Hospital</a:t>
            </a:r>
            <a:endParaRPr lang="en-US" sz="1800" dirty="0">
              <a:ea typeface="+mn-lt"/>
              <a:cs typeface="+mn-lt"/>
            </a:endParaRPr>
          </a:p>
        </p:txBody>
      </p:sp>
      <p:sp>
        <p:nvSpPr>
          <p:cNvPr id="8" name="Title 1"/>
          <p:cNvSpPr txBox="1">
            <a:spLocks/>
          </p:cNvSpPr>
          <p:nvPr/>
        </p:nvSpPr>
        <p:spPr>
          <a:xfrm>
            <a:off x="2243527" y="949462"/>
            <a:ext cx="7715892" cy="1542433"/>
          </a:xfrm>
          <a:prstGeom prst="rect">
            <a:avLst/>
          </a:prstGeom>
        </p:spPr>
        <p:txBody>
          <a:bodyPr vert="horz" lIns="91440" tIns="45720" rIns="91440" bIns="45720" rtlCol="0" anchor="b">
            <a:noAutofit/>
          </a:bodyPr>
          <a:lstStyle>
            <a:lvl1pPr algn="l" defTabSz="457200" rtl="0" eaLnBrk="1" latinLnBrk="0" hangingPunct="1">
              <a:spcBef>
                <a:spcPct val="0"/>
              </a:spcBef>
              <a:buNone/>
              <a:defRPr sz="4800" b="0" kern="1200" cap="none">
                <a:solidFill>
                  <a:srgbClr val="003DA6"/>
                </a:solidFill>
                <a:latin typeface="+mj-lt"/>
                <a:ea typeface="+mj-ea"/>
                <a:cs typeface="+mj-cs"/>
              </a:defRPr>
            </a:lvl1pPr>
          </a:lstStyle>
          <a:p>
            <a:pPr algn="ctr"/>
            <a:r>
              <a:rPr lang="en-US" sz="3200" b="1">
                <a:latin typeface="Calibri" panose="020F0502020204030204"/>
              </a:rPr>
              <a:t>artificial intelligence in pathology - </a:t>
            </a:r>
          </a:p>
          <a:p>
            <a:pPr algn="ctr"/>
            <a:r>
              <a:rPr lang="en-US" sz="3200" b="1">
                <a:latin typeface="Calibri" panose="020F0502020204030204"/>
              </a:rPr>
              <a:t>you have compute, now just build a model, right?!</a:t>
            </a:r>
          </a:p>
        </p:txBody>
      </p:sp>
      <p:sp>
        <p:nvSpPr>
          <p:cNvPr id="10" name="Subtitle 2">
            <a:extLst>
              <a:ext uri="{FF2B5EF4-FFF2-40B4-BE49-F238E27FC236}">
                <a16:creationId xmlns:a16="http://schemas.microsoft.com/office/drawing/2014/main" id="{97C0B810-BEEA-4155-8EE7-20BBBA3D999D}"/>
              </a:ext>
            </a:extLst>
          </p:cNvPr>
          <p:cNvSpPr txBox="1">
            <a:spLocks/>
          </p:cNvSpPr>
          <p:nvPr/>
        </p:nvSpPr>
        <p:spPr>
          <a:xfrm>
            <a:off x="2238054" y="5055921"/>
            <a:ext cx="7715892" cy="344105"/>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2000" b="1" err="1">
                <a:solidFill>
                  <a:srgbClr val="003DA6"/>
                </a:solidFill>
                <a:latin typeface="Calibri" panose="020F0502020204030204"/>
              </a:rPr>
              <a:t>NeCYTO</a:t>
            </a:r>
            <a:r>
              <a:rPr lang="en-US" sz="2000" b="1">
                <a:solidFill>
                  <a:srgbClr val="003DA6"/>
                </a:solidFill>
                <a:latin typeface="Calibri" panose="020F0502020204030204"/>
              </a:rPr>
              <a:t> </a:t>
            </a:r>
            <a:r>
              <a:rPr lang="en-US" sz="1600" i="1">
                <a:solidFill>
                  <a:srgbClr val="003DA6"/>
                </a:solidFill>
                <a:latin typeface="Calibri" panose="020F0502020204030204"/>
              </a:rPr>
              <a:t>October 27</a:t>
            </a:r>
            <a:r>
              <a:rPr lang="en-US" sz="1600" i="1" baseline="30000">
                <a:solidFill>
                  <a:srgbClr val="003DA6"/>
                </a:solidFill>
                <a:latin typeface="Calibri" panose="020F0502020204030204"/>
              </a:rPr>
              <a:t>th</a:t>
            </a:r>
            <a:r>
              <a:rPr lang="en-US" sz="1600" i="1">
                <a:solidFill>
                  <a:srgbClr val="003DA6"/>
                </a:solidFill>
                <a:latin typeface="Calibri" panose="020F0502020204030204"/>
              </a:rPr>
              <a:t>  2022</a:t>
            </a:r>
          </a:p>
        </p:txBody>
      </p:sp>
      <p:sp>
        <p:nvSpPr>
          <p:cNvPr id="11" name="Subtitle 2">
            <a:extLst>
              <a:ext uri="{FF2B5EF4-FFF2-40B4-BE49-F238E27FC236}">
                <a16:creationId xmlns:a16="http://schemas.microsoft.com/office/drawing/2014/main" id="{5E8700A5-7E54-41AF-88A2-33D62BA4F1CD}"/>
              </a:ext>
            </a:extLst>
          </p:cNvPr>
          <p:cNvSpPr txBox="1">
            <a:spLocks/>
          </p:cNvSpPr>
          <p:nvPr/>
        </p:nvSpPr>
        <p:spPr>
          <a:xfrm>
            <a:off x="2320248" y="2929431"/>
            <a:ext cx="3220824" cy="1698572"/>
          </a:xfrm>
          <a:prstGeom prst="rect">
            <a:avLst/>
          </a:prstGeom>
        </p:spPr>
        <p:txBody>
          <a:bodyPr vert="horz" lIns="91440" tIns="45720" rIns="91440" bIns="45720" rtlCol="0" anchor="t">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400" b="1" dirty="0">
                <a:solidFill>
                  <a:srgbClr val="003DA6"/>
                </a:solidFill>
                <a:latin typeface="Calibri" panose="020F0502020204030204"/>
              </a:rPr>
              <a:t>Drew Williamson, MD</a:t>
            </a:r>
          </a:p>
          <a:p>
            <a:pPr marL="0" indent="0">
              <a:buNone/>
            </a:pPr>
            <a:r>
              <a:rPr lang="en-US" sz="1800" dirty="0">
                <a:solidFill>
                  <a:srgbClr val="003DA6"/>
                </a:solidFill>
                <a:latin typeface="Calibri" panose="020F0502020204030204"/>
              </a:rPr>
              <a:t>Clinical Informatics Fellow</a:t>
            </a:r>
            <a:endParaRPr lang="en-US" dirty="0"/>
          </a:p>
          <a:p>
            <a:pPr marL="0" indent="0">
              <a:buNone/>
            </a:pPr>
            <a:r>
              <a:rPr lang="en-US" sz="1800" dirty="0">
                <a:solidFill>
                  <a:srgbClr val="003DA6"/>
                </a:solidFill>
                <a:latin typeface="Calibri" panose="020F0502020204030204"/>
              </a:rPr>
              <a:t>2021/2022 Molecular Fellow</a:t>
            </a:r>
            <a:endParaRPr lang="en-US" dirty="0">
              <a:solidFill>
                <a:srgbClr val="000000"/>
              </a:solidFill>
              <a:latin typeface="Calibri" panose="020F0502020204030204"/>
            </a:endParaRPr>
          </a:p>
          <a:p>
            <a:pPr marL="0" indent="0">
              <a:buNone/>
            </a:pPr>
            <a:r>
              <a:rPr lang="en-US" sz="1800" dirty="0">
                <a:solidFill>
                  <a:srgbClr val="003DA6"/>
                </a:solidFill>
                <a:latin typeface="Calibri" panose="020F0502020204030204"/>
              </a:rPr>
              <a:t>Brigham and Women’s Hospital</a:t>
            </a:r>
            <a:endParaRPr lang="en-US" dirty="0">
              <a:cs typeface="Calibri"/>
            </a:endParaRPr>
          </a:p>
        </p:txBody>
      </p:sp>
      <p:grpSp>
        <p:nvGrpSpPr>
          <p:cNvPr id="2" name="Group 1">
            <a:extLst>
              <a:ext uri="{FF2B5EF4-FFF2-40B4-BE49-F238E27FC236}">
                <a16:creationId xmlns:a16="http://schemas.microsoft.com/office/drawing/2014/main" id="{85A25162-BEE3-CF18-ADA8-F64C9F622BD2}"/>
              </a:ext>
            </a:extLst>
          </p:cNvPr>
          <p:cNvGrpSpPr/>
          <p:nvPr/>
        </p:nvGrpSpPr>
        <p:grpSpPr>
          <a:xfrm>
            <a:off x="1430498" y="6097653"/>
            <a:ext cx="9331004" cy="429142"/>
            <a:chOff x="1632900" y="6117399"/>
            <a:chExt cx="9331004" cy="429142"/>
          </a:xfrm>
        </p:grpSpPr>
        <p:pic>
          <p:nvPicPr>
            <p:cNvPr id="6" name="Picture 5" descr="HMS_Affiliate_NEW_8.png">
              <a:extLst>
                <a:ext uri="{FF2B5EF4-FFF2-40B4-BE49-F238E27FC236}">
                  <a16:creationId xmlns:a16="http://schemas.microsoft.com/office/drawing/2014/main" id="{5ED2D9FC-763E-CBD9-D937-9FC3F52D63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90341" y="6138205"/>
              <a:ext cx="2355222" cy="408336"/>
            </a:xfrm>
            <a:prstGeom prst="rect">
              <a:avLst/>
            </a:prstGeom>
          </p:spPr>
        </p:pic>
        <p:pic>
          <p:nvPicPr>
            <p:cNvPr id="13" name="Picture 12" descr="A picture containing text&#10;&#10;Description automatically generated">
              <a:extLst>
                <a:ext uri="{FF2B5EF4-FFF2-40B4-BE49-F238E27FC236}">
                  <a16:creationId xmlns:a16="http://schemas.microsoft.com/office/drawing/2014/main" id="{40BFA849-891A-F039-5713-8C1BAB81C8AB}"/>
                </a:ext>
              </a:extLst>
            </p:cNvPr>
            <p:cNvPicPr>
              <a:picLocks noChangeAspect="1"/>
            </p:cNvPicPr>
            <p:nvPr/>
          </p:nvPicPr>
          <p:blipFill>
            <a:blip r:embed="rId4"/>
            <a:stretch>
              <a:fillRect/>
            </a:stretch>
          </p:blipFill>
          <p:spPr>
            <a:xfrm>
              <a:off x="1632900" y="6117399"/>
              <a:ext cx="3396541" cy="429142"/>
            </a:xfrm>
            <a:prstGeom prst="rect">
              <a:avLst/>
            </a:prstGeom>
          </p:spPr>
        </p:pic>
        <p:pic>
          <p:nvPicPr>
            <p:cNvPr id="16" name="Picture 15" descr="A picture containing text, tableware, plate, dishware&#10;&#10;Description automatically generated">
              <a:extLst>
                <a:ext uri="{FF2B5EF4-FFF2-40B4-BE49-F238E27FC236}">
                  <a16:creationId xmlns:a16="http://schemas.microsoft.com/office/drawing/2014/main" id="{0C147DDB-2115-73F7-8DB4-9AA68448B4E5}"/>
                </a:ext>
              </a:extLst>
            </p:cNvPr>
            <p:cNvPicPr>
              <a:picLocks noChangeAspect="1"/>
            </p:cNvPicPr>
            <p:nvPr/>
          </p:nvPicPr>
          <p:blipFill>
            <a:blip r:embed="rId5"/>
            <a:stretch>
              <a:fillRect/>
            </a:stretch>
          </p:blipFill>
          <p:spPr>
            <a:xfrm>
              <a:off x="7567363" y="6163430"/>
              <a:ext cx="3396541" cy="357886"/>
            </a:xfrm>
            <a:prstGeom prst="rect">
              <a:avLst/>
            </a:prstGeom>
          </p:spPr>
        </p:pic>
      </p:grpSp>
    </p:spTree>
    <p:extLst>
      <p:ext uri="{BB962C8B-B14F-4D97-AF65-F5344CB8AC3E}">
        <p14:creationId xmlns:p14="http://schemas.microsoft.com/office/powerpoint/2010/main" val="14087726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795632" y="3604705"/>
            <a:ext cx="6125881" cy="461665"/>
          </a:xfrm>
          <a:prstGeom prst="rect">
            <a:avLst/>
          </a:prstGeom>
          <a:noFill/>
        </p:spPr>
        <p:txBody>
          <a:bodyPr wrap="square" rtlCol="0">
            <a:spAutoFit/>
          </a:bodyPr>
          <a:lstStyle/>
          <a:p>
            <a:pPr algn="ctr" defTabSz="457200"/>
            <a:r>
              <a:rPr lang="en-US" sz="2400" i="1">
                <a:solidFill>
                  <a:srgbClr val="003DA6"/>
                </a:solidFill>
                <a:latin typeface="Calibri" panose="020F0502020204030204"/>
              </a:rPr>
              <a:t>illustrations created with BioRender.com</a:t>
            </a:r>
          </a:p>
        </p:txBody>
      </p:sp>
      <p:sp>
        <p:nvSpPr>
          <p:cNvPr id="2" name="Title 1">
            <a:extLst>
              <a:ext uri="{FF2B5EF4-FFF2-40B4-BE49-F238E27FC236}">
                <a16:creationId xmlns:a16="http://schemas.microsoft.com/office/drawing/2014/main" id="{12618C28-FD61-4FBD-8835-5AB515F1E6AF}"/>
              </a:ext>
            </a:extLst>
          </p:cNvPr>
          <p:cNvSpPr>
            <a:spLocks noGrp="1"/>
          </p:cNvSpPr>
          <p:nvPr>
            <p:ph type="title"/>
          </p:nvPr>
        </p:nvSpPr>
        <p:spPr>
          <a:xfrm>
            <a:off x="831850" y="1251284"/>
            <a:ext cx="10515600" cy="1909725"/>
          </a:xfrm>
        </p:spPr>
        <p:txBody>
          <a:bodyPr>
            <a:normAutofit fontScale="90000"/>
          </a:bodyPr>
          <a:lstStyle/>
          <a:p>
            <a:pPr algn="ctr"/>
            <a:r>
              <a:rPr lang="en-US"/>
              <a:t>disclosures: </a:t>
            </a:r>
            <a:br>
              <a:rPr lang="en-US"/>
            </a:br>
            <a:r>
              <a:rPr lang="en-US"/>
              <a:t>none</a:t>
            </a:r>
          </a:p>
        </p:txBody>
      </p:sp>
    </p:spTree>
    <p:extLst>
      <p:ext uri="{BB962C8B-B14F-4D97-AF65-F5344CB8AC3E}">
        <p14:creationId xmlns:p14="http://schemas.microsoft.com/office/powerpoint/2010/main" val="25442516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E97498-398D-4101-A256-63211F6FEB35}"/>
              </a:ext>
            </a:extLst>
          </p:cNvPr>
          <p:cNvSpPr>
            <a:spLocks noGrp="1"/>
          </p:cNvSpPr>
          <p:nvPr>
            <p:ph type="title"/>
          </p:nvPr>
        </p:nvSpPr>
        <p:spPr/>
        <p:txBody>
          <a:bodyPr/>
          <a:lstStyle/>
          <a:p>
            <a:r>
              <a:rPr lang="en-US" dirty="0"/>
              <a:t>Learning objectives</a:t>
            </a:r>
          </a:p>
        </p:txBody>
      </p:sp>
      <p:sp>
        <p:nvSpPr>
          <p:cNvPr id="3" name="Content Placeholder 2">
            <a:extLst>
              <a:ext uri="{FF2B5EF4-FFF2-40B4-BE49-F238E27FC236}">
                <a16:creationId xmlns:a16="http://schemas.microsoft.com/office/drawing/2014/main" id="{19B41394-C25F-4330-9F5F-AADC59C0A9DD}"/>
              </a:ext>
            </a:extLst>
          </p:cNvPr>
          <p:cNvSpPr>
            <a:spLocks noGrp="1"/>
          </p:cNvSpPr>
          <p:nvPr>
            <p:ph idx="1"/>
          </p:nvPr>
        </p:nvSpPr>
        <p:spPr>
          <a:xfrm>
            <a:off x="274318" y="1536867"/>
            <a:ext cx="11596255" cy="4791306"/>
          </a:xfrm>
        </p:spPr>
        <p:txBody>
          <a:bodyPr vert="horz" lIns="91440" tIns="45720" rIns="91440" bIns="45720" rtlCol="0" anchor="t">
            <a:normAutofit/>
          </a:bodyPr>
          <a:lstStyle/>
          <a:p>
            <a:r>
              <a:rPr lang="en-US" dirty="0"/>
              <a:t>high level description of AI </a:t>
            </a:r>
          </a:p>
          <a:p>
            <a:pPr lvl="1"/>
            <a:r>
              <a:rPr lang="en-US" dirty="0"/>
              <a:t>principles and concepts</a:t>
            </a:r>
            <a:endParaRPr lang="en-US"/>
          </a:p>
          <a:p>
            <a:pPr lvl="1"/>
            <a:r>
              <a:rPr lang="en-US" dirty="0"/>
              <a:t>from idea to working AI model: processes and infrastructure for pathology AI</a:t>
            </a:r>
            <a:endParaRPr lang="en-US" dirty="0">
              <a:cs typeface="Calibri"/>
            </a:endParaRPr>
          </a:p>
          <a:p>
            <a:r>
              <a:rPr lang="en-US" dirty="0"/>
              <a:t>AI in cytometry:  </a:t>
            </a:r>
            <a:endParaRPr lang="en-US" dirty="0">
              <a:cs typeface="Calibri"/>
            </a:endParaRPr>
          </a:p>
          <a:p>
            <a:pPr lvl="1"/>
            <a:r>
              <a:rPr lang="en-US" dirty="0"/>
              <a:t>applications of AI within cytometry workflows</a:t>
            </a:r>
            <a:endParaRPr lang="en-US" dirty="0">
              <a:cs typeface="Calibri"/>
            </a:endParaRPr>
          </a:p>
          <a:p>
            <a:pPr lvl="1"/>
            <a:r>
              <a:rPr lang="en-US" dirty="0"/>
              <a:t>examples of clinical applications</a:t>
            </a:r>
          </a:p>
          <a:p>
            <a:r>
              <a:rPr lang="en-US" dirty="0">
                <a:cs typeface="Calibri"/>
              </a:rPr>
              <a:t>outlook: how AI will change clinical landscapes</a:t>
            </a:r>
          </a:p>
        </p:txBody>
      </p:sp>
      <p:sp>
        <p:nvSpPr>
          <p:cNvPr id="4" name="TextBox 3">
            <a:extLst>
              <a:ext uri="{FF2B5EF4-FFF2-40B4-BE49-F238E27FC236}">
                <a16:creationId xmlns:a16="http://schemas.microsoft.com/office/drawing/2014/main" id="{28E4B046-B5B2-4BC5-BF23-37033194BFDB}"/>
              </a:ext>
            </a:extLst>
          </p:cNvPr>
          <p:cNvSpPr txBox="1"/>
          <p:nvPr/>
        </p:nvSpPr>
        <p:spPr>
          <a:xfrm>
            <a:off x="274318" y="5104639"/>
            <a:ext cx="10951145" cy="1077218"/>
          </a:xfrm>
          <a:prstGeom prst="rect">
            <a:avLst/>
          </a:prstGeom>
          <a:noFill/>
        </p:spPr>
        <p:txBody>
          <a:bodyPr wrap="square" lIns="91440" tIns="45720" rIns="91440" bIns="45720" anchor="t">
            <a:spAutoFit/>
          </a:bodyPr>
          <a:lstStyle/>
          <a:p>
            <a:pPr algn="ctr"/>
            <a:r>
              <a:rPr lang="en-US" sz="3200" b="1" dirty="0">
                <a:solidFill>
                  <a:srgbClr val="CC3300"/>
                </a:solidFill>
              </a:rPr>
              <a:t>enhance literacy in AI methods </a:t>
            </a:r>
            <a:endParaRPr lang="en-US" dirty="0"/>
          </a:p>
          <a:p>
            <a:pPr algn="ctr"/>
            <a:r>
              <a:rPr lang="en-US" sz="3200" b="1" dirty="0">
                <a:solidFill>
                  <a:srgbClr val="CC3300"/>
                </a:solidFill>
              </a:rPr>
              <a:t>provide framework for successful collaborations</a:t>
            </a:r>
            <a:endParaRPr lang="en-US"/>
          </a:p>
        </p:txBody>
      </p:sp>
    </p:spTree>
    <p:extLst>
      <p:ext uri="{BB962C8B-B14F-4D97-AF65-F5344CB8AC3E}">
        <p14:creationId xmlns:p14="http://schemas.microsoft.com/office/powerpoint/2010/main" val="1333780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E97498-398D-4101-A256-63211F6FEB35}"/>
              </a:ext>
            </a:extLst>
          </p:cNvPr>
          <p:cNvSpPr>
            <a:spLocks noGrp="1"/>
          </p:cNvSpPr>
          <p:nvPr>
            <p:ph type="title"/>
          </p:nvPr>
        </p:nvSpPr>
        <p:spPr/>
        <p:txBody>
          <a:bodyPr/>
          <a:lstStyle/>
          <a:p>
            <a:r>
              <a:rPr lang="en-US" dirty="0"/>
              <a:t>Learning objectives</a:t>
            </a:r>
          </a:p>
        </p:txBody>
      </p:sp>
      <p:sp>
        <p:nvSpPr>
          <p:cNvPr id="3" name="Content Placeholder 2">
            <a:extLst>
              <a:ext uri="{FF2B5EF4-FFF2-40B4-BE49-F238E27FC236}">
                <a16:creationId xmlns:a16="http://schemas.microsoft.com/office/drawing/2014/main" id="{19B41394-C25F-4330-9F5F-AADC59C0A9DD}"/>
              </a:ext>
            </a:extLst>
          </p:cNvPr>
          <p:cNvSpPr>
            <a:spLocks noGrp="1"/>
          </p:cNvSpPr>
          <p:nvPr>
            <p:ph idx="1"/>
          </p:nvPr>
        </p:nvSpPr>
        <p:spPr>
          <a:xfrm>
            <a:off x="274318" y="1536867"/>
            <a:ext cx="11596255" cy="4791306"/>
          </a:xfrm>
        </p:spPr>
        <p:txBody>
          <a:bodyPr vert="horz" lIns="91440" tIns="45720" rIns="91440" bIns="45720" rtlCol="0" anchor="t">
            <a:normAutofit/>
          </a:bodyPr>
          <a:lstStyle/>
          <a:p>
            <a:r>
              <a:rPr lang="en-US" b="1" dirty="0"/>
              <a:t>high level description of AI </a:t>
            </a:r>
          </a:p>
          <a:p>
            <a:pPr lvl="1"/>
            <a:r>
              <a:rPr lang="en-US" b="1" dirty="0"/>
              <a:t>principles and concepts</a:t>
            </a:r>
            <a:endParaRPr lang="en-US" b="1"/>
          </a:p>
          <a:p>
            <a:pPr lvl="1"/>
            <a:r>
              <a:rPr lang="en-US" dirty="0"/>
              <a:t>from idea to working AI model: processes and infrastructure for pathology AI</a:t>
            </a:r>
            <a:endParaRPr lang="en-US" dirty="0">
              <a:cs typeface="Calibri"/>
            </a:endParaRPr>
          </a:p>
          <a:p>
            <a:r>
              <a:rPr lang="en-US" dirty="0"/>
              <a:t>AI in cytometry:  </a:t>
            </a:r>
            <a:endParaRPr lang="en-US" dirty="0">
              <a:cs typeface="Calibri"/>
            </a:endParaRPr>
          </a:p>
          <a:p>
            <a:pPr lvl="1"/>
            <a:r>
              <a:rPr lang="en-US" dirty="0"/>
              <a:t>applications of AI within cytometry workflows</a:t>
            </a:r>
            <a:endParaRPr lang="en-US" dirty="0">
              <a:cs typeface="Calibri"/>
            </a:endParaRPr>
          </a:p>
          <a:p>
            <a:pPr lvl="1"/>
            <a:r>
              <a:rPr lang="en-US" dirty="0"/>
              <a:t>examples of clinical applications</a:t>
            </a:r>
          </a:p>
          <a:p>
            <a:r>
              <a:rPr lang="en-US" dirty="0">
                <a:cs typeface="Calibri"/>
              </a:rPr>
              <a:t>outlook: how AI will change clinical landscapes</a:t>
            </a:r>
          </a:p>
        </p:txBody>
      </p:sp>
    </p:spTree>
    <p:extLst>
      <p:ext uri="{BB962C8B-B14F-4D97-AF65-F5344CB8AC3E}">
        <p14:creationId xmlns:p14="http://schemas.microsoft.com/office/powerpoint/2010/main" val="27393003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6FE55-988C-02FD-CFA2-869FDEB98047}"/>
              </a:ext>
            </a:extLst>
          </p:cNvPr>
          <p:cNvSpPr>
            <a:spLocks noGrp="1"/>
          </p:cNvSpPr>
          <p:nvPr>
            <p:ph type="title"/>
          </p:nvPr>
        </p:nvSpPr>
        <p:spPr/>
        <p:txBody>
          <a:bodyPr/>
          <a:lstStyle/>
          <a:p>
            <a:r>
              <a:rPr lang="en-US" dirty="0"/>
              <a:t>Introduction to AI</a:t>
            </a:r>
          </a:p>
        </p:txBody>
      </p:sp>
      <p:sp>
        <p:nvSpPr>
          <p:cNvPr id="3" name="Content Placeholder 2">
            <a:extLst>
              <a:ext uri="{FF2B5EF4-FFF2-40B4-BE49-F238E27FC236}">
                <a16:creationId xmlns:a16="http://schemas.microsoft.com/office/drawing/2014/main" id="{4FEF10CF-C504-9C40-C79B-8EA54A89E36D}"/>
              </a:ext>
            </a:extLst>
          </p:cNvPr>
          <p:cNvSpPr>
            <a:spLocks noGrp="1"/>
          </p:cNvSpPr>
          <p:nvPr>
            <p:ph idx="1"/>
          </p:nvPr>
        </p:nvSpPr>
        <p:spPr/>
        <p:txBody>
          <a:bodyPr>
            <a:normAutofit/>
          </a:bodyPr>
          <a:lstStyle/>
          <a:p>
            <a:r>
              <a:rPr lang="en-US" dirty="0"/>
              <a:t>What is machine learning/deep learning/AI?</a:t>
            </a:r>
          </a:p>
          <a:p>
            <a:r>
              <a:rPr lang="en-US" dirty="0"/>
              <a:t>Tasks</a:t>
            </a:r>
          </a:p>
          <a:p>
            <a:r>
              <a:rPr lang="en-US" dirty="0"/>
              <a:t>Supervision</a:t>
            </a:r>
          </a:p>
        </p:txBody>
      </p:sp>
    </p:spTree>
    <p:extLst>
      <p:ext uri="{BB962C8B-B14F-4D97-AF65-F5344CB8AC3E}">
        <p14:creationId xmlns:p14="http://schemas.microsoft.com/office/powerpoint/2010/main" val="20028925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B893F-A9AC-C669-7ABF-045DD344A6C1}"/>
              </a:ext>
            </a:extLst>
          </p:cNvPr>
          <p:cNvSpPr>
            <a:spLocks noGrp="1"/>
          </p:cNvSpPr>
          <p:nvPr>
            <p:ph type="title"/>
          </p:nvPr>
        </p:nvSpPr>
        <p:spPr/>
        <p:txBody>
          <a:bodyPr/>
          <a:lstStyle/>
          <a:p>
            <a:r>
              <a:rPr lang="en-US" dirty="0"/>
              <a:t>What is AI?  </a:t>
            </a:r>
          </a:p>
        </p:txBody>
      </p:sp>
      <p:sp>
        <p:nvSpPr>
          <p:cNvPr id="3" name="Content Placeholder 2">
            <a:extLst>
              <a:ext uri="{FF2B5EF4-FFF2-40B4-BE49-F238E27FC236}">
                <a16:creationId xmlns:a16="http://schemas.microsoft.com/office/drawing/2014/main" id="{9490F280-30F7-79EA-5BA2-0F598D94A2C1}"/>
              </a:ext>
            </a:extLst>
          </p:cNvPr>
          <p:cNvSpPr>
            <a:spLocks noGrp="1"/>
          </p:cNvSpPr>
          <p:nvPr>
            <p:ph idx="1"/>
          </p:nvPr>
        </p:nvSpPr>
        <p:spPr>
          <a:xfrm>
            <a:off x="274319" y="1825625"/>
            <a:ext cx="7456517" cy="4351338"/>
          </a:xfrm>
        </p:spPr>
        <p:txBody>
          <a:bodyPr>
            <a:normAutofit/>
          </a:bodyPr>
          <a:lstStyle/>
          <a:p>
            <a:r>
              <a:rPr lang="en-US" dirty="0"/>
              <a:t>Differing definitions based on values, what it means to be human, etc.</a:t>
            </a:r>
          </a:p>
          <a:p>
            <a:r>
              <a:rPr lang="en-US" dirty="0"/>
              <a:t>Machine learning = a system which uses data to improve at some task</a:t>
            </a:r>
          </a:p>
          <a:p>
            <a:r>
              <a:rPr lang="en-US" dirty="0"/>
              <a:t>Deep learning = a particular class of machine learning algorithms</a:t>
            </a:r>
          </a:p>
          <a:p>
            <a:r>
              <a:rPr lang="en-US" dirty="0"/>
              <a:t>Deep learning relies on contemporary, powerful computing hardware</a:t>
            </a:r>
          </a:p>
          <a:p>
            <a:endParaRPr lang="en-US" dirty="0"/>
          </a:p>
        </p:txBody>
      </p:sp>
      <p:pic>
        <p:nvPicPr>
          <p:cNvPr id="1026" name="Picture 2">
            <a:extLst>
              <a:ext uri="{FF2B5EF4-FFF2-40B4-BE49-F238E27FC236}">
                <a16:creationId xmlns:a16="http://schemas.microsoft.com/office/drawing/2014/main" id="{67C75554-B742-2692-DC5D-2E8E5FB282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30836" y="1462561"/>
            <a:ext cx="4317216" cy="477235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7A130CA2-6EEB-D3DF-36CB-66C6233B39FF}"/>
              </a:ext>
            </a:extLst>
          </p:cNvPr>
          <p:cNvSpPr txBox="1"/>
          <p:nvPr/>
        </p:nvSpPr>
        <p:spPr>
          <a:xfrm>
            <a:off x="9687296" y="6277431"/>
            <a:ext cx="1214252" cy="215444"/>
          </a:xfrm>
          <a:prstGeom prst="rect">
            <a:avLst/>
          </a:prstGeom>
          <a:noFill/>
        </p:spPr>
        <p:txBody>
          <a:bodyPr wrap="square">
            <a:spAutoFit/>
          </a:bodyPr>
          <a:lstStyle/>
          <a:p>
            <a:r>
              <a:rPr lang="en-US" sz="800" dirty="0"/>
              <a:t>Wikipedia</a:t>
            </a:r>
          </a:p>
        </p:txBody>
      </p:sp>
    </p:spTree>
    <p:extLst>
      <p:ext uri="{BB962C8B-B14F-4D97-AF65-F5344CB8AC3E}">
        <p14:creationId xmlns:p14="http://schemas.microsoft.com/office/powerpoint/2010/main" val="3937776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5A3A5-3E96-4152-96AD-C67497389F73}"/>
              </a:ext>
            </a:extLst>
          </p:cNvPr>
          <p:cNvSpPr>
            <a:spLocks noGrp="1"/>
          </p:cNvSpPr>
          <p:nvPr>
            <p:ph type="title"/>
          </p:nvPr>
        </p:nvSpPr>
        <p:spPr/>
        <p:txBody>
          <a:bodyPr/>
          <a:lstStyle/>
          <a:p>
            <a:r>
              <a:rPr lang="en-US" dirty="0"/>
              <a:t>Machine Learning Tasks</a:t>
            </a:r>
          </a:p>
        </p:txBody>
      </p:sp>
      <p:sp>
        <p:nvSpPr>
          <p:cNvPr id="3" name="Content Placeholder 2">
            <a:extLst>
              <a:ext uri="{FF2B5EF4-FFF2-40B4-BE49-F238E27FC236}">
                <a16:creationId xmlns:a16="http://schemas.microsoft.com/office/drawing/2014/main" id="{0311AC80-1C9D-4C3B-934C-6CD1670B4820}"/>
              </a:ext>
            </a:extLst>
          </p:cNvPr>
          <p:cNvSpPr>
            <a:spLocks noGrp="1"/>
          </p:cNvSpPr>
          <p:nvPr>
            <p:ph idx="1"/>
          </p:nvPr>
        </p:nvSpPr>
        <p:spPr>
          <a:xfrm>
            <a:off x="274319" y="1825625"/>
            <a:ext cx="5465396" cy="4351338"/>
          </a:xfrm>
        </p:spPr>
        <p:txBody>
          <a:bodyPr>
            <a:normAutofit fontScale="70000" lnSpcReduction="20000"/>
          </a:bodyPr>
          <a:lstStyle/>
          <a:p>
            <a:r>
              <a:rPr lang="en-US" dirty="0"/>
              <a:t>Dimensionality reduction</a:t>
            </a:r>
          </a:p>
          <a:p>
            <a:pPr lvl="1"/>
            <a:r>
              <a:rPr lang="en-US" dirty="0"/>
              <a:t>How can we represent this data more simply?</a:t>
            </a:r>
          </a:p>
          <a:p>
            <a:pPr lvl="1"/>
            <a:r>
              <a:rPr lang="en-US" dirty="0"/>
              <a:t>e.g., PCA, t-SNE, UMAP</a:t>
            </a:r>
          </a:p>
          <a:p>
            <a:r>
              <a:rPr lang="en-US" dirty="0">
                <a:solidFill>
                  <a:schemeClr val="bg1"/>
                </a:solidFill>
              </a:rPr>
              <a:t>Clustering</a:t>
            </a:r>
          </a:p>
          <a:p>
            <a:pPr lvl="1"/>
            <a:r>
              <a:rPr lang="en-US" dirty="0">
                <a:solidFill>
                  <a:schemeClr val="bg1"/>
                </a:solidFill>
              </a:rPr>
              <a:t>What things in the dataset are similar to each other?</a:t>
            </a:r>
          </a:p>
          <a:p>
            <a:pPr lvl="1"/>
            <a:r>
              <a:rPr lang="en-US" dirty="0">
                <a:solidFill>
                  <a:schemeClr val="bg1"/>
                </a:solidFill>
              </a:rPr>
              <a:t>e.g., K means</a:t>
            </a:r>
          </a:p>
          <a:p>
            <a:r>
              <a:rPr lang="en-US" dirty="0">
                <a:solidFill>
                  <a:schemeClr val="bg1"/>
                </a:solidFill>
              </a:rPr>
              <a:t>Classification</a:t>
            </a:r>
          </a:p>
          <a:p>
            <a:pPr lvl="1"/>
            <a:r>
              <a:rPr lang="en-US" dirty="0">
                <a:solidFill>
                  <a:schemeClr val="bg1"/>
                </a:solidFill>
              </a:rPr>
              <a:t>Which categories does this data fall into?</a:t>
            </a:r>
          </a:p>
          <a:p>
            <a:pPr lvl="1"/>
            <a:r>
              <a:rPr lang="en-US" dirty="0">
                <a:solidFill>
                  <a:schemeClr val="bg1"/>
                </a:solidFill>
              </a:rPr>
              <a:t>e.g., recapitulating diagnoses</a:t>
            </a:r>
          </a:p>
          <a:p>
            <a:r>
              <a:rPr lang="en-US" dirty="0">
                <a:solidFill>
                  <a:schemeClr val="bg1"/>
                </a:solidFill>
              </a:rPr>
              <a:t>Regression</a:t>
            </a:r>
          </a:p>
          <a:p>
            <a:pPr lvl="1"/>
            <a:r>
              <a:rPr lang="en-US" dirty="0">
                <a:solidFill>
                  <a:schemeClr val="bg1"/>
                </a:solidFill>
              </a:rPr>
              <a:t>What values should we assign this data?</a:t>
            </a:r>
          </a:p>
          <a:p>
            <a:pPr lvl="1"/>
            <a:r>
              <a:rPr lang="en-US" dirty="0">
                <a:solidFill>
                  <a:schemeClr val="bg1"/>
                </a:solidFill>
              </a:rPr>
              <a:t>e.g., survival prediction</a:t>
            </a:r>
          </a:p>
          <a:p>
            <a:r>
              <a:rPr lang="en-US" dirty="0">
                <a:solidFill>
                  <a:schemeClr val="bg1"/>
                </a:solidFill>
              </a:rPr>
              <a:t>Translation</a:t>
            </a:r>
          </a:p>
          <a:p>
            <a:pPr lvl="1"/>
            <a:r>
              <a:rPr lang="en-US" dirty="0">
                <a:solidFill>
                  <a:schemeClr val="bg1"/>
                </a:solidFill>
              </a:rPr>
              <a:t>How do we transform this data into another form?</a:t>
            </a:r>
          </a:p>
        </p:txBody>
      </p:sp>
      <p:pic>
        <p:nvPicPr>
          <p:cNvPr id="5" name="Picture 4">
            <a:extLst>
              <a:ext uri="{FF2B5EF4-FFF2-40B4-BE49-F238E27FC236}">
                <a16:creationId xmlns:a16="http://schemas.microsoft.com/office/drawing/2014/main" id="{7F70A2A1-685E-41EA-8A44-77A4EA7EE653}"/>
              </a:ext>
            </a:extLst>
          </p:cNvPr>
          <p:cNvPicPr>
            <a:picLocks noChangeAspect="1"/>
          </p:cNvPicPr>
          <p:nvPr/>
        </p:nvPicPr>
        <p:blipFill>
          <a:blip r:embed="rId2"/>
          <a:stretch>
            <a:fillRect/>
          </a:stretch>
        </p:blipFill>
        <p:spPr>
          <a:xfrm>
            <a:off x="5533901" y="1691311"/>
            <a:ext cx="6510635" cy="3776553"/>
          </a:xfrm>
          <a:prstGeom prst="rect">
            <a:avLst/>
          </a:prstGeom>
        </p:spPr>
      </p:pic>
      <p:sp>
        <p:nvSpPr>
          <p:cNvPr id="6" name="Rectangle 5">
            <a:extLst>
              <a:ext uri="{FF2B5EF4-FFF2-40B4-BE49-F238E27FC236}">
                <a16:creationId xmlns:a16="http://schemas.microsoft.com/office/drawing/2014/main" id="{AECE7B42-5BDE-4779-9E4C-909A9C7AB83E}"/>
              </a:ext>
            </a:extLst>
          </p:cNvPr>
          <p:cNvSpPr/>
          <p:nvPr/>
        </p:nvSpPr>
        <p:spPr>
          <a:xfrm>
            <a:off x="6827630" y="5467864"/>
            <a:ext cx="6233982" cy="276999"/>
          </a:xfrm>
          <a:prstGeom prst="rect">
            <a:avLst/>
          </a:prstGeom>
        </p:spPr>
        <p:txBody>
          <a:bodyPr wrap="square">
            <a:spAutoFit/>
          </a:bodyPr>
          <a:lstStyle/>
          <a:p>
            <a:r>
              <a:rPr lang="it-IT" sz="1200" dirty="0">
                <a:solidFill>
                  <a:srgbClr val="222222"/>
                </a:solidFill>
                <a:latin typeface="Calibri" panose="020F0502020204030204" pitchFamily="34" charset="0"/>
                <a:cs typeface="Calibri" panose="020F0502020204030204" pitchFamily="34" charset="0"/>
              </a:rPr>
              <a:t>La Manno, Gioele, et al. "RNA velocity of single cells." </a:t>
            </a:r>
            <a:r>
              <a:rPr lang="it-IT" sz="1200" i="1" dirty="0">
                <a:solidFill>
                  <a:srgbClr val="222222"/>
                </a:solidFill>
                <a:latin typeface="Calibri" panose="020F0502020204030204" pitchFamily="34" charset="0"/>
                <a:cs typeface="Calibri" panose="020F0502020204030204" pitchFamily="34" charset="0"/>
              </a:rPr>
              <a:t>Nature</a:t>
            </a:r>
            <a:r>
              <a:rPr lang="it-IT" sz="1200" dirty="0">
                <a:solidFill>
                  <a:srgbClr val="222222"/>
                </a:solidFill>
                <a:latin typeface="Calibri" panose="020F0502020204030204" pitchFamily="34" charset="0"/>
                <a:cs typeface="Calibri" panose="020F0502020204030204" pitchFamily="34" charset="0"/>
              </a:rPr>
              <a:t> 2018</a:t>
            </a:r>
            <a:endParaRPr lang="en-US" sz="1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483966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5A3A5-3E96-4152-96AD-C67497389F73}"/>
              </a:ext>
            </a:extLst>
          </p:cNvPr>
          <p:cNvSpPr>
            <a:spLocks noGrp="1"/>
          </p:cNvSpPr>
          <p:nvPr>
            <p:ph type="title"/>
          </p:nvPr>
        </p:nvSpPr>
        <p:spPr/>
        <p:txBody>
          <a:bodyPr/>
          <a:lstStyle/>
          <a:p>
            <a:r>
              <a:rPr lang="en-US" dirty="0"/>
              <a:t>Machine Learning Tasks</a:t>
            </a:r>
          </a:p>
        </p:txBody>
      </p:sp>
      <p:sp>
        <p:nvSpPr>
          <p:cNvPr id="3" name="Content Placeholder 2">
            <a:extLst>
              <a:ext uri="{FF2B5EF4-FFF2-40B4-BE49-F238E27FC236}">
                <a16:creationId xmlns:a16="http://schemas.microsoft.com/office/drawing/2014/main" id="{0311AC80-1C9D-4C3B-934C-6CD1670B4820}"/>
              </a:ext>
            </a:extLst>
          </p:cNvPr>
          <p:cNvSpPr>
            <a:spLocks noGrp="1"/>
          </p:cNvSpPr>
          <p:nvPr>
            <p:ph idx="1"/>
          </p:nvPr>
        </p:nvSpPr>
        <p:spPr>
          <a:xfrm>
            <a:off x="274319" y="1825625"/>
            <a:ext cx="5465396" cy="4351338"/>
          </a:xfrm>
        </p:spPr>
        <p:txBody>
          <a:bodyPr>
            <a:normAutofit fontScale="70000" lnSpcReduction="20000"/>
          </a:bodyPr>
          <a:lstStyle/>
          <a:p>
            <a:r>
              <a:rPr lang="en-US" dirty="0"/>
              <a:t>Dimensionality reduction</a:t>
            </a:r>
          </a:p>
          <a:p>
            <a:pPr lvl="1"/>
            <a:r>
              <a:rPr lang="en-US" dirty="0"/>
              <a:t>How can we represent this data more simply?</a:t>
            </a:r>
          </a:p>
          <a:p>
            <a:pPr lvl="1"/>
            <a:r>
              <a:rPr lang="en-US" dirty="0"/>
              <a:t>e.g., PCA, t-SNE, UMAP</a:t>
            </a:r>
          </a:p>
          <a:p>
            <a:r>
              <a:rPr lang="en-US" dirty="0"/>
              <a:t>Clustering</a:t>
            </a:r>
          </a:p>
          <a:p>
            <a:pPr lvl="1"/>
            <a:r>
              <a:rPr lang="en-US" dirty="0"/>
              <a:t>What things in the dataset are similar to each other?</a:t>
            </a:r>
          </a:p>
          <a:p>
            <a:pPr lvl="1"/>
            <a:r>
              <a:rPr lang="en-US" dirty="0"/>
              <a:t>e.g., K means</a:t>
            </a:r>
          </a:p>
          <a:p>
            <a:r>
              <a:rPr lang="en-US" dirty="0">
                <a:solidFill>
                  <a:schemeClr val="bg1"/>
                </a:solidFill>
              </a:rPr>
              <a:t>Classification</a:t>
            </a:r>
          </a:p>
          <a:p>
            <a:pPr lvl="1"/>
            <a:r>
              <a:rPr lang="en-US" dirty="0">
                <a:solidFill>
                  <a:schemeClr val="bg1"/>
                </a:solidFill>
              </a:rPr>
              <a:t>Which categories does this data fall into?</a:t>
            </a:r>
          </a:p>
          <a:p>
            <a:pPr lvl="1"/>
            <a:r>
              <a:rPr lang="en-US" dirty="0">
                <a:solidFill>
                  <a:schemeClr val="bg1"/>
                </a:solidFill>
              </a:rPr>
              <a:t>e.g., recapitulating diagnoses</a:t>
            </a:r>
          </a:p>
          <a:p>
            <a:r>
              <a:rPr lang="en-US" dirty="0">
                <a:solidFill>
                  <a:schemeClr val="bg1"/>
                </a:solidFill>
              </a:rPr>
              <a:t>Regression</a:t>
            </a:r>
          </a:p>
          <a:p>
            <a:pPr lvl="1"/>
            <a:r>
              <a:rPr lang="en-US" dirty="0">
                <a:solidFill>
                  <a:schemeClr val="bg1"/>
                </a:solidFill>
              </a:rPr>
              <a:t>What values should we assign this data?</a:t>
            </a:r>
          </a:p>
          <a:p>
            <a:pPr lvl="1"/>
            <a:r>
              <a:rPr lang="en-US" dirty="0">
                <a:solidFill>
                  <a:schemeClr val="bg1"/>
                </a:solidFill>
              </a:rPr>
              <a:t>e.g., survival prediction</a:t>
            </a:r>
          </a:p>
          <a:p>
            <a:r>
              <a:rPr lang="en-US" dirty="0">
                <a:solidFill>
                  <a:schemeClr val="bg1"/>
                </a:solidFill>
              </a:rPr>
              <a:t>Translation</a:t>
            </a:r>
          </a:p>
          <a:p>
            <a:pPr lvl="1"/>
            <a:r>
              <a:rPr lang="en-US" dirty="0">
                <a:solidFill>
                  <a:schemeClr val="bg1"/>
                </a:solidFill>
              </a:rPr>
              <a:t>How do we transform this data into another form?</a:t>
            </a:r>
          </a:p>
        </p:txBody>
      </p:sp>
      <p:pic>
        <p:nvPicPr>
          <p:cNvPr id="5" name="Picture 4">
            <a:extLst>
              <a:ext uri="{FF2B5EF4-FFF2-40B4-BE49-F238E27FC236}">
                <a16:creationId xmlns:a16="http://schemas.microsoft.com/office/drawing/2014/main" id="{7F70A2A1-685E-41EA-8A44-77A4EA7EE653}"/>
              </a:ext>
            </a:extLst>
          </p:cNvPr>
          <p:cNvPicPr>
            <a:picLocks noChangeAspect="1"/>
          </p:cNvPicPr>
          <p:nvPr/>
        </p:nvPicPr>
        <p:blipFill>
          <a:blip r:embed="rId2"/>
          <a:stretch>
            <a:fillRect/>
          </a:stretch>
        </p:blipFill>
        <p:spPr>
          <a:xfrm>
            <a:off x="5533901" y="1691311"/>
            <a:ext cx="6510635" cy="3776553"/>
          </a:xfrm>
          <a:prstGeom prst="rect">
            <a:avLst/>
          </a:prstGeom>
        </p:spPr>
      </p:pic>
      <p:sp>
        <p:nvSpPr>
          <p:cNvPr id="6" name="Rectangle 5">
            <a:extLst>
              <a:ext uri="{FF2B5EF4-FFF2-40B4-BE49-F238E27FC236}">
                <a16:creationId xmlns:a16="http://schemas.microsoft.com/office/drawing/2014/main" id="{AECE7B42-5BDE-4779-9E4C-909A9C7AB83E}"/>
              </a:ext>
            </a:extLst>
          </p:cNvPr>
          <p:cNvSpPr/>
          <p:nvPr/>
        </p:nvSpPr>
        <p:spPr>
          <a:xfrm>
            <a:off x="6827630" y="5467864"/>
            <a:ext cx="6233982" cy="276999"/>
          </a:xfrm>
          <a:prstGeom prst="rect">
            <a:avLst/>
          </a:prstGeom>
        </p:spPr>
        <p:txBody>
          <a:bodyPr wrap="square">
            <a:spAutoFit/>
          </a:bodyPr>
          <a:lstStyle/>
          <a:p>
            <a:r>
              <a:rPr lang="it-IT" sz="1200" dirty="0">
                <a:solidFill>
                  <a:srgbClr val="222222"/>
                </a:solidFill>
                <a:latin typeface="Calibri" panose="020F0502020204030204" pitchFamily="34" charset="0"/>
                <a:cs typeface="Calibri" panose="020F0502020204030204" pitchFamily="34" charset="0"/>
              </a:rPr>
              <a:t>La Manno, Gioele, et al. "RNA velocity of single cells." </a:t>
            </a:r>
            <a:r>
              <a:rPr lang="it-IT" sz="1200" i="1" dirty="0">
                <a:solidFill>
                  <a:srgbClr val="222222"/>
                </a:solidFill>
                <a:latin typeface="Calibri" panose="020F0502020204030204" pitchFamily="34" charset="0"/>
                <a:cs typeface="Calibri" panose="020F0502020204030204" pitchFamily="34" charset="0"/>
              </a:rPr>
              <a:t>Nature</a:t>
            </a:r>
            <a:r>
              <a:rPr lang="it-IT" sz="1200" dirty="0">
                <a:solidFill>
                  <a:srgbClr val="222222"/>
                </a:solidFill>
                <a:latin typeface="Calibri" panose="020F0502020204030204" pitchFamily="34" charset="0"/>
                <a:cs typeface="Calibri" panose="020F0502020204030204" pitchFamily="34" charset="0"/>
              </a:rPr>
              <a:t> 2018</a:t>
            </a:r>
            <a:endParaRPr lang="en-US" sz="1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035581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5A3A5-3E96-4152-96AD-C67497389F73}"/>
              </a:ext>
            </a:extLst>
          </p:cNvPr>
          <p:cNvSpPr>
            <a:spLocks noGrp="1"/>
          </p:cNvSpPr>
          <p:nvPr>
            <p:ph type="title"/>
          </p:nvPr>
        </p:nvSpPr>
        <p:spPr/>
        <p:txBody>
          <a:bodyPr/>
          <a:lstStyle/>
          <a:p>
            <a:r>
              <a:rPr lang="en-US" dirty="0"/>
              <a:t>Machine Learning Tasks</a:t>
            </a:r>
          </a:p>
        </p:txBody>
      </p:sp>
      <p:sp>
        <p:nvSpPr>
          <p:cNvPr id="3" name="Content Placeholder 2">
            <a:extLst>
              <a:ext uri="{FF2B5EF4-FFF2-40B4-BE49-F238E27FC236}">
                <a16:creationId xmlns:a16="http://schemas.microsoft.com/office/drawing/2014/main" id="{0311AC80-1C9D-4C3B-934C-6CD1670B4820}"/>
              </a:ext>
            </a:extLst>
          </p:cNvPr>
          <p:cNvSpPr>
            <a:spLocks noGrp="1"/>
          </p:cNvSpPr>
          <p:nvPr>
            <p:ph idx="1"/>
          </p:nvPr>
        </p:nvSpPr>
        <p:spPr>
          <a:xfrm>
            <a:off x="274319" y="1825625"/>
            <a:ext cx="5465396" cy="4351338"/>
          </a:xfrm>
        </p:spPr>
        <p:txBody>
          <a:bodyPr>
            <a:normAutofit fontScale="70000" lnSpcReduction="20000"/>
          </a:bodyPr>
          <a:lstStyle/>
          <a:p>
            <a:r>
              <a:rPr lang="en-US" dirty="0"/>
              <a:t>Dimensionality reduction</a:t>
            </a:r>
          </a:p>
          <a:p>
            <a:pPr lvl="1"/>
            <a:r>
              <a:rPr lang="en-US" dirty="0"/>
              <a:t>How can we represent this data more simply?</a:t>
            </a:r>
          </a:p>
          <a:p>
            <a:pPr lvl="1"/>
            <a:r>
              <a:rPr lang="en-US" dirty="0"/>
              <a:t>e.g., PCA, t-SNE, UMAP</a:t>
            </a:r>
          </a:p>
          <a:p>
            <a:r>
              <a:rPr lang="en-US" dirty="0"/>
              <a:t>Clustering</a:t>
            </a:r>
          </a:p>
          <a:p>
            <a:pPr lvl="1"/>
            <a:r>
              <a:rPr lang="en-US" dirty="0"/>
              <a:t>What things in the dataset are similar to each other?</a:t>
            </a:r>
          </a:p>
          <a:p>
            <a:pPr lvl="1"/>
            <a:r>
              <a:rPr lang="en-US" dirty="0"/>
              <a:t>e.g., K means</a:t>
            </a:r>
          </a:p>
          <a:p>
            <a:r>
              <a:rPr lang="en-US" dirty="0"/>
              <a:t>Classification</a:t>
            </a:r>
          </a:p>
          <a:p>
            <a:pPr lvl="1"/>
            <a:r>
              <a:rPr lang="en-US" dirty="0"/>
              <a:t>Which categories does this data fall into?</a:t>
            </a:r>
          </a:p>
          <a:p>
            <a:pPr lvl="1"/>
            <a:r>
              <a:rPr lang="en-US" dirty="0"/>
              <a:t>e.g., recapitulating diagnoses</a:t>
            </a:r>
          </a:p>
          <a:p>
            <a:r>
              <a:rPr lang="en-US" dirty="0">
                <a:solidFill>
                  <a:schemeClr val="bg1"/>
                </a:solidFill>
              </a:rPr>
              <a:t>Regression</a:t>
            </a:r>
          </a:p>
          <a:p>
            <a:pPr lvl="1"/>
            <a:r>
              <a:rPr lang="en-US" dirty="0">
                <a:solidFill>
                  <a:schemeClr val="bg1"/>
                </a:solidFill>
              </a:rPr>
              <a:t>What values should we assign this data?</a:t>
            </a:r>
          </a:p>
          <a:p>
            <a:pPr lvl="1"/>
            <a:r>
              <a:rPr lang="en-US" dirty="0">
                <a:solidFill>
                  <a:schemeClr val="bg1"/>
                </a:solidFill>
              </a:rPr>
              <a:t>e.g., survival prediction</a:t>
            </a:r>
          </a:p>
          <a:p>
            <a:r>
              <a:rPr lang="en-US" dirty="0">
                <a:solidFill>
                  <a:schemeClr val="bg1"/>
                </a:solidFill>
              </a:rPr>
              <a:t>Translation</a:t>
            </a:r>
          </a:p>
          <a:p>
            <a:pPr lvl="1"/>
            <a:r>
              <a:rPr lang="en-US" dirty="0">
                <a:solidFill>
                  <a:schemeClr val="bg1"/>
                </a:solidFill>
              </a:rPr>
              <a:t>How do we transform this data into another form?</a:t>
            </a:r>
          </a:p>
        </p:txBody>
      </p:sp>
      <p:pic>
        <p:nvPicPr>
          <p:cNvPr id="6" name="Picture 5">
            <a:extLst>
              <a:ext uri="{FF2B5EF4-FFF2-40B4-BE49-F238E27FC236}">
                <a16:creationId xmlns:a16="http://schemas.microsoft.com/office/drawing/2014/main" id="{01E2D6AC-8D5B-4F0D-87D0-5CBD7DF265D7}"/>
              </a:ext>
            </a:extLst>
          </p:cNvPr>
          <p:cNvPicPr>
            <a:picLocks noChangeAspect="1"/>
          </p:cNvPicPr>
          <p:nvPr/>
        </p:nvPicPr>
        <p:blipFill>
          <a:blip r:embed="rId2"/>
          <a:stretch>
            <a:fillRect/>
          </a:stretch>
        </p:blipFill>
        <p:spPr>
          <a:xfrm>
            <a:off x="5653583" y="1575487"/>
            <a:ext cx="6400530" cy="3818238"/>
          </a:xfrm>
          <a:prstGeom prst="rect">
            <a:avLst/>
          </a:prstGeom>
        </p:spPr>
      </p:pic>
      <p:sp>
        <p:nvSpPr>
          <p:cNvPr id="7" name="Rectangle 6">
            <a:extLst>
              <a:ext uri="{FF2B5EF4-FFF2-40B4-BE49-F238E27FC236}">
                <a16:creationId xmlns:a16="http://schemas.microsoft.com/office/drawing/2014/main" id="{82DED48B-9D10-4F70-8A42-7D2DBC87C866}"/>
              </a:ext>
            </a:extLst>
          </p:cNvPr>
          <p:cNvSpPr/>
          <p:nvPr/>
        </p:nvSpPr>
        <p:spPr>
          <a:xfrm>
            <a:off x="5805848" y="5462178"/>
            <a:ext cx="6340844" cy="461665"/>
          </a:xfrm>
          <a:prstGeom prst="rect">
            <a:avLst/>
          </a:prstGeom>
        </p:spPr>
        <p:txBody>
          <a:bodyPr wrap="square">
            <a:spAutoFit/>
          </a:bodyPr>
          <a:lstStyle/>
          <a:p>
            <a:r>
              <a:rPr lang="en-US" sz="1200" dirty="0">
                <a:solidFill>
                  <a:srgbClr val="222222"/>
                </a:solidFill>
                <a:latin typeface="Calibri" panose="020F0502020204030204" pitchFamily="34" charset="0"/>
                <a:cs typeface="Calibri" panose="020F0502020204030204" pitchFamily="34" charset="0"/>
              </a:rPr>
              <a:t>Campanella, Gabriele, et al. "Clinical-grade computational pathology using weakly supervised deep learning on whole slide images." </a:t>
            </a:r>
            <a:r>
              <a:rPr lang="en-US" sz="1200" i="1" dirty="0">
                <a:solidFill>
                  <a:srgbClr val="222222"/>
                </a:solidFill>
                <a:latin typeface="Calibri" panose="020F0502020204030204" pitchFamily="34" charset="0"/>
                <a:cs typeface="Calibri" panose="020F0502020204030204" pitchFamily="34" charset="0"/>
              </a:rPr>
              <a:t>Nature Medicine</a:t>
            </a:r>
            <a:r>
              <a:rPr lang="en-US" sz="1200" dirty="0">
                <a:solidFill>
                  <a:srgbClr val="222222"/>
                </a:solidFill>
                <a:latin typeface="Calibri" panose="020F0502020204030204" pitchFamily="34" charset="0"/>
                <a:cs typeface="Calibri" panose="020F0502020204030204" pitchFamily="34" charset="0"/>
              </a:rPr>
              <a:t> 2019</a:t>
            </a:r>
            <a:endParaRPr lang="en-US" sz="1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477670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5A3A5-3E96-4152-96AD-C67497389F73}"/>
              </a:ext>
            </a:extLst>
          </p:cNvPr>
          <p:cNvSpPr>
            <a:spLocks noGrp="1"/>
          </p:cNvSpPr>
          <p:nvPr>
            <p:ph type="title"/>
          </p:nvPr>
        </p:nvSpPr>
        <p:spPr/>
        <p:txBody>
          <a:bodyPr/>
          <a:lstStyle/>
          <a:p>
            <a:r>
              <a:rPr lang="en-US" dirty="0"/>
              <a:t>Machine Learning Tasks</a:t>
            </a:r>
          </a:p>
        </p:txBody>
      </p:sp>
      <p:sp>
        <p:nvSpPr>
          <p:cNvPr id="3" name="Content Placeholder 2">
            <a:extLst>
              <a:ext uri="{FF2B5EF4-FFF2-40B4-BE49-F238E27FC236}">
                <a16:creationId xmlns:a16="http://schemas.microsoft.com/office/drawing/2014/main" id="{0311AC80-1C9D-4C3B-934C-6CD1670B4820}"/>
              </a:ext>
            </a:extLst>
          </p:cNvPr>
          <p:cNvSpPr>
            <a:spLocks noGrp="1"/>
          </p:cNvSpPr>
          <p:nvPr>
            <p:ph idx="1"/>
          </p:nvPr>
        </p:nvSpPr>
        <p:spPr>
          <a:xfrm>
            <a:off x="274319" y="1825625"/>
            <a:ext cx="5465396" cy="4351338"/>
          </a:xfrm>
        </p:spPr>
        <p:txBody>
          <a:bodyPr>
            <a:normAutofit fontScale="70000" lnSpcReduction="20000"/>
          </a:bodyPr>
          <a:lstStyle/>
          <a:p>
            <a:r>
              <a:rPr lang="en-US" dirty="0"/>
              <a:t>Dimensionality reduction</a:t>
            </a:r>
          </a:p>
          <a:p>
            <a:pPr lvl="1"/>
            <a:r>
              <a:rPr lang="en-US" dirty="0"/>
              <a:t>How can we represent this data more simply?</a:t>
            </a:r>
          </a:p>
          <a:p>
            <a:pPr lvl="1"/>
            <a:r>
              <a:rPr lang="en-US" dirty="0"/>
              <a:t>e.g., PCA, t-SNE, UMAP</a:t>
            </a:r>
          </a:p>
          <a:p>
            <a:r>
              <a:rPr lang="en-US" dirty="0"/>
              <a:t>Clustering</a:t>
            </a:r>
          </a:p>
          <a:p>
            <a:pPr lvl="1"/>
            <a:r>
              <a:rPr lang="en-US" dirty="0"/>
              <a:t>What things in the dataset are similar to each other?</a:t>
            </a:r>
          </a:p>
          <a:p>
            <a:pPr lvl="1"/>
            <a:r>
              <a:rPr lang="en-US" dirty="0"/>
              <a:t>e.g., K means</a:t>
            </a:r>
          </a:p>
          <a:p>
            <a:r>
              <a:rPr lang="en-US" dirty="0"/>
              <a:t>Classification</a:t>
            </a:r>
          </a:p>
          <a:p>
            <a:pPr lvl="1"/>
            <a:r>
              <a:rPr lang="en-US" dirty="0"/>
              <a:t>Which categories does this data fall into?</a:t>
            </a:r>
          </a:p>
          <a:p>
            <a:pPr lvl="1"/>
            <a:r>
              <a:rPr lang="en-US" dirty="0"/>
              <a:t>e.g., recapitulating diagnoses</a:t>
            </a:r>
          </a:p>
          <a:p>
            <a:r>
              <a:rPr lang="en-US" dirty="0"/>
              <a:t>Regression</a:t>
            </a:r>
          </a:p>
          <a:p>
            <a:pPr lvl="1"/>
            <a:r>
              <a:rPr lang="en-US" dirty="0"/>
              <a:t>What numerical values should we assign this data?</a:t>
            </a:r>
          </a:p>
          <a:p>
            <a:pPr lvl="1"/>
            <a:r>
              <a:rPr lang="en-US" dirty="0"/>
              <a:t>e.g., survival prediction</a:t>
            </a:r>
          </a:p>
          <a:p>
            <a:r>
              <a:rPr lang="en-US" dirty="0">
                <a:solidFill>
                  <a:schemeClr val="bg1"/>
                </a:solidFill>
              </a:rPr>
              <a:t>Translation</a:t>
            </a:r>
          </a:p>
          <a:p>
            <a:pPr lvl="1"/>
            <a:r>
              <a:rPr lang="en-US" dirty="0">
                <a:solidFill>
                  <a:schemeClr val="bg1"/>
                </a:solidFill>
              </a:rPr>
              <a:t>How do we transform this data into another form?</a:t>
            </a:r>
          </a:p>
        </p:txBody>
      </p:sp>
      <p:pic>
        <p:nvPicPr>
          <p:cNvPr id="4" name="Picture 3">
            <a:extLst>
              <a:ext uri="{FF2B5EF4-FFF2-40B4-BE49-F238E27FC236}">
                <a16:creationId xmlns:a16="http://schemas.microsoft.com/office/drawing/2014/main" id="{2BB47283-743E-4677-BDA2-1E481D155DA6}"/>
              </a:ext>
            </a:extLst>
          </p:cNvPr>
          <p:cNvPicPr>
            <a:picLocks noChangeAspect="1"/>
          </p:cNvPicPr>
          <p:nvPr/>
        </p:nvPicPr>
        <p:blipFill>
          <a:blip r:embed="rId2"/>
          <a:stretch>
            <a:fillRect/>
          </a:stretch>
        </p:blipFill>
        <p:spPr>
          <a:xfrm>
            <a:off x="6096000" y="1315994"/>
            <a:ext cx="5899181" cy="4226011"/>
          </a:xfrm>
          <a:prstGeom prst="rect">
            <a:avLst/>
          </a:prstGeom>
        </p:spPr>
      </p:pic>
      <p:sp>
        <p:nvSpPr>
          <p:cNvPr id="5" name="Rectangle 4">
            <a:extLst>
              <a:ext uri="{FF2B5EF4-FFF2-40B4-BE49-F238E27FC236}">
                <a16:creationId xmlns:a16="http://schemas.microsoft.com/office/drawing/2014/main" id="{8C085F53-2820-46D2-9D9B-81B86C59B5AD}"/>
              </a:ext>
            </a:extLst>
          </p:cNvPr>
          <p:cNvSpPr/>
          <p:nvPr/>
        </p:nvSpPr>
        <p:spPr>
          <a:xfrm>
            <a:off x="5997590" y="5627641"/>
            <a:ext cx="6096000" cy="461665"/>
          </a:xfrm>
          <a:prstGeom prst="rect">
            <a:avLst/>
          </a:prstGeom>
        </p:spPr>
        <p:txBody>
          <a:bodyPr>
            <a:spAutoFit/>
          </a:bodyPr>
          <a:lstStyle/>
          <a:p>
            <a:r>
              <a:rPr lang="en-US" sz="1200" dirty="0" err="1">
                <a:solidFill>
                  <a:srgbClr val="222222"/>
                </a:solidFill>
                <a:latin typeface="Calibri" panose="020F0502020204030204" pitchFamily="34" charset="0"/>
                <a:cs typeface="Calibri" panose="020F0502020204030204" pitchFamily="34" charset="0"/>
              </a:rPr>
              <a:t>Mobadersany</a:t>
            </a:r>
            <a:r>
              <a:rPr lang="en-US" sz="1200" dirty="0">
                <a:solidFill>
                  <a:srgbClr val="222222"/>
                </a:solidFill>
                <a:latin typeface="Calibri" panose="020F0502020204030204" pitchFamily="34" charset="0"/>
                <a:cs typeface="Calibri" panose="020F0502020204030204" pitchFamily="34" charset="0"/>
              </a:rPr>
              <a:t>, </a:t>
            </a:r>
            <a:r>
              <a:rPr lang="en-US" sz="1200" dirty="0" err="1">
                <a:solidFill>
                  <a:srgbClr val="222222"/>
                </a:solidFill>
                <a:latin typeface="Calibri" panose="020F0502020204030204" pitchFamily="34" charset="0"/>
                <a:cs typeface="Calibri" panose="020F0502020204030204" pitchFamily="34" charset="0"/>
              </a:rPr>
              <a:t>Pooya</a:t>
            </a:r>
            <a:r>
              <a:rPr lang="en-US" sz="1200" dirty="0">
                <a:solidFill>
                  <a:srgbClr val="222222"/>
                </a:solidFill>
                <a:latin typeface="Calibri" panose="020F0502020204030204" pitchFamily="34" charset="0"/>
                <a:cs typeface="Calibri" panose="020F0502020204030204" pitchFamily="34" charset="0"/>
              </a:rPr>
              <a:t>, et al. "Predicting cancer outcomes from histology and genomics using convolutional networks." </a:t>
            </a:r>
            <a:r>
              <a:rPr lang="en-US" sz="1200" i="1" dirty="0">
                <a:solidFill>
                  <a:srgbClr val="222222"/>
                </a:solidFill>
                <a:latin typeface="Calibri" panose="020F0502020204030204" pitchFamily="34" charset="0"/>
                <a:cs typeface="Calibri" panose="020F0502020204030204" pitchFamily="34" charset="0"/>
              </a:rPr>
              <a:t>PNAS</a:t>
            </a:r>
            <a:r>
              <a:rPr lang="en-US" sz="1200" dirty="0">
                <a:solidFill>
                  <a:srgbClr val="222222"/>
                </a:solidFill>
                <a:latin typeface="Calibri" panose="020F0502020204030204" pitchFamily="34" charset="0"/>
                <a:cs typeface="Calibri" panose="020F0502020204030204" pitchFamily="34" charset="0"/>
              </a:rPr>
              <a:t> 2018</a:t>
            </a:r>
            <a:endParaRPr lang="en-US" sz="1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466580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5A3A5-3E96-4152-96AD-C67497389F73}"/>
              </a:ext>
            </a:extLst>
          </p:cNvPr>
          <p:cNvSpPr>
            <a:spLocks noGrp="1"/>
          </p:cNvSpPr>
          <p:nvPr>
            <p:ph type="title"/>
          </p:nvPr>
        </p:nvSpPr>
        <p:spPr/>
        <p:txBody>
          <a:bodyPr/>
          <a:lstStyle/>
          <a:p>
            <a:r>
              <a:rPr lang="en-US" dirty="0"/>
              <a:t>Machine Learning Tasks</a:t>
            </a:r>
          </a:p>
        </p:txBody>
      </p:sp>
      <p:sp>
        <p:nvSpPr>
          <p:cNvPr id="3" name="Content Placeholder 2">
            <a:extLst>
              <a:ext uri="{FF2B5EF4-FFF2-40B4-BE49-F238E27FC236}">
                <a16:creationId xmlns:a16="http://schemas.microsoft.com/office/drawing/2014/main" id="{0311AC80-1C9D-4C3B-934C-6CD1670B4820}"/>
              </a:ext>
            </a:extLst>
          </p:cNvPr>
          <p:cNvSpPr>
            <a:spLocks noGrp="1"/>
          </p:cNvSpPr>
          <p:nvPr>
            <p:ph idx="1"/>
          </p:nvPr>
        </p:nvSpPr>
        <p:spPr>
          <a:xfrm>
            <a:off x="274319" y="1825625"/>
            <a:ext cx="5465396" cy="4351338"/>
          </a:xfrm>
        </p:spPr>
        <p:txBody>
          <a:bodyPr>
            <a:normAutofit fontScale="70000" lnSpcReduction="20000"/>
          </a:bodyPr>
          <a:lstStyle/>
          <a:p>
            <a:r>
              <a:rPr lang="en-US" dirty="0"/>
              <a:t>Dimensionality reduction</a:t>
            </a:r>
          </a:p>
          <a:p>
            <a:pPr lvl="1"/>
            <a:r>
              <a:rPr lang="en-US" dirty="0"/>
              <a:t>How can we represent this data more simply?</a:t>
            </a:r>
          </a:p>
          <a:p>
            <a:pPr lvl="1"/>
            <a:r>
              <a:rPr lang="en-US" dirty="0"/>
              <a:t>e.g., PCA, t-SNE, UMAP</a:t>
            </a:r>
          </a:p>
          <a:p>
            <a:r>
              <a:rPr lang="en-US" dirty="0"/>
              <a:t>Clustering</a:t>
            </a:r>
          </a:p>
          <a:p>
            <a:pPr lvl="1"/>
            <a:r>
              <a:rPr lang="en-US" dirty="0"/>
              <a:t>What things in the dataset are similar to each other?</a:t>
            </a:r>
          </a:p>
          <a:p>
            <a:pPr lvl="1"/>
            <a:r>
              <a:rPr lang="en-US" dirty="0"/>
              <a:t>e.g., K means</a:t>
            </a:r>
          </a:p>
          <a:p>
            <a:r>
              <a:rPr lang="en-US" dirty="0"/>
              <a:t>Classification</a:t>
            </a:r>
          </a:p>
          <a:p>
            <a:pPr lvl="1"/>
            <a:r>
              <a:rPr lang="en-US" dirty="0"/>
              <a:t>Which categories does this data fall into?</a:t>
            </a:r>
          </a:p>
          <a:p>
            <a:pPr lvl="1"/>
            <a:r>
              <a:rPr lang="en-US" dirty="0"/>
              <a:t>e.g., recapitulating diagnoses</a:t>
            </a:r>
          </a:p>
          <a:p>
            <a:r>
              <a:rPr lang="en-US" dirty="0"/>
              <a:t>Regression</a:t>
            </a:r>
          </a:p>
          <a:p>
            <a:pPr lvl="1"/>
            <a:r>
              <a:rPr lang="en-US" dirty="0"/>
              <a:t>What numerical values should we assign this data?</a:t>
            </a:r>
          </a:p>
          <a:p>
            <a:pPr lvl="1"/>
            <a:r>
              <a:rPr lang="en-US" dirty="0"/>
              <a:t>e.g., survival prediction</a:t>
            </a:r>
          </a:p>
          <a:p>
            <a:r>
              <a:rPr lang="en-US" dirty="0"/>
              <a:t>Translation</a:t>
            </a:r>
          </a:p>
          <a:p>
            <a:pPr lvl="1"/>
            <a:r>
              <a:rPr lang="en-US" dirty="0"/>
              <a:t>How do we transform this data into another form?</a:t>
            </a:r>
          </a:p>
          <a:p>
            <a:pPr lvl="1"/>
            <a:r>
              <a:rPr lang="en-US" dirty="0"/>
              <a:t>e.g., GANs</a:t>
            </a:r>
          </a:p>
        </p:txBody>
      </p:sp>
      <p:pic>
        <p:nvPicPr>
          <p:cNvPr id="6" name="Picture 5">
            <a:extLst>
              <a:ext uri="{FF2B5EF4-FFF2-40B4-BE49-F238E27FC236}">
                <a16:creationId xmlns:a16="http://schemas.microsoft.com/office/drawing/2014/main" id="{A3B975D3-89A6-CD81-E81F-610F79AC44CE}"/>
              </a:ext>
            </a:extLst>
          </p:cNvPr>
          <p:cNvPicPr>
            <a:picLocks noChangeAspect="1"/>
          </p:cNvPicPr>
          <p:nvPr/>
        </p:nvPicPr>
        <p:blipFill rotWithShape="1">
          <a:blip r:embed="rId2"/>
          <a:srcRect t="6586"/>
          <a:stretch/>
        </p:blipFill>
        <p:spPr>
          <a:xfrm>
            <a:off x="5810736" y="1574448"/>
            <a:ext cx="6059838" cy="4351338"/>
          </a:xfrm>
          <a:prstGeom prst="rect">
            <a:avLst/>
          </a:prstGeom>
        </p:spPr>
      </p:pic>
      <p:sp>
        <p:nvSpPr>
          <p:cNvPr id="8" name="TextBox 7">
            <a:extLst>
              <a:ext uri="{FF2B5EF4-FFF2-40B4-BE49-F238E27FC236}">
                <a16:creationId xmlns:a16="http://schemas.microsoft.com/office/drawing/2014/main" id="{BF9AC529-9C29-4843-0A45-F291D515AA10}"/>
              </a:ext>
            </a:extLst>
          </p:cNvPr>
          <p:cNvSpPr txBox="1"/>
          <p:nvPr/>
        </p:nvSpPr>
        <p:spPr>
          <a:xfrm>
            <a:off x="5913912" y="5949877"/>
            <a:ext cx="5956662" cy="461665"/>
          </a:xfrm>
          <a:prstGeom prst="rect">
            <a:avLst/>
          </a:prstGeom>
          <a:noFill/>
        </p:spPr>
        <p:txBody>
          <a:bodyPr wrap="square" rtlCol="0">
            <a:spAutoFit/>
          </a:bodyPr>
          <a:lstStyle/>
          <a:p>
            <a:r>
              <a:rPr lang="en-US" sz="1200" dirty="0" err="1"/>
              <a:t>Anghel</a:t>
            </a:r>
            <a:r>
              <a:rPr lang="en-US" sz="1200" dirty="0"/>
              <a:t>, </a:t>
            </a:r>
            <a:r>
              <a:rPr lang="en-US" sz="1200" dirty="0" err="1"/>
              <a:t>Andreea</a:t>
            </a:r>
            <a:r>
              <a:rPr lang="en-US" sz="1200" dirty="0"/>
              <a:t>, et al. "A high-performance system for robust stain normalization of whole-slide images in histopathology." </a:t>
            </a:r>
            <a:r>
              <a:rPr lang="en-US" sz="1200" i="1" dirty="0"/>
              <a:t>Frontiers in medicine</a:t>
            </a:r>
            <a:r>
              <a:rPr lang="en-US" sz="1200" dirty="0"/>
              <a:t> 2019</a:t>
            </a:r>
          </a:p>
        </p:txBody>
      </p:sp>
    </p:spTree>
    <p:extLst>
      <p:ext uri="{BB962C8B-B14F-4D97-AF65-F5344CB8AC3E}">
        <p14:creationId xmlns:p14="http://schemas.microsoft.com/office/powerpoint/2010/main" val="41616661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A9B18-793C-4A26-9E11-08D7DF5928F7}"/>
              </a:ext>
            </a:extLst>
          </p:cNvPr>
          <p:cNvSpPr>
            <a:spLocks noGrp="1"/>
          </p:cNvSpPr>
          <p:nvPr>
            <p:ph type="title"/>
          </p:nvPr>
        </p:nvSpPr>
        <p:spPr/>
        <p:txBody>
          <a:bodyPr/>
          <a:lstStyle/>
          <a:p>
            <a:r>
              <a:rPr lang="en-US" dirty="0"/>
              <a:t>Supervision</a:t>
            </a:r>
          </a:p>
        </p:txBody>
      </p:sp>
      <p:sp>
        <p:nvSpPr>
          <p:cNvPr id="3" name="Content Placeholder 2">
            <a:extLst>
              <a:ext uri="{FF2B5EF4-FFF2-40B4-BE49-F238E27FC236}">
                <a16:creationId xmlns:a16="http://schemas.microsoft.com/office/drawing/2014/main" id="{66203C9F-6683-40FA-B6A9-CEE7519385B5}"/>
              </a:ext>
            </a:extLst>
          </p:cNvPr>
          <p:cNvSpPr>
            <a:spLocks noGrp="1"/>
          </p:cNvSpPr>
          <p:nvPr>
            <p:ph idx="1"/>
          </p:nvPr>
        </p:nvSpPr>
        <p:spPr>
          <a:xfrm>
            <a:off x="274319" y="1825625"/>
            <a:ext cx="5069577" cy="4791306"/>
          </a:xfrm>
        </p:spPr>
        <p:txBody>
          <a:bodyPr/>
          <a:lstStyle/>
          <a:p>
            <a:r>
              <a:rPr lang="en-US" dirty="0"/>
              <a:t>Unsupervised ML</a:t>
            </a:r>
          </a:p>
          <a:p>
            <a:pPr lvl="1"/>
            <a:r>
              <a:rPr lang="en-US" dirty="0"/>
              <a:t>Tasks: dimensionality reduction, clustering, translation</a:t>
            </a:r>
          </a:p>
          <a:p>
            <a:pPr lvl="1"/>
            <a:r>
              <a:rPr lang="en-US" dirty="0"/>
              <a:t>Algorithms rely only on the data points themselves</a:t>
            </a:r>
          </a:p>
        </p:txBody>
      </p:sp>
      <p:pic>
        <p:nvPicPr>
          <p:cNvPr id="5122" name="Picture 2" descr="Supervised and unsupervised machine learning. a Schematic representation of an unsupervised learning model. Unlabelled data is used in unsupervised learning algorithms for clustering. b Schematic representation of a supervised learning model. Labelled data are used in supervised learning algorithms for classification. Machine learning models can be broadly classified into supervised or unsupervised learning algorithms, depending on the structure of the data (Mitchell et al. 2013) [Note: there are intermediate cases called semi-supervised learning which we will not consider here, see e.g., Zhu and Goldberg 2009 for details]. Unsupervised learning algorithms use data in which the outcome is not yet labelled or identified, and therefore the algorithm cannot ‘know’ the outcomes in advance. The algorithm then learns how to classify and predict the outcome from new observations based on the inherent structure of the data at hand. An example of unsupervised learning is the clustering of groups within a dataset. Conversely, supervised learning algorithms uses data in which the outcome is known, and the algorithm learns how to predict the outcome of future observations based on what was learnt from the information and outcomes obtained from previous data. An example of supervised learning is the classification (or prediction, in the case of regression models) of a new observation between two categories based on n number of characteristics or variables">
            <a:extLst>
              <a:ext uri="{FF2B5EF4-FFF2-40B4-BE49-F238E27FC236}">
                <a16:creationId xmlns:a16="http://schemas.microsoft.com/office/drawing/2014/main" id="{1E8A5B4E-073C-9392-6D4C-59EC28AACD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2047" y="1245569"/>
            <a:ext cx="4995192" cy="503599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88EDE525-C75A-4611-C658-AA9727DCADF7}"/>
              </a:ext>
            </a:extLst>
          </p:cNvPr>
          <p:cNvSpPr/>
          <p:nvPr/>
        </p:nvSpPr>
        <p:spPr>
          <a:xfrm>
            <a:off x="6282047" y="1163782"/>
            <a:ext cx="209601" cy="2850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5F5B9F91-8ED0-80A1-FA98-CDF1A59B6BD3}"/>
              </a:ext>
            </a:extLst>
          </p:cNvPr>
          <p:cNvSpPr/>
          <p:nvPr/>
        </p:nvSpPr>
        <p:spPr>
          <a:xfrm>
            <a:off x="8971510" y="1209694"/>
            <a:ext cx="2515330" cy="50718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FD0E1485-3D08-DA99-118F-7A1BF355B88A}"/>
              </a:ext>
            </a:extLst>
          </p:cNvPr>
          <p:cNvSpPr txBox="1"/>
          <p:nvPr/>
        </p:nvSpPr>
        <p:spPr>
          <a:xfrm>
            <a:off x="6200997" y="6476535"/>
            <a:ext cx="5548939" cy="461665"/>
          </a:xfrm>
          <a:prstGeom prst="rect">
            <a:avLst/>
          </a:prstGeom>
          <a:noFill/>
        </p:spPr>
        <p:txBody>
          <a:bodyPr wrap="square">
            <a:spAutoFit/>
          </a:bodyPr>
          <a:lstStyle/>
          <a:p>
            <a:r>
              <a:rPr lang="en-US" sz="1200" dirty="0"/>
              <a:t>Morimoto, </a:t>
            </a:r>
            <a:r>
              <a:rPr lang="en-US" sz="1200" dirty="0" err="1"/>
              <a:t>Juliano</a:t>
            </a:r>
            <a:r>
              <a:rPr lang="en-US" sz="1200" dirty="0"/>
              <a:t>, and Fleur Ponton. "Virtual reality in biology: could we become virtual naturalists?." Evolution: Education and Outreach 2021</a:t>
            </a:r>
          </a:p>
        </p:txBody>
      </p:sp>
    </p:spTree>
    <p:extLst>
      <p:ext uri="{BB962C8B-B14F-4D97-AF65-F5344CB8AC3E}">
        <p14:creationId xmlns:p14="http://schemas.microsoft.com/office/powerpoint/2010/main" val="25774920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A9B18-793C-4A26-9E11-08D7DF5928F7}"/>
              </a:ext>
            </a:extLst>
          </p:cNvPr>
          <p:cNvSpPr>
            <a:spLocks noGrp="1"/>
          </p:cNvSpPr>
          <p:nvPr>
            <p:ph type="title"/>
          </p:nvPr>
        </p:nvSpPr>
        <p:spPr/>
        <p:txBody>
          <a:bodyPr/>
          <a:lstStyle/>
          <a:p>
            <a:r>
              <a:rPr lang="en-US" dirty="0"/>
              <a:t>Supervision</a:t>
            </a:r>
          </a:p>
        </p:txBody>
      </p:sp>
      <p:sp>
        <p:nvSpPr>
          <p:cNvPr id="3" name="Content Placeholder 2">
            <a:extLst>
              <a:ext uri="{FF2B5EF4-FFF2-40B4-BE49-F238E27FC236}">
                <a16:creationId xmlns:a16="http://schemas.microsoft.com/office/drawing/2014/main" id="{66203C9F-6683-40FA-B6A9-CEE7519385B5}"/>
              </a:ext>
            </a:extLst>
          </p:cNvPr>
          <p:cNvSpPr>
            <a:spLocks noGrp="1"/>
          </p:cNvSpPr>
          <p:nvPr>
            <p:ph idx="1"/>
          </p:nvPr>
        </p:nvSpPr>
        <p:spPr>
          <a:xfrm>
            <a:off x="274319" y="1825625"/>
            <a:ext cx="5069577" cy="4791306"/>
          </a:xfrm>
        </p:spPr>
        <p:txBody>
          <a:bodyPr/>
          <a:lstStyle/>
          <a:p>
            <a:r>
              <a:rPr lang="en-US" dirty="0"/>
              <a:t>Unsupervised ML</a:t>
            </a:r>
          </a:p>
          <a:p>
            <a:pPr lvl="1"/>
            <a:r>
              <a:rPr lang="en-US" dirty="0"/>
              <a:t>Tasks: dimensionality reduction, clustering, translation</a:t>
            </a:r>
          </a:p>
          <a:p>
            <a:pPr lvl="1"/>
            <a:r>
              <a:rPr lang="en-US" dirty="0"/>
              <a:t>Algorithms rely only on the data points themselves</a:t>
            </a:r>
          </a:p>
          <a:p>
            <a:r>
              <a:rPr lang="en-US" dirty="0"/>
              <a:t>Supervised ML</a:t>
            </a:r>
          </a:p>
          <a:p>
            <a:pPr lvl="1"/>
            <a:r>
              <a:rPr lang="en-US" dirty="0"/>
              <a:t>Tasks: classification, regression, translation</a:t>
            </a:r>
          </a:p>
          <a:p>
            <a:pPr lvl="1"/>
            <a:r>
              <a:rPr lang="en-US" dirty="0"/>
              <a:t>Algorithms rely on data points with labels</a:t>
            </a:r>
          </a:p>
          <a:p>
            <a:pPr lvl="1"/>
            <a:endParaRPr lang="en-US" dirty="0"/>
          </a:p>
        </p:txBody>
      </p:sp>
      <p:pic>
        <p:nvPicPr>
          <p:cNvPr id="5122" name="Picture 2" descr="Supervised and unsupervised machine learning. a Schematic representation of an unsupervised learning model. Unlabelled data is used in unsupervised learning algorithms for clustering. b Schematic representation of a supervised learning model. Labelled data are used in supervised learning algorithms for classification. Machine learning models can be broadly classified into supervised or unsupervised learning algorithms, depending on the structure of the data (Mitchell et al. 2013) [Note: there are intermediate cases called semi-supervised learning which we will not consider here, see e.g., Zhu and Goldberg 2009 for details]. Unsupervised learning algorithms use data in which the outcome is not yet labelled or identified, and therefore the algorithm cannot ‘know’ the outcomes in advance. The algorithm then learns how to classify and predict the outcome from new observations based on the inherent structure of the data at hand. An example of unsupervised learning is the clustering of groups within a dataset. Conversely, supervised learning algorithms uses data in which the outcome is known, and the algorithm learns how to predict the outcome of future observations based on what was learnt from the information and outcomes obtained from previous data. An example of supervised learning is the classification (or prediction, in the case of regression models) of a new observation between two categories based on n number of characteristics or variables">
            <a:extLst>
              <a:ext uri="{FF2B5EF4-FFF2-40B4-BE49-F238E27FC236}">
                <a16:creationId xmlns:a16="http://schemas.microsoft.com/office/drawing/2014/main" id="{1E8A5B4E-073C-9392-6D4C-59EC28AACD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2047" y="1245569"/>
            <a:ext cx="4995192" cy="503599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88EDE525-C75A-4611-C658-AA9727DCADF7}"/>
              </a:ext>
            </a:extLst>
          </p:cNvPr>
          <p:cNvSpPr/>
          <p:nvPr/>
        </p:nvSpPr>
        <p:spPr>
          <a:xfrm>
            <a:off x="6282047" y="1199656"/>
            <a:ext cx="209601" cy="2850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5F5B9F91-8ED0-80A1-FA98-CDF1A59B6BD3}"/>
              </a:ext>
            </a:extLst>
          </p:cNvPr>
          <p:cNvSpPr/>
          <p:nvPr/>
        </p:nvSpPr>
        <p:spPr>
          <a:xfrm>
            <a:off x="8975466" y="1198068"/>
            <a:ext cx="209601" cy="2850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FD0E1485-3D08-DA99-118F-7A1BF355B88A}"/>
              </a:ext>
            </a:extLst>
          </p:cNvPr>
          <p:cNvSpPr txBox="1"/>
          <p:nvPr/>
        </p:nvSpPr>
        <p:spPr>
          <a:xfrm>
            <a:off x="6200997" y="6476535"/>
            <a:ext cx="5548939" cy="461665"/>
          </a:xfrm>
          <a:prstGeom prst="rect">
            <a:avLst/>
          </a:prstGeom>
          <a:noFill/>
        </p:spPr>
        <p:txBody>
          <a:bodyPr wrap="square">
            <a:spAutoFit/>
          </a:bodyPr>
          <a:lstStyle/>
          <a:p>
            <a:r>
              <a:rPr lang="en-US" sz="1200" dirty="0"/>
              <a:t>Morimoto, </a:t>
            </a:r>
            <a:r>
              <a:rPr lang="en-US" sz="1200" dirty="0" err="1"/>
              <a:t>Juliano</a:t>
            </a:r>
            <a:r>
              <a:rPr lang="en-US" sz="1200" dirty="0"/>
              <a:t>, and Fleur Ponton. "Virtual reality in biology: could we become virtual naturalists?." Evolution: Education and Outreach 2021</a:t>
            </a:r>
          </a:p>
        </p:txBody>
      </p:sp>
    </p:spTree>
    <p:extLst>
      <p:ext uri="{BB962C8B-B14F-4D97-AF65-F5344CB8AC3E}">
        <p14:creationId xmlns:p14="http://schemas.microsoft.com/office/powerpoint/2010/main" val="25363508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E97498-398D-4101-A256-63211F6FEB35}"/>
              </a:ext>
            </a:extLst>
          </p:cNvPr>
          <p:cNvSpPr>
            <a:spLocks noGrp="1"/>
          </p:cNvSpPr>
          <p:nvPr>
            <p:ph type="title"/>
          </p:nvPr>
        </p:nvSpPr>
        <p:spPr/>
        <p:txBody>
          <a:bodyPr/>
          <a:lstStyle/>
          <a:p>
            <a:r>
              <a:rPr lang="en-US" dirty="0"/>
              <a:t>Learning objectives</a:t>
            </a:r>
          </a:p>
        </p:txBody>
      </p:sp>
      <p:sp>
        <p:nvSpPr>
          <p:cNvPr id="3" name="Content Placeholder 2">
            <a:extLst>
              <a:ext uri="{FF2B5EF4-FFF2-40B4-BE49-F238E27FC236}">
                <a16:creationId xmlns:a16="http://schemas.microsoft.com/office/drawing/2014/main" id="{19B41394-C25F-4330-9F5F-AADC59C0A9DD}"/>
              </a:ext>
            </a:extLst>
          </p:cNvPr>
          <p:cNvSpPr>
            <a:spLocks noGrp="1"/>
          </p:cNvSpPr>
          <p:nvPr>
            <p:ph idx="1"/>
          </p:nvPr>
        </p:nvSpPr>
        <p:spPr>
          <a:xfrm>
            <a:off x="274318" y="1536867"/>
            <a:ext cx="11596255" cy="4791306"/>
          </a:xfrm>
        </p:spPr>
        <p:txBody>
          <a:bodyPr vert="horz" lIns="91440" tIns="45720" rIns="91440" bIns="45720" rtlCol="0" anchor="t">
            <a:normAutofit/>
          </a:bodyPr>
          <a:lstStyle/>
          <a:p>
            <a:r>
              <a:rPr lang="en-US" dirty="0"/>
              <a:t>high level description of AI </a:t>
            </a:r>
            <a:endParaRPr lang="en-US" dirty="0">
              <a:cs typeface="Calibri"/>
            </a:endParaRPr>
          </a:p>
          <a:p>
            <a:pPr lvl="1"/>
            <a:r>
              <a:rPr lang="en-US" dirty="0"/>
              <a:t>principles and concepts</a:t>
            </a:r>
            <a:endParaRPr lang="en-US" dirty="0">
              <a:cs typeface="Calibri"/>
            </a:endParaRPr>
          </a:p>
          <a:p>
            <a:pPr lvl="1"/>
            <a:r>
              <a:rPr lang="en-US" b="1" dirty="0"/>
              <a:t>from idea to working AI model: processes and infrastructure for pathology AI</a:t>
            </a:r>
            <a:endParaRPr lang="en-US" b="1">
              <a:cs typeface="Calibri"/>
            </a:endParaRPr>
          </a:p>
          <a:p>
            <a:r>
              <a:rPr lang="en-US" dirty="0"/>
              <a:t>AI in cytometry:  </a:t>
            </a:r>
            <a:endParaRPr lang="en-US" dirty="0">
              <a:cs typeface="Calibri"/>
            </a:endParaRPr>
          </a:p>
          <a:p>
            <a:pPr lvl="1"/>
            <a:r>
              <a:rPr lang="en-US" dirty="0"/>
              <a:t>applications of AI within cytometry workflows</a:t>
            </a:r>
            <a:endParaRPr lang="en-US" dirty="0">
              <a:cs typeface="Calibri"/>
            </a:endParaRPr>
          </a:p>
          <a:p>
            <a:pPr lvl="1"/>
            <a:r>
              <a:rPr lang="en-US" dirty="0"/>
              <a:t>examples of clinical applications</a:t>
            </a:r>
          </a:p>
          <a:p>
            <a:r>
              <a:rPr lang="en-US" dirty="0">
                <a:cs typeface="Calibri"/>
              </a:rPr>
              <a:t>outlook: how AI will change clinical landscapes</a:t>
            </a:r>
          </a:p>
        </p:txBody>
      </p:sp>
    </p:spTree>
    <p:extLst>
      <p:ext uri="{BB962C8B-B14F-4D97-AF65-F5344CB8AC3E}">
        <p14:creationId xmlns:p14="http://schemas.microsoft.com/office/powerpoint/2010/main" val="40255929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6FE55-988C-02FD-CFA2-869FDEB98047}"/>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4FEF10CF-C504-9C40-C79B-8EA54A89E36D}"/>
              </a:ext>
            </a:extLst>
          </p:cNvPr>
          <p:cNvSpPr>
            <a:spLocks noGrp="1"/>
          </p:cNvSpPr>
          <p:nvPr>
            <p:ph idx="1"/>
          </p:nvPr>
        </p:nvSpPr>
        <p:spPr/>
        <p:txBody>
          <a:bodyPr>
            <a:normAutofit/>
          </a:bodyPr>
          <a:lstStyle/>
          <a:p>
            <a:r>
              <a:rPr lang="en-US" dirty="0"/>
              <a:t>What do you need to do AI?</a:t>
            </a:r>
          </a:p>
          <a:p>
            <a:pPr lvl="1"/>
            <a:r>
              <a:rPr lang="en-US" dirty="0"/>
              <a:t>Partnership with computational experts</a:t>
            </a:r>
          </a:p>
          <a:p>
            <a:pPr lvl="1"/>
            <a:r>
              <a:rPr lang="en-US" dirty="0"/>
              <a:t>Precisely stated problem</a:t>
            </a:r>
          </a:p>
          <a:p>
            <a:pPr lvl="1"/>
            <a:r>
              <a:rPr lang="en-US" dirty="0"/>
              <a:t>Clean data</a:t>
            </a:r>
          </a:p>
          <a:p>
            <a:pPr lvl="1"/>
            <a:r>
              <a:rPr lang="en-US" dirty="0"/>
              <a:t>Ethics and bias</a:t>
            </a:r>
          </a:p>
          <a:p>
            <a:pPr lvl="1"/>
            <a:r>
              <a:rPr lang="en-US" dirty="0"/>
              <a:t>Choice of algorithm</a:t>
            </a:r>
          </a:p>
          <a:p>
            <a:pPr lvl="1"/>
            <a:r>
              <a:rPr lang="en-US" dirty="0"/>
              <a:t>Metric for success or failure</a:t>
            </a:r>
          </a:p>
          <a:p>
            <a:pPr lvl="1"/>
            <a:r>
              <a:rPr lang="en-US" dirty="0"/>
              <a:t>Hardware and software</a:t>
            </a:r>
          </a:p>
          <a:p>
            <a:pPr lvl="1"/>
            <a:r>
              <a:rPr lang="en-US" dirty="0"/>
              <a:t>Interpretability</a:t>
            </a:r>
          </a:p>
          <a:p>
            <a:pPr lvl="1"/>
            <a:r>
              <a:rPr lang="en-US" dirty="0"/>
              <a:t>Common sources of errors</a:t>
            </a:r>
          </a:p>
          <a:p>
            <a:r>
              <a:rPr lang="en-US" dirty="0"/>
              <a:t>Walkthrough of a published example from our lab</a:t>
            </a:r>
          </a:p>
          <a:p>
            <a:endParaRPr lang="en-US" dirty="0"/>
          </a:p>
        </p:txBody>
      </p:sp>
    </p:spTree>
    <p:extLst>
      <p:ext uri="{BB962C8B-B14F-4D97-AF65-F5344CB8AC3E}">
        <p14:creationId xmlns:p14="http://schemas.microsoft.com/office/powerpoint/2010/main" val="26702722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47F8A04-1508-A6C3-AF55-EDA3A44D88C3}"/>
              </a:ext>
            </a:extLst>
          </p:cNvPr>
          <p:cNvPicPr>
            <a:picLocks noChangeAspect="1"/>
          </p:cNvPicPr>
          <p:nvPr/>
        </p:nvPicPr>
        <p:blipFill>
          <a:blip r:embed="rId2"/>
          <a:stretch>
            <a:fillRect/>
          </a:stretch>
        </p:blipFill>
        <p:spPr>
          <a:xfrm>
            <a:off x="2209800" y="472930"/>
            <a:ext cx="7772400" cy="2444545"/>
          </a:xfrm>
          <a:prstGeom prst="rect">
            <a:avLst/>
          </a:prstGeom>
        </p:spPr>
      </p:pic>
      <p:pic>
        <p:nvPicPr>
          <p:cNvPr id="5" name="Picture 4">
            <a:extLst>
              <a:ext uri="{FF2B5EF4-FFF2-40B4-BE49-F238E27FC236}">
                <a16:creationId xmlns:a16="http://schemas.microsoft.com/office/drawing/2014/main" id="{00D59B75-CCBE-8CAE-4D16-B8EDA85DA64D}"/>
              </a:ext>
            </a:extLst>
          </p:cNvPr>
          <p:cNvPicPr>
            <a:picLocks noChangeAspect="1"/>
          </p:cNvPicPr>
          <p:nvPr/>
        </p:nvPicPr>
        <p:blipFill>
          <a:blip r:embed="rId3"/>
          <a:stretch>
            <a:fillRect/>
          </a:stretch>
        </p:blipFill>
        <p:spPr>
          <a:xfrm>
            <a:off x="644822" y="3234898"/>
            <a:ext cx="10902356" cy="3510654"/>
          </a:xfrm>
          <a:prstGeom prst="rect">
            <a:avLst/>
          </a:prstGeom>
        </p:spPr>
      </p:pic>
    </p:spTree>
    <p:extLst>
      <p:ext uri="{BB962C8B-B14F-4D97-AF65-F5344CB8AC3E}">
        <p14:creationId xmlns:p14="http://schemas.microsoft.com/office/powerpoint/2010/main" val="15792404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B4A9D-17A0-FA13-5C5B-54F710C24F27}"/>
              </a:ext>
            </a:extLst>
          </p:cNvPr>
          <p:cNvSpPr>
            <a:spLocks noGrp="1"/>
          </p:cNvSpPr>
          <p:nvPr>
            <p:ph type="title"/>
          </p:nvPr>
        </p:nvSpPr>
        <p:spPr/>
        <p:txBody>
          <a:bodyPr/>
          <a:lstStyle/>
          <a:p>
            <a:r>
              <a:rPr lang="en-US" dirty="0"/>
              <a:t>Partnership</a:t>
            </a:r>
          </a:p>
        </p:txBody>
      </p:sp>
      <p:sp>
        <p:nvSpPr>
          <p:cNvPr id="3" name="Content Placeholder 2">
            <a:extLst>
              <a:ext uri="{FF2B5EF4-FFF2-40B4-BE49-F238E27FC236}">
                <a16:creationId xmlns:a16="http://schemas.microsoft.com/office/drawing/2014/main" id="{7292F02C-B5B5-1F35-1B19-D2A5E15DC9C7}"/>
              </a:ext>
            </a:extLst>
          </p:cNvPr>
          <p:cNvSpPr>
            <a:spLocks noGrp="1"/>
          </p:cNvSpPr>
          <p:nvPr>
            <p:ph idx="1"/>
          </p:nvPr>
        </p:nvSpPr>
        <p:spPr/>
        <p:txBody>
          <a:bodyPr/>
          <a:lstStyle/>
          <a:p>
            <a:r>
              <a:rPr lang="en-US" dirty="0"/>
              <a:t>Huge subjectivity and depth on both sides</a:t>
            </a:r>
          </a:p>
          <a:p>
            <a:r>
              <a:rPr lang="en-US" dirty="0"/>
              <a:t>Learn the language of the other side</a:t>
            </a:r>
          </a:p>
          <a:p>
            <a:r>
              <a:rPr lang="en-US" dirty="0"/>
              <a:t>Application of ML methods can be very high impact</a:t>
            </a:r>
          </a:p>
          <a:p>
            <a:pPr lvl="1"/>
            <a:r>
              <a:rPr lang="en-US" dirty="0" err="1"/>
              <a:t>AlphaFold</a:t>
            </a:r>
            <a:r>
              <a:rPr lang="en-US" dirty="0"/>
              <a:t>, Self driving cars, Facebook’s algorithms, Google PageRank</a:t>
            </a:r>
          </a:p>
          <a:p>
            <a:pPr lvl="1"/>
            <a:endParaRPr lang="en-US" dirty="0"/>
          </a:p>
          <a:p>
            <a:endParaRPr lang="en-US" dirty="0"/>
          </a:p>
        </p:txBody>
      </p:sp>
      <p:pic>
        <p:nvPicPr>
          <p:cNvPr id="12" name="Picture 11">
            <a:extLst>
              <a:ext uri="{FF2B5EF4-FFF2-40B4-BE49-F238E27FC236}">
                <a16:creationId xmlns:a16="http://schemas.microsoft.com/office/drawing/2014/main" id="{428A40AA-F50D-8652-54A2-BDD47C83BD6B}"/>
              </a:ext>
            </a:extLst>
          </p:cNvPr>
          <p:cNvPicPr>
            <a:picLocks noChangeAspect="1"/>
          </p:cNvPicPr>
          <p:nvPr/>
        </p:nvPicPr>
        <p:blipFill rotWithShape="1">
          <a:blip r:embed="rId3"/>
          <a:srcRect b="16845"/>
          <a:stretch/>
        </p:blipFill>
        <p:spPr>
          <a:xfrm>
            <a:off x="1823358" y="3827606"/>
            <a:ext cx="7772400" cy="2032764"/>
          </a:xfrm>
          <a:prstGeom prst="rect">
            <a:avLst/>
          </a:prstGeom>
        </p:spPr>
      </p:pic>
      <p:sp>
        <p:nvSpPr>
          <p:cNvPr id="13" name="Rounded Rectangle 12">
            <a:extLst>
              <a:ext uri="{FF2B5EF4-FFF2-40B4-BE49-F238E27FC236}">
                <a16:creationId xmlns:a16="http://schemas.microsoft.com/office/drawing/2014/main" id="{DFCB8465-7CBE-6E02-00F3-71BC052DBC51}"/>
              </a:ext>
            </a:extLst>
          </p:cNvPr>
          <p:cNvSpPr/>
          <p:nvPr/>
        </p:nvSpPr>
        <p:spPr>
          <a:xfrm>
            <a:off x="1917371" y="5147849"/>
            <a:ext cx="878774" cy="285008"/>
          </a:xfrm>
          <a:prstGeom prst="round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a:extLst>
              <a:ext uri="{FF2B5EF4-FFF2-40B4-BE49-F238E27FC236}">
                <a16:creationId xmlns:a16="http://schemas.microsoft.com/office/drawing/2014/main" id="{4A1CD3FC-84F9-D778-D631-8203BF319D2C}"/>
              </a:ext>
            </a:extLst>
          </p:cNvPr>
          <p:cNvSpPr/>
          <p:nvPr/>
        </p:nvSpPr>
        <p:spPr>
          <a:xfrm>
            <a:off x="6798129" y="5147849"/>
            <a:ext cx="2797629" cy="285008"/>
          </a:xfrm>
          <a:prstGeom prst="round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a:extLst>
              <a:ext uri="{FF2B5EF4-FFF2-40B4-BE49-F238E27FC236}">
                <a16:creationId xmlns:a16="http://schemas.microsoft.com/office/drawing/2014/main" id="{ABB6C2D9-0113-98BA-C854-043FFCAC131C}"/>
              </a:ext>
            </a:extLst>
          </p:cNvPr>
          <p:cNvSpPr/>
          <p:nvPr/>
        </p:nvSpPr>
        <p:spPr>
          <a:xfrm>
            <a:off x="1739241" y="5454629"/>
            <a:ext cx="1235035" cy="285008"/>
          </a:xfrm>
          <a:prstGeom prst="round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5">
            <a:extLst>
              <a:ext uri="{FF2B5EF4-FFF2-40B4-BE49-F238E27FC236}">
                <a16:creationId xmlns:a16="http://schemas.microsoft.com/office/drawing/2014/main" id="{22B3A457-0043-EEE0-D773-659D8C72BD27}"/>
              </a:ext>
            </a:extLst>
          </p:cNvPr>
          <p:cNvSpPr/>
          <p:nvPr/>
        </p:nvSpPr>
        <p:spPr>
          <a:xfrm>
            <a:off x="2796145" y="5147849"/>
            <a:ext cx="4001984" cy="285008"/>
          </a:xfrm>
          <a:prstGeom prst="roundRect">
            <a:avLst/>
          </a:pr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37EE829-E069-6E7D-7E57-1FA48A5E0067}"/>
              </a:ext>
            </a:extLst>
          </p:cNvPr>
          <p:cNvSpPr/>
          <p:nvPr/>
        </p:nvSpPr>
        <p:spPr>
          <a:xfrm>
            <a:off x="1534738" y="5335272"/>
            <a:ext cx="356260" cy="6887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FE62D06-05B8-211C-29AA-3680D2D909D5}"/>
              </a:ext>
            </a:extLst>
          </p:cNvPr>
          <p:cNvSpPr/>
          <p:nvPr/>
        </p:nvSpPr>
        <p:spPr>
          <a:xfrm>
            <a:off x="9501745" y="4908364"/>
            <a:ext cx="356260" cy="6887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a:extLst>
              <a:ext uri="{FF2B5EF4-FFF2-40B4-BE49-F238E27FC236}">
                <a16:creationId xmlns:a16="http://schemas.microsoft.com/office/drawing/2014/main" id="{1D20160E-6001-A62E-ECB4-1D0C4F1BE069}"/>
              </a:ext>
            </a:extLst>
          </p:cNvPr>
          <p:cNvSpPr/>
          <p:nvPr/>
        </p:nvSpPr>
        <p:spPr>
          <a:xfrm>
            <a:off x="3509906" y="5625416"/>
            <a:ext cx="2110933" cy="634185"/>
          </a:xfrm>
          <a:prstGeom prst="roundRect">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63159204-CE17-C525-9922-BD16F7959402}"/>
              </a:ext>
            </a:extLst>
          </p:cNvPr>
          <p:cNvSpPr txBox="1"/>
          <p:nvPr/>
        </p:nvSpPr>
        <p:spPr>
          <a:xfrm>
            <a:off x="3580665" y="5752477"/>
            <a:ext cx="2040174" cy="369332"/>
          </a:xfrm>
          <a:prstGeom prst="rect">
            <a:avLst/>
          </a:prstGeom>
          <a:noFill/>
        </p:spPr>
        <p:txBody>
          <a:bodyPr wrap="none" rtlCol="0">
            <a:spAutoFit/>
          </a:bodyPr>
          <a:lstStyle/>
          <a:p>
            <a:r>
              <a:rPr lang="en-US" dirty="0"/>
              <a:t>Computer scientists</a:t>
            </a:r>
          </a:p>
        </p:txBody>
      </p:sp>
      <p:sp>
        <p:nvSpPr>
          <p:cNvPr id="21" name="Rounded Rectangle 20">
            <a:extLst>
              <a:ext uri="{FF2B5EF4-FFF2-40B4-BE49-F238E27FC236}">
                <a16:creationId xmlns:a16="http://schemas.microsoft.com/office/drawing/2014/main" id="{1FD52A92-6F6A-530D-82C6-3D782BC02873}"/>
              </a:ext>
            </a:extLst>
          </p:cNvPr>
          <p:cNvSpPr/>
          <p:nvPr/>
        </p:nvSpPr>
        <p:spPr>
          <a:xfrm>
            <a:off x="5979973" y="5625416"/>
            <a:ext cx="1416133" cy="634185"/>
          </a:xfrm>
          <a:prstGeom prst="roundRect">
            <a:avLst/>
          </a:prstGeom>
          <a:no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B9050265-6364-76B6-9518-EE80736B21B8}"/>
              </a:ext>
            </a:extLst>
          </p:cNvPr>
          <p:cNvSpPr txBox="1"/>
          <p:nvPr/>
        </p:nvSpPr>
        <p:spPr>
          <a:xfrm>
            <a:off x="6050732" y="5752477"/>
            <a:ext cx="1317990" cy="369332"/>
          </a:xfrm>
          <a:prstGeom prst="rect">
            <a:avLst/>
          </a:prstGeom>
          <a:noFill/>
        </p:spPr>
        <p:txBody>
          <a:bodyPr wrap="none" rtlCol="0">
            <a:spAutoFit/>
          </a:bodyPr>
          <a:lstStyle/>
          <a:p>
            <a:r>
              <a:rPr lang="en-US" dirty="0"/>
              <a:t>Pathologists</a:t>
            </a:r>
          </a:p>
        </p:txBody>
      </p:sp>
    </p:spTree>
    <p:extLst>
      <p:ext uri="{BB962C8B-B14F-4D97-AF65-F5344CB8AC3E}">
        <p14:creationId xmlns:p14="http://schemas.microsoft.com/office/powerpoint/2010/main" val="40207459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236CC-DC40-3BE7-C45B-FD55FEF23C94}"/>
              </a:ext>
            </a:extLst>
          </p:cNvPr>
          <p:cNvSpPr>
            <a:spLocks noGrp="1"/>
          </p:cNvSpPr>
          <p:nvPr>
            <p:ph type="title"/>
          </p:nvPr>
        </p:nvSpPr>
        <p:spPr/>
        <p:txBody>
          <a:bodyPr/>
          <a:lstStyle/>
          <a:p>
            <a:r>
              <a:rPr lang="en-US" dirty="0"/>
              <a:t>Problem</a:t>
            </a:r>
          </a:p>
        </p:txBody>
      </p:sp>
      <p:sp>
        <p:nvSpPr>
          <p:cNvPr id="3" name="Content Placeholder 2">
            <a:extLst>
              <a:ext uri="{FF2B5EF4-FFF2-40B4-BE49-F238E27FC236}">
                <a16:creationId xmlns:a16="http://schemas.microsoft.com/office/drawing/2014/main" id="{48A9276C-FB9F-9BE1-051C-788A1E0A7EA5}"/>
              </a:ext>
            </a:extLst>
          </p:cNvPr>
          <p:cNvSpPr>
            <a:spLocks noGrp="1"/>
          </p:cNvSpPr>
          <p:nvPr>
            <p:ph idx="1"/>
          </p:nvPr>
        </p:nvSpPr>
        <p:spPr>
          <a:xfrm>
            <a:off x="274318" y="1825625"/>
            <a:ext cx="6577743" cy="4791306"/>
          </a:xfrm>
        </p:spPr>
        <p:txBody>
          <a:bodyPr/>
          <a:lstStyle/>
          <a:p>
            <a:r>
              <a:rPr lang="en-US" dirty="0"/>
              <a:t>Precisely stated as possible</a:t>
            </a:r>
          </a:p>
          <a:p>
            <a:r>
              <a:rPr lang="en-US" dirty="0"/>
              <a:t>“</a:t>
            </a:r>
            <a:r>
              <a:rPr lang="en-US" i="1" dirty="0"/>
              <a:t>Apply AI to lung cancer</a:t>
            </a:r>
            <a:r>
              <a:rPr lang="en-US" dirty="0"/>
              <a:t>” or “</a:t>
            </a:r>
            <a:r>
              <a:rPr lang="en-US" i="1" dirty="0"/>
              <a:t>diagnose lung cancer with AI</a:t>
            </a:r>
            <a:r>
              <a:rPr lang="en-US" dirty="0"/>
              <a:t>”</a:t>
            </a:r>
          </a:p>
          <a:p>
            <a:r>
              <a:rPr lang="en-US" dirty="0">
                <a:solidFill>
                  <a:schemeClr val="bg1"/>
                </a:solidFill>
              </a:rPr>
              <a:t>For our paper, this was “</a:t>
            </a:r>
            <a:r>
              <a:rPr lang="en-US" i="1" dirty="0">
                <a:solidFill>
                  <a:schemeClr val="bg1"/>
                </a:solidFill>
              </a:rPr>
              <a:t>classify a given H&amp;E-stained whole slide image and matched patient’s sex as to whether or not the tumor on the slide is metastatic and from which of 18 sites did it originate</a:t>
            </a:r>
            <a:r>
              <a:rPr lang="en-US" dirty="0">
                <a:solidFill>
                  <a:schemeClr val="bg1"/>
                </a:solidFill>
              </a:rPr>
              <a:t>” </a:t>
            </a:r>
          </a:p>
          <a:p>
            <a:r>
              <a:rPr lang="en-US" dirty="0">
                <a:solidFill>
                  <a:schemeClr val="bg1"/>
                </a:solidFill>
              </a:rPr>
              <a:t>Include task category, data, and specific task at minimum</a:t>
            </a:r>
          </a:p>
        </p:txBody>
      </p:sp>
      <p:pic>
        <p:nvPicPr>
          <p:cNvPr id="5" name="Graphic 4" descr="Ethernet outline">
            <a:extLst>
              <a:ext uri="{FF2B5EF4-FFF2-40B4-BE49-F238E27FC236}">
                <a16:creationId xmlns:a16="http://schemas.microsoft.com/office/drawing/2014/main" id="{5E47938E-6935-6369-D292-1785C679A4D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432547" y="2861954"/>
            <a:ext cx="1675134" cy="1675134"/>
          </a:xfrm>
          <a:prstGeom prst="rect">
            <a:avLst/>
          </a:prstGeom>
        </p:spPr>
      </p:pic>
      <p:pic>
        <p:nvPicPr>
          <p:cNvPr id="9" name="Graphic 8" descr="Brain in head with solid fill">
            <a:extLst>
              <a:ext uri="{FF2B5EF4-FFF2-40B4-BE49-F238E27FC236}">
                <a16:creationId xmlns:a16="http://schemas.microsoft.com/office/drawing/2014/main" id="{F6124226-1902-B59F-BAF3-A6D54B51FE9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757413" y="2861954"/>
            <a:ext cx="1675134" cy="1675134"/>
          </a:xfrm>
          <a:prstGeom prst="rect">
            <a:avLst/>
          </a:prstGeom>
        </p:spPr>
      </p:pic>
      <p:pic>
        <p:nvPicPr>
          <p:cNvPr id="11" name="Graphic 10" descr="Illustrator with solid fill">
            <a:extLst>
              <a:ext uri="{FF2B5EF4-FFF2-40B4-BE49-F238E27FC236}">
                <a16:creationId xmlns:a16="http://schemas.microsoft.com/office/drawing/2014/main" id="{D5111C23-2B3A-A019-49E6-7CBA84F8A13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107681" y="2861954"/>
            <a:ext cx="1675134" cy="1675134"/>
          </a:xfrm>
          <a:prstGeom prst="rect">
            <a:avLst/>
          </a:prstGeom>
        </p:spPr>
      </p:pic>
    </p:spTree>
    <p:extLst>
      <p:ext uri="{BB962C8B-B14F-4D97-AF65-F5344CB8AC3E}">
        <p14:creationId xmlns:p14="http://schemas.microsoft.com/office/powerpoint/2010/main" val="26428023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236CC-DC40-3BE7-C45B-FD55FEF23C94}"/>
              </a:ext>
            </a:extLst>
          </p:cNvPr>
          <p:cNvSpPr>
            <a:spLocks noGrp="1"/>
          </p:cNvSpPr>
          <p:nvPr>
            <p:ph type="title"/>
          </p:nvPr>
        </p:nvSpPr>
        <p:spPr/>
        <p:txBody>
          <a:bodyPr/>
          <a:lstStyle/>
          <a:p>
            <a:r>
              <a:rPr lang="en-US" dirty="0"/>
              <a:t>Problem</a:t>
            </a:r>
          </a:p>
        </p:txBody>
      </p:sp>
      <p:sp>
        <p:nvSpPr>
          <p:cNvPr id="3" name="Content Placeholder 2">
            <a:extLst>
              <a:ext uri="{FF2B5EF4-FFF2-40B4-BE49-F238E27FC236}">
                <a16:creationId xmlns:a16="http://schemas.microsoft.com/office/drawing/2014/main" id="{48A9276C-FB9F-9BE1-051C-788A1E0A7EA5}"/>
              </a:ext>
            </a:extLst>
          </p:cNvPr>
          <p:cNvSpPr>
            <a:spLocks noGrp="1"/>
          </p:cNvSpPr>
          <p:nvPr>
            <p:ph idx="1"/>
          </p:nvPr>
        </p:nvSpPr>
        <p:spPr>
          <a:xfrm>
            <a:off x="274318" y="1825625"/>
            <a:ext cx="6577743" cy="4791306"/>
          </a:xfrm>
        </p:spPr>
        <p:txBody>
          <a:bodyPr/>
          <a:lstStyle/>
          <a:p>
            <a:r>
              <a:rPr lang="en-US" dirty="0"/>
              <a:t>Precisely stated as possible</a:t>
            </a:r>
          </a:p>
          <a:p>
            <a:r>
              <a:rPr lang="en-US" dirty="0"/>
              <a:t>“</a:t>
            </a:r>
            <a:r>
              <a:rPr lang="en-US" i="1" dirty="0"/>
              <a:t>Apply AI to lung cancer</a:t>
            </a:r>
            <a:r>
              <a:rPr lang="en-US" dirty="0"/>
              <a:t>” or “</a:t>
            </a:r>
            <a:r>
              <a:rPr lang="en-US" i="1" dirty="0"/>
              <a:t>diagnose lung cancer with AI</a:t>
            </a:r>
            <a:r>
              <a:rPr lang="en-US" dirty="0"/>
              <a:t>”</a:t>
            </a:r>
          </a:p>
          <a:p>
            <a:r>
              <a:rPr lang="en-US" dirty="0"/>
              <a:t>For our paper, this was “</a:t>
            </a:r>
            <a:r>
              <a:rPr lang="en-US" i="1" dirty="0">
                <a:solidFill>
                  <a:srgbClr val="FF0000"/>
                </a:solidFill>
              </a:rPr>
              <a:t>classify</a:t>
            </a:r>
            <a:r>
              <a:rPr lang="en-US" i="1" dirty="0"/>
              <a:t> a given </a:t>
            </a:r>
            <a:r>
              <a:rPr lang="en-US" i="1" dirty="0">
                <a:solidFill>
                  <a:srgbClr val="00B050"/>
                </a:solidFill>
              </a:rPr>
              <a:t>H&amp;E-stained whole slide image</a:t>
            </a:r>
            <a:r>
              <a:rPr lang="en-US" i="1" dirty="0"/>
              <a:t> and </a:t>
            </a:r>
            <a:r>
              <a:rPr lang="en-US" i="1" dirty="0">
                <a:solidFill>
                  <a:srgbClr val="00B050"/>
                </a:solidFill>
              </a:rPr>
              <a:t>matched patient’s sex </a:t>
            </a:r>
            <a:r>
              <a:rPr lang="en-US" i="1" dirty="0"/>
              <a:t>as to </a:t>
            </a:r>
            <a:r>
              <a:rPr lang="en-US" i="1" dirty="0">
                <a:solidFill>
                  <a:srgbClr val="FFC000"/>
                </a:solidFill>
              </a:rPr>
              <a:t>whether or not the tumor on the slide is metastatic </a:t>
            </a:r>
            <a:r>
              <a:rPr lang="en-US" i="1" dirty="0"/>
              <a:t>and </a:t>
            </a:r>
            <a:r>
              <a:rPr lang="en-US" i="1" dirty="0">
                <a:solidFill>
                  <a:srgbClr val="FFC000"/>
                </a:solidFill>
              </a:rPr>
              <a:t>from which of 18 sites did it originate</a:t>
            </a:r>
            <a:r>
              <a:rPr lang="en-US" dirty="0"/>
              <a:t>” </a:t>
            </a:r>
          </a:p>
          <a:p>
            <a:r>
              <a:rPr lang="en-US" dirty="0"/>
              <a:t>Include </a:t>
            </a:r>
            <a:r>
              <a:rPr lang="en-US" dirty="0">
                <a:solidFill>
                  <a:srgbClr val="FF0000"/>
                </a:solidFill>
              </a:rPr>
              <a:t>task category</a:t>
            </a:r>
            <a:r>
              <a:rPr lang="en-US" dirty="0"/>
              <a:t>, </a:t>
            </a:r>
            <a:r>
              <a:rPr lang="en-US" dirty="0">
                <a:solidFill>
                  <a:srgbClr val="00B050"/>
                </a:solidFill>
              </a:rPr>
              <a:t>data</a:t>
            </a:r>
            <a:r>
              <a:rPr lang="en-US" dirty="0"/>
              <a:t>, and </a:t>
            </a:r>
            <a:r>
              <a:rPr lang="en-US" dirty="0">
                <a:solidFill>
                  <a:srgbClr val="FFC000"/>
                </a:solidFill>
              </a:rPr>
              <a:t>specific task </a:t>
            </a:r>
            <a:r>
              <a:rPr lang="en-US" dirty="0"/>
              <a:t>at minimum</a:t>
            </a:r>
          </a:p>
        </p:txBody>
      </p:sp>
      <p:pic>
        <p:nvPicPr>
          <p:cNvPr id="5" name="Graphic 4" descr="Ethernet outline">
            <a:extLst>
              <a:ext uri="{FF2B5EF4-FFF2-40B4-BE49-F238E27FC236}">
                <a16:creationId xmlns:a16="http://schemas.microsoft.com/office/drawing/2014/main" id="{5E47938E-6935-6369-D292-1785C679A4D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432547" y="2861954"/>
            <a:ext cx="1675134" cy="1675134"/>
          </a:xfrm>
          <a:prstGeom prst="rect">
            <a:avLst/>
          </a:prstGeom>
        </p:spPr>
      </p:pic>
      <p:pic>
        <p:nvPicPr>
          <p:cNvPr id="9" name="Graphic 8" descr="Brain in head with solid fill">
            <a:extLst>
              <a:ext uri="{FF2B5EF4-FFF2-40B4-BE49-F238E27FC236}">
                <a16:creationId xmlns:a16="http://schemas.microsoft.com/office/drawing/2014/main" id="{F6124226-1902-B59F-BAF3-A6D54B51FE9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757413" y="2861954"/>
            <a:ext cx="1675134" cy="1675134"/>
          </a:xfrm>
          <a:prstGeom prst="rect">
            <a:avLst/>
          </a:prstGeom>
        </p:spPr>
      </p:pic>
      <p:pic>
        <p:nvPicPr>
          <p:cNvPr id="11" name="Graphic 10" descr="Illustrator with solid fill">
            <a:extLst>
              <a:ext uri="{FF2B5EF4-FFF2-40B4-BE49-F238E27FC236}">
                <a16:creationId xmlns:a16="http://schemas.microsoft.com/office/drawing/2014/main" id="{D5111C23-2B3A-A019-49E6-7CBA84F8A13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107681" y="2861954"/>
            <a:ext cx="1675134" cy="1675134"/>
          </a:xfrm>
          <a:prstGeom prst="rect">
            <a:avLst/>
          </a:prstGeom>
        </p:spPr>
      </p:pic>
    </p:spTree>
    <p:extLst>
      <p:ext uri="{BB962C8B-B14F-4D97-AF65-F5344CB8AC3E}">
        <p14:creationId xmlns:p14="http://schemas.microsoft.com/office/powerpoint/2010/main" val="29442415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F0D10-8E39-43CB-F8BF-62C9973BCE79}"/>
              </a:ext>
            </a:extLst>
          </p:cNvPr>
          <p:cNvSpPr>
            <a:spLocks noGrp="1"/>
          </p:cNvSpPr>
          <p:nvPr>
            <p:ph type="title"/>
          </p:nvPr>
        </p:nvSpPr>
        <p:spPr/>
        <p:txBody>
          <a:bodyPr/>
          <a:lstStyle/>
          <a:p>
            <a:r>
              <a:rPr lang="en-US" dirty="0"/>
              <a:t>Data</a:t>
            </a:r>
          </a:p>
        </p:txBody>
      </p:sp>
      <p:sp>
        <p:nvSpPr>
          <p:cNvPr id="3" name="Content Placeholder 2">
            <a:extLst>
              <a:ext uri="{FF2B5EF4-FFF2-40B4-BE49-F238E27FC236}">
                <a16:creationId xmlns:a16="http://schemas.microsoft.com/office/drawing/2014/main" id="{6AF59D56-3300-584B-EBA4-BA63605FE3EE}"/>
              </a:ext>
            </a:extLst>
          </p:cNvPr>
          <p:cNvSpPr>
            <a:spLocks noGrp="1"/>
          </p:cNvSpPr>
          <p:nvPr>
            <p:ph idx="1"/>
          </p:nvPr>
        </p:nvSpPr>
        <p:spPr/>
        <p:txBody>
          <a:bodyPr/>
          <a:lstStyle/>
          <a:p>
            <a:r>
              <a:rPr lang="en-US" dirty="0"/>
              <a:t>80+% of the time in a project will be spent on gathering and cleaning data</a:t>
            </a:r>
          </a:p>
          <a:p>
            <a:r>
              <a:rPr lang="en-US" dirty="0"/>
              <a:t>How much data can you get? Is it all from the same source?</a:t>
            </a:r>
          </a:p>
          <a:p>
            <a:r>
              <a:rPr lang="en-US" dirty="0"/>
              <a:t>Data normalization</a:t>
            </a:r>
          </a:p>
          <a:p>
            <a:r>
              <a:rPr lang="en-US" dirty="0"/>
              <a:t>The generalization gap</a:t>
            </a:r>
          </a:p>
        </p:txBody>
      </p:sp>
    </p:spTree>
    <p:extLst>
      <p:ext uri="{BB962C8B-B14F-4D97-AF65-F5344CB8AC3E}">
        <p14:creationId xmlns:p14="http://schemas.microsoft.com/office/powerpoint/2010/main" val="24851901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7584C8F-BE0D-52C8-A49D-E2FB58EF43B2}"/>
              </a:ext>
            </a:extLst>
          </p:cNvPr>
          <p:cNvPicPr>
            <a:picLocks noChangeAspect="1"/>
          </p:cNvPicPr>
          <p:nvPr/>
        </p:nvPicPr>
        <p:blipFill>
          <a:blip r:embed="rId2"/>
          <a:stretch>
            <a:fillRect/>
          </a:stretch>
        </p:blipFill>
        <p:spPr>
          <a:xfrm>
            <a:off x="437490" y="165100"/>
            <a:ext cx="5118100" cy="6527800"/>
          </a:xfrm>
          <a:prstGeom prst="rect">
            <a:avLst/>
          </a:prstGeom>
        </p:spPr>
      </p:pic>
      <p:pic>
        <p:nvPicPr>
          <p:cNvPr id="2050" name="Picture 2" descr="Sample Pathology Report">
            <a:extLst>
              <a:ext uri="{FF2B5EF4-FFF2-40B4-BE49-F238E27FC236}">
                <a16:creationId xmlns:a16="http://schemas.microsoft.com/office/drawing/2014/main" id="{2264BC6A-79D0-03FC-B9C8-D1AEDF16B4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530225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6557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4D45E76-DFB8-1BD6-5006-A94F38526AF7}"/>
              </a:ext>
            </a:extLst>
          </p:cNvPr>
          <p:cNvPicPr>
            <a:picLocks noChangeAspect="1"/>
          </p:cNvPicPr>
          <p:nvPr/>
        </p:nvPicPr>
        <p:blipFill>
          <a:blip r:embed="rId2"/>
          <a:stretch>
            <a:fillRect/>
          </a:stretch>
        </p:blipFill>
        <p:spPr>
          <a:xfrm>
            <a:off x="1791690" y="369646"/>
            <a:ext cx="8608620" cy="6118708"/>
          </a:xfrm>
          <a:prstGeom prst="rect">
            <a:avLst/>
          </a:prstGeom>
        </p:spPr>
      </p:pic>
      <p:sp>
        <p:nvSpPr>
          <p:cNvPr id="3" name="Rectangle 2">
            <a:extLst>
              <a:ext uri="{FF2B5EF4-FFF2-40B4-BE49-F238E27FC236}">
                <a16:creationId xmlns:a16="http://schemas.microsoft.com/office/drawing/2014/main" id="{C33C65E5-38AA-6280-8060-D9615F97EB6A}"/>
              </a:ext>
            </a:extLst>
          </p:cNvPr>
          <p:cNvSpPr/>
          <p:nvPr/>
        </p:nvSpPr>
        <p:spPr>
          <a:xfrm>
            <a:off x="7362701" y="4607626"/>
            <a:ext cx="3004457" cy="18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407094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C112F-D326-0801-9715-E5BB5B4CAA0B}"/>
              </a:ext>
            </a:extLst>
          </p:cNvPr>
          <p:cNvSpPr>
            <a:spLocks noGrp="1"/>
          </p:cNvSpPr>
          <p:nvPr>
            <p:ph type="title"/>
          </p:nvPr>
        </p:nvSpPr>
        <p:spPr/>
        <p:txBody>
          <a:bodyPr/>
          <a:lstStyle/>
          <a:p>
            <a:r>
              <a:rPr lang="en-US" dirty="0"/>
              <a:t>Ethics and Bias</a:t>
            </a:r>
          </a:p>
        </p:txBody>
      </p:sp>
      <p:sp>
        <p:nvSpPr>
          <p:cNvPr id="3" name="Content Placeholder 2">
            <a:extLst>
              <a:ext uri="{FF2B5EF4-FFF2-40B4-BE49-F238E27FC236}">
                <a16:creationId xmlns:a16="http://schemas.microsoft.com/office/drawing/2014/main" id="{ADC35835-E540-27A1-F4AB-4D95746C303B}"/>
              </a:ext>
            </a:extLst>
          </p:cNvPr>
          <p:cNvSpPr>
            <a:spLocks noGrp="1"/>
          </p:cNvSpPr>
          <p:nvPr>
            <p:ph idx="1"/>
          </p:nvPr>
        </p:nvSpPr>
        <p:spPr>
          <a:xfrm>
            <a:off x="274320" y="1825625"/>
            <a:ext cx="5473338" cy="4791306"/>
          </a:xfrm>
        </p:spPr>
        <p:txBody>
          <a:bodyPr/>
          <a:lstStyle/>
          <a:p>
            <a:r>
              <a:rPr lang="en-US" dirty="0"/>
              <a:t>Is your study population representative of the population where the model will be deployed?</a:t>
            </a:r>
          </a:p>
          <a:p>
            <a:r>
              <a:rPr lang="en-US" dirty="0"/>
              <a:t>Is your model perpetuating biases in your training data?</a:t>
            </a:r>
          </a:p>
        </p:txBody>
      </p:sp>
      <p:pic>
        <p:nvPicPr>
          <p:cNvPr id="6" name="Picture 5">
            <a:extLst>
              <a:ext uri="{FF2B5EF4-FFF2-40B4-BE49-F238E27FC236}">
                <a16:creationId xmlns:a16="http://schemas.microsoft.com/office/drawing/2014/main" id="{96ED4087-C4F1-ACD5-1FC0-3CE9C1E519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14274" y="1730911"/>
            <a:ext cx="5956300" cy="4203700"/>
          </a:xfrm>
          <a:prstGeom prst="rect">
            <a:avLst/>
          </a:prstGeom>
        </p:spPr>
      </p:pic>
      <p:sp>
        <p:nvSpPr>
          <p:cNvPr id="7" name="TextBox 6">
            <a:extLst>
              <a:ext uri="{FF2B5EF4-FFF2-40B4-BE49-F238E27FC236}">
                <a16:creationId xmlns:a16="http://schemas.microsoft.com/office/drawing/2014/main" id="{2680C025-EE1F-AACC-6050-AD58707C8AC0}"/>
              </a:ext>
            </a:extLst>
          </p:cNvPr>
          <p:cNvSpPr txBox="1"/>
          <p:nvPr/>
        </p:nvSpPr>
        <p:spPr>
          <a:xfrm>
            <a:off x="6096000" y="6151418"/>
            <a:ext cx="5774575" cy="461665"/>
          </a:xfrm>
          <a:prstGeom prst="rect">
            <a:avLst/>
          </a:prstGeom>
          <a:noFill/>
        </p:spPr>
        <p:txBody>
          <a:bodyPr wrap="square" rtlCol="0">
            <a:spAutoFit/>
          </a:bodyPr>
          <a:lstStyle/>
          <a:p>
            <a:r>
              <a:rPr lang="en-US" sz="1200" b="0" i="0" dirty="0">
                <a:solidFill>
                  <a:srgbClr val="222222"/>
                </a:solidFill>
                <a:effectLst/>
                <a:latin typeface="Calibri" panose="020F0502020204030204" pitchFamily="34" charset="0"/>
                <a:cs typeface="Calibri" panose="020F0502020204030204" pitchFamily="34" charset="0"/>
              </a:rPr>
              <a:t>Adamson, </a:t>
            </a:r>
            <a:r>
              <a:rPr lang="en-US" sz="1200" b="0" i="0" dirty="0" err="1">
                <a:solidFill>
                  <a:srgbClr val="222222"/>
                </a:solidFill>
                <a:effectLst/>
                <a:latin typeface="Calibri" panose="020F0502020204030204" pitchFamily="34" charset="0"/>
                <a:cs typeface="Calibri" panose="020F0502020204030204" pitchFamily="34" charset="0"/>
              </a:rPr>
              <a:t>Adewole</a:t>
            </a:r>
            <a:r>
              <a:rPr lang="en-US" sz="1200" b="0" i="0" dirty="0">
                <a:solidFill>
                  <a:srgbClr val="222222"/>
                </a:solidFill>
                <a:effectLst/>
                <a:latin typeface="Calibri" panose="020F0502020204030204" pitchFamily="34" charset="0"/>
                <a:cs typeface="Calibri" panose="020F0502020204030204" pitchFamily="34" charset="0"/>
              </a:rPr>
              <a:t> S., and Avery Smith. "Machine learning and health care disparities in dermatology." </a:t>
            </a:r>
            <a:r>
              <a:rPr lang="en-US" sz="1200" b="0" i="1" dirty="0">
                <a:solidFill>
                  <a:srgbClr val="222222"/>
                </a:solidFill>
                <a:effectLst/>
                <a:latin typeface="Calibri" panose="020F0502020204030204" pitchFamily="34" charset="0"/>
                <a:cs typeface="Calibri" panose="020F0502020204030204" pitchFamily="34" charset="0"/>
              </a:rPr>
              <a:t>JAMA </a:t>
            </a:r>
            <a:r>
              <a:rPr lang="en-US" sz="1200" i="1" dirty="0">
                <a:solidFill>
                  <a:srgbClr val="222222"/>
                </a:solidFill>
                <a:latin typeface="Calibri" panose="020F0502020204030204" pitchFamily="34" charset="0"/>
                <a:cs typeface="Calibri" panose="020F0502020204030204" pitchFamily="34" charset="0"/>
              </a:rPr>
              <a:t>D</a:t>
            </a:r>
            <a:r>
              <a:rPr lang="en-US" sz="1200" b="0" i="1" dirty="0">
                <a:solidFill>
                  <a:srgbClr val="222222"/>
                </a:solidFill>
                <a:effectLst/>
                <a:latin typeface="Calibri" panose="020F0502020204030204" pitchFamily="34" charset="0"/>
                <a:cs typeface="Calibri" panose="020F0502020204030204" pitchFamily="34" charset="0"/>
              </a:rPr>
              <a:t>ermatology</a:t>
            </a:r>
            <a:r>
              <a:rPr lang="en-US" sz="1200" b="0" i="0" dirty="0">
                <a:solidFill>
                  <a:srgbClr val="222222"/>
                </a:solidFill>
                <a:effectLst/>
                <a:latin typeface="Calibri" panose="020F0502020204030204" pitchFamily="34" charset="0"/>
                <a:cs typeface="Calibri" panose="020F0502020204030204" pitchFamily="34" charset="0"/>
              </a:rPr>
              <a:t> 2018</a:t>
            </a:r>
            <a:endParaRPr lang="en-US" sz="1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800778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4D45E76-DFB8-1BD6-5006-A94F38526AF7}"/>
              </a:ext>
            </a:extLst>
          </p:cNvPr>
          <p:cNvPicPr>
            <a:picLocks noChangeAspect="1"/>
          </p:cNvPicPr>
          <p:nvPr/>
        </p:nvPicPr>
        <p:blipFill>
          <a:blip r:embed="rId2"/>
          <a:stretch>
            <a:fillRect/>
          </a:stretch>
        </p:blipFill>
        <p:spPr>
          <a:xfrm>
            <a:off x="1791690" y="369646"/>
            <a:ext cx="8608620" cy="6118708"/>
          </a:xfrm>
          <a:prstGeom prst="rect">
            <a:avLst/>
          </a:prstGeom>
        </p:spPr>
      </p:pic>
    </p:spTree>
    <p:extLst>
      <p:ext uri="{BB962C8B-B14F-4D97-AF65-F5344CB8AC3E}">
        <p14:creationId xmlns:p14="http://schemas.microsoft.com/office/powerpoint/2010/main" val="41086639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E741B-7B21-07AD-2403-628EE38A2CEA}"/>
              </a:ext>
            </a:extLst>
          </p:cNvPr>
          <p:cNvSpPr>
            <a:spLocks noGrp="1"/>
          </p:cNvSpPr>
          <p:nvPr>
            <p:ph type="title"/>
          </p:nvPr>
        </p:nvSpPr>
        <p:spPr/>
        <p:txBody>
          <a:bodyPr/>
          <a:lstStyle/>
          <a:p>
            <a:r>
              <a:rPr lang="en-US" dirty="0"/>
              <a:t>Choosing an algorithm</a:t>
            </a:r>
          </a:p>
        </p:txBody>
      </p:sp>
      <p:sp>
        <p:nvSpPr>
          <p:cNvPr id="3" name="Content Placeholder 2">
            <a:extLst>
              <a:ext uri="{FF2B5EF4-FFF2-40B4-BE49-F238E27FC236}">
                <a16:creationId xmlns:a16="http://schemas.microsoft.com/office/drawing/2014/main" id="{C78E86E9-131F-132B-8548-0F68B2C926D1}"/>
              </a:ext>
            </a:extLst>
          </p:cNvPr>
          <p:cNvSpPr>
            <a:spLocks noGrp="1"/>
          </p:cNvSpPr>
          <p:nvPr>
            <p:ph idx="1"/>
          </p:nvPr>
        </p:nvSpPr>
        <p:spPr/>
        <p:txBody>
          <a:bodyPr/>
          <a:lstStyle/>
          <a:p>
            <a:r>
              <a:rPr lang="en-US" dirty="0"/>
              <a:t>Problem statement should suggest a task and supervision paradigm</a:t>
            </a:r>
          </a:p>
          <a:p>
            <a:r>
              <a:rPr lang="en-US" dirty="0"/>
              <a:t>Amount and structure of data will suggest (or force) an exact algorithm choice</a:t>
            </a:r>
          </a:p>
          <a:p>
            <a:r>
              <a:rPr lang="en-US" dirty="0"/>
              <a:t>Every algorithm comes with trade-offs</a:t>
            </a:r>
          </a:p>
        </p:txBody>
      </p:sp>
    </p:spTree>
    <p:extLst>
      <p:ext uri="{BB962C8B-B14F-4D97-AF65-F5344CB8AC3E}">
        <p14:creationId xmlns:p14="http://schemas.microsoft.com/office/powerpoint/2010/main" val="40562438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CD818E5-D11F-B190-EDB1-95860CDA5985}"/>
              </a:ext>
            </a:extLst>
          </p:cNvPr>
          <p:cNvPicPr>
            <a:picLocks noChangeAspect="1"/>
          </p:cNvPicPr>
          <p:nvPr/>
        </p:nvPicPr>
        <p:blipFill>
          <a:blip r:embed="rId2"/>
          <a:stretch>
            <a:fillRect/>
          </a:stretch>
        </p:blipFill>
        <p:spPr>
          <a:xfrm>
            <a:off x="1141021" y="1154845"/>
            <a:ext cx="9344890" cy="4548309"/>
          </a:xfrm>
          <a:prstGeom prst="rect">
            <a:avLst/>
          </a:prstGeom>
        </p:spPr>
      </p:pic>
    </p:spTree>
    <p:extLst>
      <p:ext uri="{BB962C8B-B14F-4D97-AF65-F5344CB8AC3E}">
        <p14:creationId xmlns:p14="http://schemas.microsoft.com/office/powerpoint/2010/main" val="5122163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756FE-1227-2A14-51D0-D36C352D3D20}"/>
              </a:ext>
            </a:extLst>
          </p:cNvPr>
          <p:cNvSpPr>
            <a:spLocks noGrp="1"/>
          </p:cNvSpPr>
          <p:nvPr>
            <p:ph type="title"/>
          </p:nvPr>
        </p:nvSpPr>
        <p:spPr/>
        <p:txBody>
          <a:bodyPr/>
          <a:lstStyle/>
          <a:p>
            <a:r>
              <a:rPr lang="en-US" dirty="0"/>
              <a:t>Metric for success or failure</a:t>
            </a:r>
          </a:p>
        </p:txBody>
      </p:sp>
      <p:sp>
        <p:nvSpPr>
          <p:cNvPr id="3" name="Content Placeholder 2">
            <a:extLst>
              <a:ext uri="{FF2B5EF4-FFF2-40B4-BE49-F238E27FC236}">
                <a16:creationId xmlns:a16="http://schemas.microsoft.com/office/drawing/2014/main" id="{0F74F0A4-C128-0772-5941-0F413101EE00}"/>
              </a:ext>
            </a:extLst>
          </p:cNvPr>
          <p:cNvSpPr>
            <a:spLocks noGrp="1"/>
          </p:cNvSpPr>
          <p:nvPr>
            <p:ph idx="1"/>
          </p:nvPr>
        </p:nvSpPr>
        <p:spPr/>
        <p:txBody>
          <a:bodyPr>
            <a:normAutofit/>
          </a:bodyPr>
          <a:lstStyle/>
          <a:p>
            <a:r>
              <a:rPr lang="en-US" dirty="0"/>
              <a:t>What are you trying to optimize for?</a:t>
            </a:r>
          </a:p>
          <a:p>
            <a:pPr lvl="1"/>
            <a:r>
              <a:rPr lang="en-US" dirty="0"/>
              <a:t>“Loss function”</a:t>
            </a:r>
          </a:p>
          <a:p>
            <a:r>
              <a:rPr lang="en-US" dirty="0"/>
              <a:t>How will you measure that performance?</a:t>
            </a:r>
          </a:p>
          <a:p>
            <a:r>
              <a:rPr lang="en-US" dirty="0"/>
              <a:t>Supervised models:</a:t>
            </a:r>
          </a:p>
          <a:p>
            <a:pPr lvl="1"/>
            <a:r>
              <a:rPr lang="en-US" dirty="0"/>
              <a:t>AUC(ROC), accuracy, sensitivity, specificity, c-index, F1</a:t>
            </a:r>
          </a:p>
          <a:p>
            <a:r>
              <a:rPr lang="en-US" dirty="0"/>
              <a:t>Unsupervised models are more complicated to evaluate</a:t>
            </a:r>
          </a:p>
          <a:p>
            <a:pPr lvl="1"/>
            <a:r>
              <a:rPr lang="en-US" dirty="0"/>
              <a:t>prototype on labeled data, extend to unlabeled</a:t>
            </a:r>
          </a:p>
        </p:txBody>
      </p:sp>
    </p:spTree>
    <p:extLst>
      <p:ext uri="{BB962C8B-B14F-4D97-AF65-F5344CB8AC3E}">
        <p14:creationId xmlns:p14="http://schemas.microsoft.com/office/powerpoint/2010/main" val="36774076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4AE11EF-752A-4779-599A-1B4A0C30AFEB}"/>
              </a:ext>
            </a:extLst>
          </p:cNvPr>
          <p:cNvPicPr>
            <a:picLocks noChangeAspect="1"/>
          </p:cNvPicPr>
          <p:nvPr/>
        </p:nvPicPr>
        <p:blipFill>
          <a:blip r:embed="rId2"/>
          <a:stretch>
            <a:fillRect/>
          </a:stretch>
        </p:blipFill>
        <p:spPr>
          <a:xfrm>
            <a:off x="287336" y="1936750"/>
            <a:ext cx="3581400" cy="3517900"/>
          </a:xfrm>
          <a:prstGeom prst="rect">
            <a:avLst/>
          </a:prstGeom>
        </p:spPr>
      </p:pic>
      <p:pic>
        <p:nvPicPr>
          <p:cNvPr id="5" name="Picture 4">
            <a:extLst>
              <a:ext uri="{FF2B5EF4-FFF2-40B4-BE49-F238E27FC236}">
                <a16:creationId xmlns:a16="http://schemas.microsoft.com/office/drawing/2014/main" id="{AD8E4899-CFBC-F02F-2816-12B6F3E27585}"/>
              </a:ext>
            </a:extLst>
          </p:cNvPr>
          <p:cNvPicPr>
            <a:picLocks noChangeAspect="1"/>
          </p:cNvPicPr>
          <p:nvPr/>
        </p:nvPicPr>
        <p:blipFill>
          <a:blip r:embed="rId3"/>
          <a:stretch>
            <a:fillRect/>
          </a:stretch>
        </p:blipFill>
        <p:spPr>
          <a:xfrm>
            <a:off x="4470400" y="1581150"/>
            <a:ext cx="3251200" cy="3695700"/>
          </a:xfrm>
          <a:prstGeom prst="rect">
            <a:avLst/>
          </a:prstGeom>
        </p:spPr>
      </p:pic>
      <p:pic>
        <p:nvPicPr>
          <p:cNvPr id="7" name="Picture 6">
            <a:extLst>
              <a:ext uri="{FF2B5EF4-FFF2-40B4-BE49-F238E27FC236}">
                <a16:creationId xmlns:a16="http://schemas.microsoft.com/office/drawing/2014/main" id="{33753131-34B9-D683-86EB-FAFAB44838AC}"/>
              </a:ext>
            </a:extLst>
          </p:cNvPr>
          <p:cNvPicPr>
            <a:picLocks noChangeAspect="1"/>
          </p:cNvPicPr>
          <p:nvPr/>
        </p:nvPicPr>
        <p:blipFill>
          <a:blip r:embed="rId4"/>
          <a:stretch>
            <a:fillRect/>
          </a:stretch>
        </p:blipFill>
        <p:spPr>
          <a:xfrm>
            <a:off x="8564564" y="1644650"/>
            <a:ext cx="3378200" cy="4102100"/>
          </a:xfrm>
          <a:prstGeom prst="rect">
            <a:avLst/>
          </a:prstGeom>
        </p:spPr>
      </p:pic>
      <p:sp>
        <p:nvSpPr>
          <p:cNvPr id="8" name="Rectangle 7">
            <a:extLst>
              <a:ext uri="{FF2B5EF4-FFF2-40B4-BE49-F238E27FC236}">
                <a16:creationId xmlns:a16="http://schemas.microsoft.com/office/drawing/2014/main" id="{722187AC-B2B2-4DA7-5BBC-BE37D8C88BA5}"/>
              </a:ext>
            </a:extLst>
          </p:cNvPr>
          <p:cNvSpPr/>
          <p:nvPr/>
        </p:nvSpPr>
        <p:spPr>
          <a:xfrm>
            <a:off x="287335" y="1644650"/>
            <a:ext cx="4784727" cy="6699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3835E22-C7C1-DDA1-EB67-C6A5566A587D}"/>
              </a:ext>
            </a:extLst>
          </p:cNvPr>
          <p:cNvSpPr/>
          <p:nvPr/>
        </p:nvSpPr>
        <p:spPr>
          <a:xfrm>
            <a:off x="8308182" y="4332287"/>
            <a:ext cx="512764" cy="8810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79854D8-69F4-A125-E5AA-144C9116FC02}"/>
              </a:ext>
            </a:extLst>
          </p:cNvPr>
          <p:cNvSpPr/>
          <p:nvPr/>
        </p:nvSpPr>
        <p:spPr>
          <a:xfrm>
            <a:off x="3500438" y="2166143"/>
            <a:ext cx="789780" cy="23772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503047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1836F25-AA8A-F643-7AFD-7C89089FE587}"/>
              </a:ext>
            </a:extLst>
          </p:cNvPr>
          <p:cNvPicPr>
            <a:picLocks noChangeAspect="1"/>
          </p:cNvPicPr>
          <p:nvPr/>
        </p:nvPicPr>
        <p:blipFill>
          <a:blip r:embed="rId2"/>
          <a:stretch>
            <a:fillRect/>
          </a:stretch>
        </p:blipFill>
        <p:spPr>
          <a:xfrm>
            <a:off x="516731" y="684814"/>
            <a:ext cx="10587038" cy="5488372"/>
          </a:xfrm>
          <a:prstGeom prst="rect">
            <a:avLst/>
          </a:prstGeom>
        </p:spPr>
      </p:pic>
      <p:sp>
        <p:nvSpPr>
          <p:cNvPr id="3" name="Rectangle 2">
            <a:extLst>
              <a:ext uri="{FF2B5EF4-FFF2-40B4-BE49-F238E27FC236}">
                <a16:creationId xmlns:a16="http://schemas.microsoft.com/office/drawing/2014/main" id="{00A4FEB6-7BB9-1157-782F-5032BB1B5F8C}"/>
              </a:ext>
            </a:extLst>
          </p:cNvPr>
          <p:cNvSpPr/>
          <p:nvPr/>
        </p:nvSpPr>
        <p:spPr>
          <a:xfrm>
            <a:off x="642938" y="1657350"/>
            <a:ext cx="728662" cy="6143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EA60FA1E-01CF-F968-05F4-4AF81B26E811}"/>
              </a:ext>
            </a:extLst>
          </p:cNvPr>
          <p:cNvSpPr/>
          <p:nvPr/>
        </p:nvSpPr>
        <p:spPr>
          <a:xfrm>
            <a:off x="10929938" y="400050"/>
            <a:ext cx="528637" cy="6143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769429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FA836-8FB7-FDD2-BC17-286E06A8BE3E}"/>
              </a:ext>
            </a:extLst>
          </p:cNvPr>
          <p:cNvSpPr>
            <a:spLocks noGrp="1"/>
          </p:cNvSpPr>
          <p:nvPr>
            <p:ph type="title"/>
          </p:nvPr>
        </p:nvSpPr>
        <p:spPr/>
        <p:txBody>
          <a:bodyPr/>
          <a:lstStyle/>
          <a:p>
            <a:r>
              <a:rPr lang="en-US" dirty="0"/>
              <a:t>Hardware and Software</a:t>
            </a:r>
          </a:p>
        </p:txBody>
      </p:sp>
      <p:sp>
        <p:nvSpPr>
          <p:cNvPr id="3" name="Content Placeholder 2">
            <a:extLst>
              <a:ext uri="{FF2B5EF4-FFF2-40B4-BE49-F238E27FC236}">
                <a16:creationId xmlns:a16="http://schemas.microsoft.com/office/drawing/2014/main" id="{7705CD11-7354-EB1F-38BB-ADAC79FD47E8}"/>
              </a:ext>
            </a:extLst>
          </p:cNvPr>
          <p:cNvSpPr>
            <a:spLocks noGrp="1"/>
          </p:cNvSpPr>
          <p:nvPr>
            <p:ph idx="1"/>
          </p:nvPr>
        </p:nvSpPr>
        <p:spPr/>
        <p:txBody>
          <a:bodyPr>
            <a:normAutofit/>
          </a:bodyPr>
          <a:lstStyle/>
          <a:p>
            <a:r>
              <a:rPr lang="en-US" dirty="0"/>
              <a:t>Highly model dependent and highly collaborator dependent</a:t>
            </a:r>
          </a:p>
          <a:p>
            <a:r>
              <a:rPr lang="en-US" dirty="0"/>
              <a:t>Software:</a:t>
            </a:r>
          </a:p>
          <a:p>
            <a:pPr lvl="1"/>
            <a:r>
              <a:rPr lang="en-US" dirty="0"/>
              <a:t>”Basic” (linear or logistic regression): Excel → R</a:t>
            </a:r>
          </a:p>
          <a:p>
            <a:pPr lvl="1"/>
            <a:r>
              <a:rPr lang="en-US" dirty="0"/>
              <a:t>”Intermediate” (random forest, SVM): R → Python</a:t>
            </a:r>
          </a:p>
          <a:p>
            <a:pPr lvl="1"/>
            <a:r>
              <a:rPr lang="en-US" dirty="0"/>
              <a:t>“Advanced” (neural networks): Python</a:t>
            </a:r>
          </a:p>
          <a:p>
            <a:pPr lvl="1"/>
            <a:r>
              <a:rPr lang="en-US" dirty="0"/>
              <a:t>No code solutions</a:t>
            </a:r>
          </a:p>
          <a:p>
            <a:r>
              <a:rPr lang="en-US" dirty="0"/>
              <a:t>Hardware</a:t>
            </a:r>
          </a:p>
          <a:p>
            <a:pPr lvl="1"/>
            <a:r>
              <a:rPr lang="en-US" dirty="0"/>
              <a:t>”Basic” (linear or logistic regression): laptop</a:t>
            </a:r>
          </a:p>
          <a:p>
            <a:pPr lvl="1"/>
            <a:r>
              <a:rPr lang="en-US" dirty="0"/>
              <a:t>”Intermediate” (random forest, SVM): laptop or desktop</a:t>
            </a:r>
          </a:p>
          <a:p>
            <a:pPr lvl="1"/>
            <a:r>
              <a:rPr lang="en-US" dirty="0"/>
              <a:t>“Advanced” (neural networks): workstation</a:t>
            </a:r>
          </a:p>
          <a:p>
            <a:pPr lvl="1"/>
            <a:r>
              <a:rPr lang="en-US" dirty="0"/>
              <a:t>Cloud solutions</a:t>
            </a:r>
          </a:p>
        </p:txBody>
      </p:sp>
      <p:pic>
        <p:nvPicPr>
          <p:cNvPr id="4" name="Picture 3">
            <a:extLst>
              <a:ext uri="{FF2B5EF4-FFF2-40B4-BE49-F238E27FC236}">
                <a16:creationId xmlns:a16="http://schemas.microsoft.com/office/drawing/2014/main" id="{C6ED5763-B316-2DE2-685D-75F6CA38E7B4}"/>
              </a:ext>
            </a:extLst>
          </p:cNvPr>
          <p:cNvPicPr>
            <a:picLocks noChangeAspect="1"/>
          </p:cNvPicPr>
          <p:nvPr/>
        </p:nvPicPr>
        <p:blipFill>
          <a:blip r:embed="rId3"/>
          <a:stretch>
            <a:fillRect/>
          </a:stretch>
        </p:blipFill>
        <p:spPr>
          <a:xfrm>
            <a:off x="8276086" y="2501248"/>
            <a:ext cx="698500" cy="698500"/>
          </a:xfrm>
          <a:prstGeom prst="rect">
            <a:avLst/>
          </a:prstGeom>
        </p:spPr>
      </p:pic>
      <p:pic>
        <p:nvPicPr>
          <p:cNvPr id="5" name="Picture 4">
            <a:extLst>
              <a:ext uri="{FF2B5EF4-FFF2-40B4-BE49-F238E27FC236}">
                <a16:creationId xmlns:a16="http://schemas.microsoft.com/office/drawing/2014/main" id="{6E8D805C-CA4C-FC75-E146-456ED343B3E2}"/>
              </a:ext>
            </a:extLst>
          </p:cNvPr>
          <p:cNvPicPr>
            <a:picLocks noChangeAspect="1"/>
          </p:cNvPicPr>
          <p:nvPr/>
        </p:nvPicPr>
        <p:blipFill>
          <a:blip r:embed="rId4"/>
          <a:stretch>
            <a:fillRect/>
          </a:stretch>
        </p:blipFill>
        <p:spPr>
          <a:xfrm>
            <a:off x="10501312" y="5795437"/>
            <a:ext cx="1199593" cy="697438"/>
          </a:xfrm>
          <a:prstGeom prst="rect">
            <a:avLst/>
          </a:prstGeom>
        </p:spPr>
      </p:pic>
      <p:pic>
        <p:nvPicPr>
          <p:cNvPr id="6" name="Picture 5">
            <a:extLst>
              <a:ext uri="{FF2B5EF4-FFF2-40B4-BE49-F238E27FC236}">
                <a16:creationId xmlns:a16="http://schemas.microsoft.com/office/drawing/2014/main" id="{6353203C-9784-11AE-73BA-621578D5227F}"/>
              </a:ext>
            </a:extLst>
          </p:cNvPr>
          <p:cNvPicPr>
            <a:picLocks noChangeAspect="1"/>
          </p:cNvPicPr>
          <p:nvPr/>
        </p:nvPicPr>
        <p:blipFill>
          <a:blip r:embed="rId5"/>
          <a:stretch>
            <a:fillRect/>
          </a:stretch>
        </p:blipFill>
        <p:spPr>
          <a:xfrm>
            <a:off x="9785268" y="2501248"/>
            <a:ext cx="1915638" cy="471059"/>
          </a:xfrm>
          <a:prstGeom prst="rect">
            <a:avLst/>
          </a:prstGeom>
        </p:spPr>
      </p:pic>
      <p:pic>
        <p:nvPicPr>
          <p:cNvPr id="7" name="Picture 6">
            <a:extLst>
              <a:ext uri="{FF2B5EF4-FFF2-40B4-BE49-F238E27FC236}">
                <a16:creationId xmlns:a16="http://schemas.microsoft.com/office/drawing/2014/main" id="{DC6B7D53-226F-6F79-44AF-5AED0DD4A849}"/>
              </a:ext>
            </a:extLst>
          </p:cNvPr>
          <p:cNvPicPr>
            <a:picLocks noChangeAspect="1"/>
          </p:cNvPicPr>
          <p:nvPr/>
        </p:nvPicPr>
        <p:blipFill>
          <a:blip r:embed="rId6"/>
          <a:stretch>
            <a:fillRect/>
          </a:stretch>
        </p:blipFill>
        <p:spPr>
          <a:xfrm>
            <a:off x="10909465" y="3220530"/>
            <a:ext cx="723900" cy="774700"/>
          </a:xfrm>
          <a:prstGeom prst="rect">
            <a:avLst/>
          </a:prstGeom>
        </p:spPr>
      </p:pic>
      <p:pic>
        <p:nvPicPr>
          <p:cNvPr id="8" name="Picture 7">
            <a:extLst>
              <a:ext uri="{FF2B5EF4-FFF2-40B4-BE49-F238E27FC236}">
                <a16:creationId xmlns:a16="http://schemas.microsoft.com/office/drawing/2014/main" id="{132C620B-D36B-C91D-1124-A24216E55DED}"/>
              </a:ext>
            </a:extLst>
          </p:cNvPr>
          <p:cNvPicPr>
            <a:picLocks noChangeAspect="1"/>
          </p:cNvPicPr>
          <p:nvPr/>
        </p:nvPicPr>
        <p:blipFill>
          <a:blip r:embed="rId7"/>
          <a:stretch>
            <a:fillRect/>
          </a:stretch>
        </p:blipFill>
        <p:spPr>
          <a:xfrm>
            <a:off x="9256254" y="3309771"/>
            <a:ext cx="1091375" cy="844157"/>
          </a:xfrm>
          <a:prstGeom prst="rect">
            <a:avLst/>
          </a:prstGeom>
        </p:spPr>
      </p:pic>
      <p:pic>
        <p:nvPicPr>
          <p:cNvPr id="10" name="Picture 9">
            <a:extLst>
              <a:ext uri="{FF2B5EF4-FFF2-40B4-BE49-F238E27FC236}">
                <a16:creationId xmlns:a16="http://schemas.microsoft.com/office/drawing/2014/main" id="{F8C0EAB1-9CEC-6082-1B67-5D4562860E3C}"/>
              </a:ext>
            </a:extLst>
          </p:cNvPr>
          <p:cNvPicPr>
            <a:picLocks noChangeAspect="1"/>
          </p:cNvPicPr>
          <p:nvPr/>
        </p:nvPicPr>
        <p:blipFill>
          <a:blip r:embed="rId8"/>
          <a:stretch>
            <a:fillRect/>
          </a:stretch>
        </p:blipFill>
        <p:spPr>
          <a:xfrm>
            <a:off x="7965626" y="3422621"/>
            <a:ext cx="859060" cy="798657"/>
          </a:xfrm>
          <a:prstGeom prst="rect">
            <a:avLst/>
          </a:prstGeom>
        </p:spPr>
      </p:pic>
      <p:pic>
        <p:nvPicPr>
          <p:cNvPr id="12" name="Graphic 11" descr="Internet with solid fill">
            <a:extLst>
              <a:ext uri="{FF2B5EF4-FFF2-40B4-BE49-F238E27FC236}">
                <a16:creationId xmlns:a16="http://schemas.microsoft.com/office/drawing/2014/main" id="{067E5930-6FE4-1B4B-8707-1F44F20118DD}"/>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517386" y="4683916"/>
            <a:ext cx="914400" cy="914400"/>
          </a:xfrm>
          <a:prstGeom prst="rect">
            <a:avLst/>
          </a:prstGeom>
        </p:spPr>
      </p:pic>
      <p:pic>
        <p:nvPicPr>
          <p:cNvPr id="16" name="Graphic 15" descr="Computer outline">
            <a:extLst>
              <a:ext uri="{FF2B5EF4-FFF2-40B4-BE49-F238E27FC236}">
                <a16:creationId xmlns:a16="http://schemas.microsoft.com/office/drawing/2014/main" id="{0315D285-CA4E-8897-7D01-A0BEB826DD5C}"/>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0966335" y="4657073"/>
            <a:ext cx="914400" cy="914400"/>
          </a:xfrm>
          <a:prstGeom prst="rect">
            <a:avLst/>
          </a:prstGeom>
        </p:spPr>
      </p:pic>
      <p:pic>
        <p:nvPicPr>
          <p:cNvPr id="4100" name="Picture 4" descr="aws-logo">
            <a:extLst>
              <a:ext uri="{FF2B5EF4-FFF2-40B4-BE49-F238E27FC236}">
                <a16:creationId xmlns:a16="http://schemas.microsoft.com/office/drawing/2014/main" id="{7ABC2E06-F269-8CF5-EA98-E348A7CF4635}"/>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737642" y="5460156"/>
            <a:ext cx="1519794" cy="1139846"/>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The Circle of Friends">
            <a:extLst>
              <a:ext uri="{FF2B5EF4-FFF2-40B4-BE49-F238E27FC236}">
                <a16:creationId xmlns:a16="http://schemas.microsoft.com/office/drawing/2014/main" id="{B70A68F4-AC63-AAD2-C275-F01648D94286}"/>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9797423" y="4743043"/>
            <a:ext cx="803275" cy="803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61084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C482D-AACF-FDED-2ADC-1D11EB3158C6}"/>
              </a:ext>
            </a:extLst>
          </p:cNvPr>
          <p:cNvSpPr>
            <a:spLocks noGrp="1"/>
          </p:cNvSpPr>
          <p:nvPr>
            <p:ph type="title"/>
          </p:nvPr>
        </p:nvSpPr>
        <p:spPr/>
        <p:txBody>
          <a:bodyPr/>
          <a:lstStyle/>
          <a:p>
            <a:r>
              <a:rPr lang="en-US" dirty="0"/>
              <a:t>Interpretability</a:t>
            </a:r>
          </a:p>
        </p:txBody>
      </p:sp>
      <p:sp>
        <p:nvSpPr>
          <p:cNvPr id="3" name="Content Placeholder 2">
            <a:extLst>
              <a:ext uri="{FF2B5EF4-FFF2-40B4-BE49-F238E27FC236}">
                <a16:creationId xmlns:a16="http://schemas.microsoft.com/office/drawing/2014/main" id="{8BD2B8E2-7601-BD5B-661A-8B946274443B}"/>
              </a:ext>
            </a:extLst>
          </p:cNvPr>
          <p:cNvSpPr>
            <a:spLocks noGrp="1"/>
          </p:cNvSpPr>
          <p:nvPr>
            <p:ph idx="1"/>
          </p:nvPr>
        </p:nvSpPr>
        <p:spPr>
          <a:xfrm>
            <a:off x="274319" y="1825625"/>
            <a:ext cx="6526851" cy="4351338"/>
          </a:xfrm>
        </p:spPr>
        <p:txBody>
          <a:bodyPr>
            <a:normAutofit/>
          </a:bodyPr>
          <a:lstStyle/>
          <a:p>
            <a:r>
              <a:rPr lang="en-US" dirty="0"/>
              <a:t>Interpretability = why and how your model makes decisions</a:t>
            </a:r>
          </a:p>
          <a:p>
            <a:r>
              <a:rPr lang="en-US" dirty="0"/>
              <a:t>How will you debug the model when it makes incorrect predictions?</a:t>
            </a:r>
          </a:p>
          <a:p>
            <a:r>
              <a:rPr lang="en-US" dirty="0"/>
              <a:t>How important is interpretability to your application?</a:t>
            </a:r>
          </a:p>
          <a:p>
            <a:r>
              <a:rPr lang="en-US" dirty="0"/>
              <a:t>Do you even want an interpretable model?</a:t>
            </a:r>
          </a:p>
        </p:txBody>
      </p:sp>
      <p:pic>
        <p:nvPicPr>
          <p:cNvPr id="1028" name="Picture 4">
            <a:extLst>
              <a:ext uri="{FF2B5EF4-FFF2-40B4-BE49-F238E27FC236}">
                <a16:creationId xmlns:a16="http://schemas.microsoft.com/office/drawing/2014/main" id="{98ADD5B8-390D-496E-2E8F-3B6BA68C172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391"/>
          <a:stretch/>
        </p:blipFill>
        <p:spPr bwMode="auto">
          <a:xfrm>
            <a:off x="6801171" y="1825625"/>
            <a:ext cx="5249757" cy="370827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4402717-0CA9-23CC-E720-87C9C3076FEF}"/>
              </a:ext>
            </a:extLst>
          </p:cNvPr>
          <p:cNvSpPr txBox="1"/>
          <p:nvPr/>
        </p:nvSpPr>
        <p:spPr>
          <a:xfrm>
            <a:off x="6801171" y="5533901"/>
            <a:ext cx="5249756" cy="461665"/>
          </a:xfrm>
          <a:prstGeom prst="rect">
            <a:avLst/>
          </a:prstGeom>
          <a:noFill/>
        </p:spPr>
        <p:txBody>
          <a:bodyPr wrap="square" rtlCol="0">
            <a:spAutoFit/>
          </a:bodyPr>
          <a:lstStyle/>
          <a:p>
            <a:r>
              <a:rPr lang="en-US" sz="1200" dirty="0">
                <a:latin typeface="Calibri" panose="020F0502020204030204" pitchFamily="34" charset="0"/>
                <a:cs typeface="Calibri" panose="020F0502020204030204" pitchFamily="34" charset="0"/>
              </a:rPr>
              <a:t>Wang, Tony, “</a:t>
            </a:r>
            <a:r>
              <a:rPr lang="en-US" sz="1200" i="0" dirty="0">
                <a:solidFill>
                  <a:srgbClr val="292929"/>
                </a:solidFill>
                <a:effectLst/>
                <a:latin typeface="Calibri" panose="020F0502020204030204" pitchFamily="34" charset="0"/>
                <a:cs typeface="Calibri" panose="020F0502020204030204" pitchFamily="34" charset="0"/>
              </a:rPr>
              <a:t>Recognizing Firearms from Images and Videos in Real-Time with Deep Learning and Computer Vision” </a:t>
            </a:r>
            <a:r>
              <a:rPr lang="en-US" sz="1200" i="1" dirty="0">
                <a:solidFill>
                  <a:srgbClr val="292929"/>
                </a:solidFill>
                <a:effectLst/>
                <a:latin typeface="Calibri" panose="020F0502020204030204" pitchFamily="34" charset="0"/>
                <a:cs typeface="Calibri" panose="020F0502020204030204" pitchFamily="34" charset="0"/>
              </a:rPr>
              <a:t>Medium</a:t>
            </a:r>
            <a:r>
              <a:rPr lang="en-US" sz="1200" dirty="0">
                <a:solidFill>
                  <a:srgbClr val="292929"/>
                </a:solidFill>
                <a:effectLst/>
                <a:latin typeface="Calibri" panose="020F0502020204030204" pitchFamily="34" charset="0"/>
                <a:cs typeface="Calibri" panose="020F0502020204030204" pitchFamily="34" charset="0"/>
              </a:rPr>
              <a:t> 2019</a:t>
            </a:r>
            <a:endParaRPr lang="en-US" sz="1200" i="0" dirty="0">
              <a:solidFill>
                <a:srgbClr val="292929"/>
              </a:solidFill>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957691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Diagram showing Interpretability versus performance trade-off given common ML algorithms">
            <a:extLst>
              <a:ext uri="{FF2B5EF4-FFF2-40B4-BE49-F238E27FC236}">
                <a16:creationId xmlns:a16="http://schemas.microsoft.com/office/drawing/2014/main" id="{2D70E72C-F4EC-D0A4-B050-0F8285A63A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4200" y="161582"/>
            <a:ext cx="8768566" cy="624982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5C517B4-DDE8-8ECE-6403-83CF512EB8FE}"/>
              </a:ext>
            </a:extLst>
          </p:cNvPr>
          <p:cNvSpPr txBox="1"/>
          <p:nvPr/>
        </p:nvSpPr>
        <p:spPr>
          <a:xfrm>
            <a:off x="2585357" y="6581001"/>
            <a:ext cx="7021285" cy="276999"/>
          </a:xfrm>
          <a:prstGeom prst="rect">
            <a:avLst/>
          </a:prstGeom>
          <a:noFill/>
        </p:spPr>
        <p:txBody>
          <a:bodyPr wrap="square">
            <a:spAutoFit/>
          </a:bodyPr>
          <a:lstStyle/>
          <a:p>
            <a:pPr algn="l"/>
            <a:r>
              <a:rPr lang="en-US" sz="1200" i="0" dirty="0">
                <a:solidFill>
                  <a:srgbClr val="16191F"/>
                </a:solidFill>
                <a:effectLst/>
                <a:latin typeface="Amazon Ember"/>
              </a:rPr>
              <a:t>Model Explainability with AWS Artificial Intelligence and Machine Learning Solutions, </a:t>
            </a:r>
            <a:r>
              <a:rPr lang="en-US" sz="1200" i="0" dirty="0">
                <a:effectLst/>
                <a:latin typeface="Amazon Ember"/>
              </a:rPr>
              <a:t>AWS Whitepaper</a:t>
            </a:r>
          </a:p>
        </p:txBody>
      </p:sp>
    </p:spTree>
    <p:extLst>
      <p:ext uri="{BB962C8B-B14F-4D97-AF65-F5344CB8AC3E}">
        <p14:creationId xmlns:p14="http://schemas.microsoft.com/office/powerpoint/2010/main" val="25229865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2F8B6B0-1FFE-A0BD-E6CA-533E3F56F200}"/>
              </a:ext>
            </a:extLst>
          </p:cNvPr>
          <p:cNvPicPr>
            <a:picLocks noChangeAspect="1"/>
          </p:cNvPicPr>
          <p:nvPr/>
        </p:nvPicPr>
        <p:blipFill>
          <a:blip r:embed="rId2"/>
          <a:stretch>
            <a:fillRect/>
          </a:stretch>
        </p:blipFill>
        <p:spPr>
          <a:xfrm>
            <a:off x="309747" y="222651"/>
            <a:ext cx="11304320" cy="5837866"/>
          </a:xfrm>
          <a:prstGeom prst="rect">
            <a:avLst/>
          </a:prstGeom>
        </p:spPr>
      </p:pic>
      <p:sp>
        <p:nvSpPr>
          <p:cNvPr id="5" name="TextBox 4">
            <a:extLst>
              <a:ext uri="{FF2B5EF4-FFF2-40B4-BE49-F238E27FC236}">
                <a16:creationId xmlns:a16="http://schemas.microsoft.com/office/drawing/2014/main" id="{836B9139-9B72-C653-0BF5-DE916968973A}"/>
              </a:ext>
            </a:extLst>
          </p:cNvPr>
          <p:cNvSpPr txBox="1"/>
          <p:nvPr/>
        </p:nvSpPr>
        <p:spPr>
          <a:xfrm>
            <a:off x="1114301" y="6060517"/>
            <a:ext cx="9963397" cy="646331"/>
          </a:xfrm>
          <a:prstGeom prst="rect">
            <a:avLst/>
          </a:prstGeom>
          <a:noFill/>
        </p:spPr>
        <p:txBody>
          <a:bodyPr wrap="square" rtlCol="0">
            <a:spAutoFit/>
          </a:bodyPr>
          <a:lstStyle/>
          <a:p>
            <a:r>
              <a:rPr lang="en-US" dirty="0"/>
              <a:t>Figure 2 from </a:t>
            </a:r>
            <a:r>
              <a:rPr lang="en-US" dirty="0" err="1"/>
              <a:t>Ghassemi</a:t>
            </a:r>
            <a:r>
              <a:rPr lang="en-US" dirty="0"/>
              <a:t>, </a:t>
            </a:r>
            <a:r>
              <a:rPr lang="en-US" dirty="0" err="1"/>
              <a:t>Marzyeh</a:t>
            </a:r>
            <a:r>
              <a:rPr lang="en-US" dirty="0"/>
              <a:t>, Luke </a:t>
            </a:r>
            <a:r>
              <a:rPr lang="en-US" dirty="0" err="1"/>
              <a:t>Oakden</a:t>
            </a:r>
            <a:r>
              <a:rPr lang="en-US" dirty="0"/>
              <a:t>-Rayner, and Andrew L. Beam. "</a:t>
            </a:r>
            <a:r>
              <a:rPr lang="en-US" b="1" dirty="0"/>
              <a:t>The false hope of current approaches to explainable artificial intelligence in health care.</a:t>
            </a:r>
            <a:r>
              <a:rPr lang="en-US" dirty="0"/>
              <a:t>”  in </a:t>
            </a:r>
            <a:r>
              <a:rPr lang="en-US" i="1" dirty="0"/>
              <a:t>The Lancet Digital Health </a:t>
            </a:r>
            <a:r>
              <a:rPr lang="en-US" dirty="0"/>
              <a:t>2022</a:t>
            </a:r>
          </a:p>
        </p:txBody>
      </p:sp>
    </p:spTree>
    <p:extLst>
      <p:ext uri="{BB962C8B-B14F-4D97-AF65-F5344CB8AC3E}">
        <p14:creationId xmlns:p14="http://schemas.microsoft.com/office/powerpoint/2010/main" val="8026239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0741B2D-EF12-79BA-18BB-58A316A6A53D}"/>
              </a:ext>
            </a:extLst>
          </p:cNvPr>
          <p:cNvPicPr>
            <a:picLocks noChangeAspect="1"/>
          </p:cNvPicPr>
          <p:nvPr/>
        </p:nvPicPr>
        <p:blipFill>
          <a:blip r:embed="rId2"/>
          <a:stretch>
            <a:fillRect/>
          </a:stretch>
        </p:blipFill>
        <p:spPr>
          <a:xfrm>
            <a:off x="0" y="708014"/>
            <a:ext cx="12197116" cy="5441972"/>
          </a:xfrm>
          <a:prstGeom prst="rect">
            <a:avLst/>
          </a:prstGeom>
        </p:spPr>
      </p:pic>
    </p:spTree>
    <p:extLst>
      <p:ext uri="{BB962C8B-B14F-4D97-AF65-F5344CB8AC3E}">
        <p14:creationId xmlns:p14="http://schemas.microsoft.com/office/powerpoint/2010/main" val="15792177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3C3BB-FB74-07EC-5F57-453E8C0A5E78}"/>
              </a:ext>
            </a:extLst>
          </p:cNvPr>
          <p:cNvSpPr>
            <a:spLocks noGrp="1"/>
          </p:cNvSpPr>
          <p:nvPr>
            <p:ph type="title"/>
          </p:nvPr>
        </p:nvSpPr>
        <p:spPr/>
        <p:txBody>
          <a:bodyPr/>
          <a:lstStyle/>
          <a:p>
            <a:r>
              <a:rPr lang="en-US" dirty="0"/>
              <a:t>Common sources of errors</a:t>
            </a:r>
          </a:p>
        </p:txBody>
      </p:sp>
      <p:sp>
        <p:nvSpPr>
          <p:cNvPr id="3" name="Content Placeholder 2">
            <a:extLst>
              <a:ext uri="{FF2B5EF4-FFF2-40B4-BE49-F238E27FC236}">
                <a16:creationId xmlns:a16="http://schemas.microsoft.com/office/drawing/2014/main" id="{409AFF3A-B813-90F9-4003-ECAEEDFB0101}"/>
              </a:ext>
            </a:extLst>
          </p:cNvPr>
          <p:cNvSpPr>
            <a:spLocks noGrp="1"/>
          </p:cNvSpPr>
          <p:nvPr>
            <p:ph idx="1"/>
          </p:nvPr>
        </p:nvSpPr>
        <p:spPr/>
        <p:txBody>
          <a:bodyPr/>
          <a:lstStyle/>
          <a:p>
            <a:r>
              <a:rPr lang="en-US" dirty="0"/>
              <a:t>Bad choice of metric</a:t>
            </a:r>
          </a:p>
          <a:p>
            <a:pPr lvl="1"/>
            <a:r>
              <a:rPr lang="en-US" dirty="0"/>
              <a:t>Optimizing for the wrong thing or obfuscating results</a:t>
            </a:r>
          </a:p>
          <a:p>
            <a:r>
              <a:rPr lang="en-US" dirty="0"/>
              <a:t>Bias in the data</a:t>
            </a:r>
          </a:p>
          <a:p>
            <a:pPr lvl="1"/>
            <a:r>
              <a:rPr lang="en-US" dirty="0"/>
              <a:t>Domain shift between train and test</a:t>
            </a:r>
          </a:p>
          <a:p>
            <a:r>
              <a:rPr lang="en-US" dirty="0"/>
              <a:t>Data leakage</a:t>
            </a:r>
          </a:p>
          <a:p>
            <a:pPr lvl="1"/>
            <a:r>
              <a:rPr lang="en-US" dirty="0"/>
              <a:t>Testing data accidentally includes training data</a:t>
            </a:r>
          </a:p>
          <a:p>
            <a:r>
              <a:rPr lang="en-US" dirty="0"/>
              <a:t>Confounders</a:t>
            </a:r>
          </a:p>
        </p:txBody>
      </p:sp>
    </p:spTree>
    <p:extLst>
      <p:ext uri="{BB962C8B-B14F-4D97-AF65-F5344CB8AC3E}">
        <p14:creationId xmlns:p14="http://schemas.microsoft.com/office/powerpoint/2010/main" val="36348567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6FE55-988C-02FD-CFA2-869FDEB98047}"/>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4FEF10CF-C504-9C40-C79B-8EA54A89E36D}"/>
              </a:ext>
            </a:extLst>
          </p:cNvPr>
          <p:cNvSpPr>
            <a:spLocks noGrp="1"/>
          </p:cNvSpPr>
          <p:nvPr>
            <p:ph idx="1"/>
          </p:nvPr>
        </p:nvSpPr>
        <p:spPr/>
        <p:txBody>
          <a:bodyPr>
            <a:normAutofit/>
          </a:bodyPr>
          <a:lstStyle/>
          <a:p>
            <a:r>
              <a:rPr lang="en-US" dirty="0">
                <a:hlinkClick r:id="rId3" action="ppaction://hlinksldjump"/>
              </a:rPr>
              <a:t>Partnership with computational experts</a:t>
            </a:r>
            <a:endParaRPr lang="en-US" dirty="0"/>
          </a:p>
          <a:p>
            <a:r>
              <a:rPr lang="en-US" dirty="0">
                <a:hlinkClick r:id="rId4" action="ppaction://hlinksldjump"/>
              </a:rPr>
              <a:t>Precisely stated problem</a:t>
            </a:r>
            <a:endParaRPr lang="en-US" dirty="0"/>
          </a:p>
          <a:p>
            <a:r>
              <a:rPr lang="en-US" dirty="0">
                <a:hlinkClick r:id="rId5" action="ppaction://hlinksldjump"/>
              </a:rPr>
              <a:t>Clean data</a:t>
            </a:r>
            <a:endParaRPr lang="en-US" dirty="0"/>
          </a:p>
          <a:p>
            <a:r>
              <a:rPr lang="en-US" dirty="0">
                <a:hlinkClick r:id="rId6" action="ppaction://hlinksldjump"/>
              </a:rPr>
              <a:t>Ethics and bias</a:t>
            </a:r>
            <a:endParaRPr lang="en-US" dirty="0"/>
          </a:p>
          <a:p>
            <a:r>
              <a:rPr lang="en-US" dirty="0">
                <a:hlinkClick r:id="rId7" action="ppaction://hlinksldjump"/>
              </a:rPr>
              <a:t>Choice of algorithm</a:t>
            </a:r>
            <a:endParaRPr lang="en-US" dirty="0"/>
          </a:p>
          <a:p>
            <a:r>
              <a:rPr lang="en-US" dirty="0">
                <a:hlinkClick r:id="rId8" action="ppaction://hlinksldjump"/>
              </a:rPr>
              <a:t>Metric for success or failure</a:t>
            </a:r>
            <a:endParaRPr lang="en-US" dirty="0"/>
          </a:p>
          <a:p>
            <a:r>
              <a:rPr lang="en-US" dirty="0">
                <a:hlinkClick r:id="rId9" action="ppaction://hlinksldjump"/>
              </a:rPr>
              <a:t>Hardware and software</a:t>
            </a:r>
            <a:endParaRPr lang="en-US" dirty="0"/>
          </a:p>
          <a:p>
            <a:r>
              <a:rPr lang="en-US" dirty="0">
                <a:hlinkClick r:id="rId10" action="ppaction://hlinksldjump"/>
              </a:rPr>
              <a:t>Interpretability</a:t>
            </a:r>
          </a:p>
          <a:p>
            <a:r>
              <a:rPr lang="en-US" dirty="0">
                <a:hlinkClick r:id="rId11" action="ppaction://hlinksldjump"/>
              </a:rPr>
              <a:t>Common sources of errors</a:t>
            </a:r>
            <a:endParaRPr lang="en-US" dirty="0"/>
          </a:p>
        </p:txBody>
      </p:sp>
    </p:spTree>
    <p:extLst>
      <p:ext uri="{BB962C8B-B14F-4D97-AF65-F5344CB8AC3E}">
        <p14:creationId xmlns:p14="http://schemas.microsoft.com/office/powerpoint/2010/main" val="34968491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5558F-CE5E-7C66-131D-5743D982C67B}"/>
              </a:ext>
            </a:extLst>
          </p:cNvPr>
          <p:cNvSpPr>
            <a:spLocks noGrp="1"/>
          </p:cNvSpPr>
          <p:nvPr>
            <p:ph type="title"/>
          </p:nvPr>
        </p:nvSpPr>
        <p:spPr/>
        <p:txBody>
          <a:bodyPr/>
          <a:lstStyle/>
          <a:p>
            <a:r>
              <a:rPr lang="en-US" dirty="0"/>
              <a:t>The hard parts</a:t>
            </a:r>
          </a:p>
        </p:txBody>
      </p:sp>
      <p:sp>
        <p:nvSpPr>
          <p:cNvPr id="3" name="Content Placeholder 2">
            <a:extLst>
              <a:ext uri="{FF2B5EF4-FFF2-40B4-BE49-F238E27FC236}">
                <a16:creationId xmlns:a16="http://schemas.microsoft.com/office/drawing/2014/main" id="{29EA9B16-C823-21DA-7C6F-2E6D830DA1AC}"/>
              </a:ext>
            </a:extLst>
          </p:cNvPr>
          <p:cNvSpPr>
            <a:spLocks noGrp="1"/>
          </p:cNvSpPr>
          <p:nvPr>
            <p:ph idx="1"/>
          </p:nvPr>
        </p:nvSpPr>
        <p:spPr/>
        <p:txBody>
          <a:bodyPr/>
          <a:lstStyle/>
          <a:p>
            <a:r>
              <a:rPr lang="en-US" dirty="0"/>
              <a:t>Packaging for publication</a:t>
            </a:r>
          </a:p>
          <a:p>
            <a:pPr lvl="1"/>
            <a:r>
              <a:rPr lang="en-US" dirty="0"/>
              <a:t>How can you make this interesting for </a:t>
            </a:r>
            <a:r>
              <a:rPr lang="en-US" dirty="0" err="1"/>
              <a:t>cytometrists</a:t>
            </a:r>
            <a:r>
              <a:rPr lang="en-US" dirty="0"/>
              <a:t> and AI folks?</a:t>
            </a:r>
          </a:p>
          <a:p>
            <a:r>
              <a:rPr lang="en-US" dirty="0"/>
              <a:t>Moving to wider adoption</a:t>
            </a:r>
          </a:p>
          <a:p>
            <a:pPr lvl="1"/>
            <a:r>
              <a:rPr lang="en-US" dirty="0"/>
              <a:t>More external cohorts</a:t>
            </a:r>
          </a:p>
          <a:p>
            <a:pPr lvl="1"/>
            <a:r>
              <a:rPr lang="en-US" dirty="0"/>
              <a:t>Informatics infrastructure</a:t>
            </a:r>
          </a:p>
          <a:p>
            <a:pPr lvl="1"/>
            <a:r>
              <a:rPr lang="en-US" dirty="0"/>
              <a:t>Legal and regulatory hurdles</a:t>
            </a:r>
          </a:p>
          <a:p>
            <a:pPr lvl="1"/>
            <a:endParaRPr lang="en-US" dirty="0"/>
          </a:p>
          <a:p>
            <a:pPr lvl="1"/>
            <a:endParaRPr lang="en-US" dirty="0"/>
          </a:p>
        </p:txBody>
      </p:sp>
    </p:spTree>
    <p:extLst>
      <p:ext uri="{BB962C8B-B14F-4D97-AF65-F5344CB8AC3E}">
        <p14:creationId xmlns:p14="http://schemas.microsoft.com/office/powerpoint/2010/main" val="31126799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E97498-398D-4101-A256-63211F6FEB35}"/>
              </a:ext>
            </a:extLst>
          </p:cNvPr>
          <p:cNvSpPr>
            <a:spLocks noGrp="1"/>
          </p:cNvSpPr>
          <p:nvPr>
            <p:ph type="title"/>
          </p:nvPr>
        </p:nvSpPr>
        <p:spPr/>
        <p:txBody>
          <a:bodyPr/>
          <a:lstStyle/>
          <a:p>
            <a:r>
              <a:rPr lang="en-US" dirty="0"/>
              <a:t>Learning objectives</a:t>
            </a:r>
            <a:endParaRPr lang="en-US"/>
          </a:p>
        </p:txBody>
      </p:sp>
      <p:sp>
        <p:nvSpPr>
          <p:cNvPr id="3" name="Content Placeholder 2">
            <a:extLst>
              <a:ext uri="{FF2B5EF4-FFF2-40B4-BE49-F238E27FC236}">
                <a16:creationId xmlns:a16="http://schemas.microsoft.com/office/drawing/2014/main" id="{19B41394-C25F-4330-9F5F-AADC59C0A9DD}"/>
              </a:ext>
            </a:extLst>
          </p:cNvPr>
          <p:cNvSpPr>
            <a:spLocks noGrp="1"/>
          </p:cNvSpPr>
          <p:nvPr>
            <p:ph idx="1"/>
          </p:nvPr>
        </p:nvSpPr>
        <p:spPr>
          <a:xfrm>
            <a:off x="274318" y="1536867"/>
            <a:ext cx="11596255" cy="4791306"/>
          </a:xfrm>
        </p:spPr>
        <p:txBody>
          <a:bodyPr vert="horz" lIns="91440" tIns="45720" rIns="91440" bIns="45720" rtlCol="0" anchor="t">
            <a:normAutofit/>
          </a:bodyPr>
          <a:lstStyle/>
          <a:p>
            <a:r>
              <a:rPr lang="en-US" dirty="0"/>
              <a:t>high level description of AI </a:t>
            </a:r>
            <a:endParaRPr lang="en-US" dirty="0">
              <a:cs typeface="Calibri"/>
            </a:endParaRPr>
          </a:p>
          <a:p>
            <a:pPr lvl="1"/>
            <a:r>
              <a:rPr lang="en-US" dirty="0"/>
              <a:t>principles and concepts</a:t>
            </a:r>
            <a:endParaRPr lang="en-US" dirty="0">
              <a:cs typeface="Calibri"/>
            </a:endParaRPr>
          </a:p>
          <a:p>
            <a:pPr lvl="1"/>
            <a:r>
              <a:rPr lang="en-US" dirty="0"/>
              <a:t>from idea to working AI model: processes and infrastructure for pathology AI</a:t>
            </a:r>
            <a:endParaRPr lang="en-US">
              <a:cs typeface="Calibri"/>
            </a:endParaRPr>
          </a:p>
          <a:p>
            <a:r>
              <a:rPr lang="en-US" b="1" dirty="0"/>
              <a:t>AI in cytometry:  </a:t>
            </a:r>
            <a:endParaRPr lang="en-US" b="1">
              <a:cs typeface="Calibri"/>
            </a:endParaRPr>
          </a:p>
          <a:p>
            <a:pPr lvl="1"/>
            <a:r>
              <a:rPr lang="en-US" b="1" dirty="0"/>
              <a:t>applications of AI within cytometry workflows</a:t>
            </a:r>
            <a:endParaRPr lang="en-US" b="1">
              <a:cs typeface="Calibri"/>
            </a:endParaRPr>
          </a:p>
          <a:p>
            <a:pPr lvl="1"/>
            <a:r>
              <a:rPr lang="en-US" b="1" dirty="0"/>
              <a:t>examples of clinical applications</a:t>
            </a:r>
            <a:endParaRPr lang="en-US" b="1" dirty="0">
              <a:cs typeface="Calibri"/>
            </a:endParaRPr>
          </a:p>
          <a:p>
            <a:r>
              <a:rPr lang="en-US" dirty="0">
                <a:cs typeface="Calibri"/>
              </a:rPr>
              <a:t>outlook: how AI will change clinical landscapes</a:t>
            </a:r>
          </a:p>
        </p:txBody>
      </p:sp>
    </p:spTree>
    <p:extLst>
      <p:ext uri="{BB962C8B-B14F-4D97-AF65-F5344CB8AC3E}">
        <p14:creationId xmlns:p14="http://schemas.microsoft.com/office/powerpoint/2010/main" val="42646293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00DCB-4918-4896-A4A2-923E31936312}"/>
              </a:ext>
            </a:extLst>
          </p:cNvPr>
          <p:cNvSpPr>
            <a:spLocks noGrp="1"/>
          </p:cNvSpPr>
          <p:nvPr>
            <p:ph type="title"/>
          </p:nvPr>
        </p:nvSpPr>
        <p:spPr>
          <a:xfrm>
            <a:off x="3418031" y="1714356"/>
            <a:ext cx="7929419" cy="2848119"/>
          </a:xfrm>
        </p:spPr>
        <p:txBody>
          <a:bodyPr anchor="ctr"/>
          <a:lstStyle/>
          <a:p>
            <a:pPr algn="ctr"/>
            <a:r>
              <a:rPr lang="en-US"/>
              <a:t>cytometry lends itself to computation</a:t>
            </a:r>
          </a:p>
        </p:txBody>
      </p:sp>
      <p:pic>
        <p:nvPicPr>
          <p:cNvPr id="4" name="Picture 5" descr="Logo&#10;&#10;Description automatically generated">
            <a:extLst>
              <a:ext uri="{FF2B5EF4-FFF2-40B4-BE49-F238E27FC236}">
                <a16:creationId xmlns:a16="http://schemas.microsoft.com/office/drawing/2014/main" id="{26796CF7-4468-52A7-2E8C-5405E69A5B43}"/>
              </a:ext>
            </a:extLst>
          </p:cNvPr>
          <p:cNvPicPr>
            <a:picLocks noChangeAspect="1"/>
          </p:cNvPicPr>
          <p:nvPr/>
        </p:nvPicPr>
        <p:blipFill rotWithShape="1">
          <a:blip r:embed="rId2"/>
          <a:srcRect l="6846" t="16283" r="45772" b="21648"/>
          <a:stretch/>
        </p:blipFill>
        <p:spPr>
          <a:xfrm>
            <a:off x="-79631" y="1513418"/>
            <a:ext cx="3895660" cy="3591109"/>
          </a:xfrm>
          <a:prstGeom prst="rect">
            <a:avLst/>
          </a:prstGeom>
          <a:effectLst/>
        </p:spPr>
      </p:pic>
    </p:spTree>
    <p:extLst>
      <p:ext uri="{BB962C8B-B14F-4D97-AF65-F5344CB8AC3E}">
        <p14:creationId xmlns:p14="http://schemas.microsoft.com/office/powerpoint/2010/main" val="1028857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Graphical user interface, diagram&#10;&#10;Description automatically generated">
            <a:extLst>
              <a:ext uri="{FF2B5EF4-FFF2-40B4-BE49-F238E27FC236}">
                <a16:creationId xmlns:a16="http://schemas.microsoft.com/office/drawing/2014/main" id="{DFE48EC9-6ADB-FB50-E928-6BB59B2D8C9F}"/>
              </a:ext>
            </a:extLst>
          </p:cNvPr>
          <p:cNvPicPr>
            <a:picLocks noChangeAspect="1"/>
          </p:cNvPicPr>
          <p:nvPr/>
        </p:nvPicPr>
        <p:blipFill rotWithShape="1">
          <a:blip r:embed="rId2"/>
          <a:srcRect r="51" b="27398"/>
          <a:stretch/>
        </p:blipFill>
        <p:spPr>
          <a:xfrm>
            <a:off x="607743" y="838015"/>
            <a:ext cx="11022986" cy="5618374"/>
          </a:xfrm>
          <a:prstGeom prst="rect">
            <a:avLst/>
          </a:prstGeom>
        </p:spPr>
      </p:pic>
    </p:spTree>
    <p:extLst>
      <p:ext uri="{BB962C8B-B14F-4D97-AF65-F5344CB8AC3E}">
        <p14:creationId xmlns:p14="http://schemas.microsoft.com/office/powerpoint/2010/main" val="15997578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9270" y="174281"/>
            <a:ext cx="3978085" cy="741734"/>
          </a:xfrm>
        </p:spPr>
        <p:txBody>
          <a:bodyPr>
            <a:normAutofit fontScale="90000"/>
          </a:bodyPr>
          <a:lstStyle/>
          <a:p>
            <a:pPr algn="ctr"/>
            <a:r>
              <a:rPr lang="en-US">
                <a:cs typeface="Calibri Light"/>
              </a:rPr>
              <a:t>consequently</a:t>
            </a:r>
          </a:p>
        </p:txBody>
      </p:sp>
      <p:pic>
        <p:nvPicPr>
          <p:cNvPr id="7" name="Picture 2" descr="Graphical user interface, diagram&#10;&#10;Description automatically generated">
            <a:extLst>
              <a:ext uri="{FF2B5EF4-FFF2-40B4-BE49-F238E27FC236}">
                <a16:creationId xmlns:a16="http://schemas.microsoft.com/office/drawing/2014/main" id="{9E3640EF-9048-9C9F-18FE-023A9603CE2D}"/>
              </a:ext>
            </a:extLst>
          </p:cNvPr>
          <p:cNvPicPr>
            <a:picLocks noChangeAspect="1"/>
          </p:cNvPicPr>
          <p:nvPr/>
        </p:nvPicPr>
        <p:blipFill rotWithShape="1">
          <a:blip r:embed="rId3"/>
          <a:srcRect r="51" b="27398"/>
          <a:stretch/>
        </p:blipFill>
        <p:spPr>
          <a:xfrm>
            <a:off x="607743" y="838015"/>
            <a:ext cx="11022986" cy="5618374"/>
          </a:xfrm>
          <a:prstGeom prst="rect">
            <a:avLst/>
          </a:prstGeom>
        </p:spPr>
      </p:pic>
      <p:sp>
        <p:nvSpPr>
          <p:cNvPr id="8" name="TextBox 7">
            <a:extLst>
              <a:ext uri="{FF2B5EF4-FFF2-40B4-BE49-F238E27FC236}">
                <a16:creationId xmlns:a16="http://schemas.microsoft.com/office/drawing/2014/main" id="{E25BBAA4-0950-E93F-F104-19C03CD693B2}"/>
              </a:ext>
            </a:extLst>
          </p:cNvPr>
          <p:cNvSpPr txBox="1"/>
          <p:nvPr/>
        </p:nvSpPr>
        <p:spPr>
          <a:xfrm>
            <a:off x="3980985" y="245327"/>
            <a:ext cx="3477321"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a:solidFill>
                  <a:srgbClr val="CC3300"/>
                </a:solidFill>
                <a:cs typeface="Arial"/>
              </a:rPr>
              <a:t>possibility of ​human error​/  bias​</a:t>
            </a:r>
            <a:endParaRPr lang="en-US" sz="2400">
              <a:solidFill>
                <a:srgbClr val="CC3300"/>
              </a:solidFill>
              <a:cs typeface="Calibri"/>
            </a:endParaRPr>
          </a:p>
        </p:txBody>
      </p:sp>
      <p:sp>
        <p:nvSpPr>
          <p:cNvPr id="9" name="TextBox 8">
            <a:extLst>
              <a:ext uri="{FF2B5EF4-FFF2-40B4-BE49-F238E27FC236}">
                <a16:creationId xmlns:a16="http://schemas.microsoft.com/office/drawing/2014/main" id="{871E7B3C-CAA7-C1D7-10C6-808B05AE6344}"/>
              </a:ext>
            </a:extLst>
          </p:cNvPr>
          <p:cNvSpPr txBox="1"/>
          <p:nvPr/>
        </p:nvSpPr>
        <p:spPr>
          <a:xfrm>
            <a:off x="3446655" y="1862253"/>
            <a:ext cx="2650273"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a:solidFill>
                  <a:srgbClr val="CC3300"/>
                </a:solidFill>
                <a:ea typeface="+mn-lt"/>
                <a:cs typeface="Arial"/>
              </a:rPr>
              <a:t>low processing speed</a:t>
            </a:r>
            <a:endParaRPr lang="en-US" sz="2400">
              <a:solidFill>
                <a:srgbClr val="CC3300"/>
              </a:solidFill>
              <a:cs typeface="Arial"/>
            </a:endParaRPr>
          </a:p>
        </p:txBody>
      </p:sp>
      <p:sp>
        <p:nvSpPr>
          <p:cNvPr id="10" name="TextBox 9">
            <a:extLst>
              <a:ext uri="{FF2B5EF4-FFF2-40B4-BE49-F238E27FC236}">
                <a16:creationId xmlns:a16="http://schemas.microsoft.com/office/drawing/2014/main" id="{8D5A4329-FDB6-020A-83EB-BFA5B4741216}"/>
              </a:ext>
            </a:extLst>
          </p:cNvPr>
          <p:cNvSpPr txBox="1"/>
          <p:nvPr/>
        </p:nvSpPr>
        <p:spPr>
          <a:xfrm>
            <a:off x="8803888" y="928338"/>
            <a:ext cx="2743200"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a:solidFill>
                  <a:srgbClr val="CC3300"/>
                </a:solidFill>
              </a:rPr>
              <a:t>insufficient/ overly simplified data representation and interpretation</a:t>
            </a:r>
            <a:endParaRPr lang="en-US" sz="2400">
              <a:solidFill>
                <a:srgbClr val="CC3300"/>
              </a:solidFill>
              <a:cs typeface="Calibri"/>
            </a:endParaRPr>
          </a:p>
        </p:txBody>
      </p:sp>
    </p:spTree>
    <p:extLst>
      <p:ext uri="{BB962C8B-B14F-4D97-AF65-F5344CB8AC3E}">
        <p14:creationId xmlns:p14="http://schemas.microsoft.com/office/powerpoint/2010/main" val="24286394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6AA34-D69B-E8FA-7C9A-4C53466E6395}"/>
              </a:ext>
            </a:extLst>
          </p:cNvPr>
          <p:cNvSpPr>
            <a:spLocks noGrp="1"/>
          </p:cNvSpPr>
          <p:nvPr>
            <p:ph type="title"/>
          </p:nvPr>
        </p:nvSpPr>
        <p:spPr>
          <a:xfrm>
            <a:off x="259302" y="479395"/>
            <a:ext cx="4229100" cy="3139351"/>
          </a:xfrm>
        </p:spPr>
        <p:txBody>
          <a:bodyPr>
            <a:normAutofit/>
          </a:bodyPr>
          <a:lstStyle/>
          <a:p>
            <a:r>
              <a:rPr lang="en-US">
                <a:cs typeface="Calibri Light"/>
              </a:rPr>
              <a:t>what are we using machine-support for in cytometry? </a:t>
            </a:r>
            <a:endParaRPr lang="en-US"/>
          </a:p>
        </p:txBody>
      </p:sp>
      <p:graphicFrame>
        <p:nvGraphicFramePr>
          <p:cNvPr id="4" name="Diagram 4">
            <a:extLst>
              <a:ext uri="{FF2B5EF4-FFF2-40B4-BE49-F238E27FC236}">
                <a16:creationId xmlns:a16="http://schemas.microsoft.com/office/drawing/2014/main" id="{23A2C6BA-8BAF-49F1-E665-8855E22E889D}"/>
              </a:ext>
            </a:extLst>
          </p:cNvPr>
          <p:cNvGraphicFramePr>
            <a:graphicFrameLocks noGrp="1"/>
          </p:cNvGraphicFramePr>
          <p:nvPr>
            <p:ph idx="1"/>
            <p:extLst>
              <p:ext uri="{D42A27DB-BD31-4B8C-83A1-F6EECF244321}">
                <p14:modId xmlns:p14="http://schemas.microsoft.com/office/powerpoint/2010/main" val="3035867546"/>
              </p:ext>
            </p:extLst>
          </p:nvPr>
        </p:nvGraphicFramePr>
        <p:xfrm>
          <a:off x="4768172" y="479395"/>
          <a:ext cx="6763921" cy="47577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108325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6AA34-D69B-E8FA-7C9A-4C53466E6395}"/>
              </a:ext>
            </a:extLst>
          </p:cNvPr>
          <p:cNvSpPr>
            <a:spLocks noGrp="1"/>
          </p:cNvSpPr>
          <p:nvPr>
            <p:ph type="title"/>
          </p:nvPr>
        </p:nvSpPr>
        <p:spPr>
          <a:xfrm>
            <a:off x="259302" y="479395"/>
            <a:ext cx="4229100" cy="3139351"/>
          </a:xfrm>
        </p:spPr>
        <p:txBody>
          <a:bodyPr>
            <a:normAutofit/>
          </a:bodyPr>
          <a:lstStyle/>
          <a:p>
            <a:r>
              <a:rPr lang="en-US">
                <a:cs typeface="Calibri Light"/>
              </a:rPr>
              <a:t>what are we using machine-support for in cytometry? </a:t>
            </a:r>
            <a:endParaRPr lang="en-US"/>
          </a:p>
        </p:txBody>
      </p:sp>
      <p:sp>
        <p:nvSpPr>
          <p:cNvPr id="22" name="TextBox 21">
            <a:extLst>
              <a:ext uri="{FF2B5EF4-FFF2-40B4-BE49-F238E27FC236}">
                <a16:creationId xmlns:a16="http://schemas.microsoft.com/office/drawing/2014/main" id="{45048896-D0F7-D0B2-2857-475B5EE9B420}"/>
              </a:ext>
            </a:extLst>
          </p:cNvPr>
          <p:cNvSpPr txBox="1"/>
          <p:nvPr/>
        </p:nvSpPr>
        <p:spPr>
          <a:xfrm>
            <a:off x="507875" y="4056228"/>
            <a:ext cx="3664629"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solidFill>
                  <a:srgbClr val="003DA6"/>
                </a:solidFill>
                <a:cs typeface="Calibri Light"/>
              </a:rPr>
              <a:t>improved workflow?</a:t>
            </a:r>
            <a:endParaRPr lang="en-US" sz="3200">
              <a:solidFill>
                <a:srgbClr val="003DA6"/>
              </a:solidFill>
              <a:cs typeface="Calibri" panose="020F0502020204030204"/>
            </a:endParaRPr>
          </a:p>
        </p:txBody>
      </p:sp>
      <p:graphicFrame>
        <p:nvGraphicFramePr>
          <p:cNvPr id="8" name="Diagram 4">
            <a:extLst>
              <a:ext uri="{FF2B5EF4-FFF2-40B4-BE49-F238E27FC236}">
                <a16:creationId xmlns:a16="http://schemas.microsoft.com/office/drawing/2014/main" id="{B21B38F0-3A8F-40EC-9CC4-56C822A1FAD9}"/>
              </a:ext>
            </a:extLst>
          </p:cNvPr>
          <p:cNvGraphicFramePr>
            <a:graphicFrameLocks noGrp="1"/>
          </p:cNvGraphicFramePr>
          <p:nvPr>
            <p:ph idx="1"/>
            <p:extLst>
              <p:ext uri="{D42A27DB-BD31-4B8C-83A1-F6EECF244321}">
                <p14:modId xmlns:p14="http://schemas.microsoft.com/office/powerpoint/2010/main" val="2777194076"/>
              </p:ext>
            </p:extLst>
          </p:nvPr>
        </p:nvGraphicFramePr>
        <p:xfrm>
          <a:off x="4773168" y="479395"/>
          <a:ext cx="6763921" cy="47577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020760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6AA34-D69B-E8FA-7C9A-4C53466E6395}"/>
              </a:ext>
            </a:extLst>
          </p:cNvPr>
          <p:cNvSpPr>
            <a:spLocks noGrp="1"/>
          </p:cNvSpPr>
          <p:nvPr>
            <p:ph type="title"/>
          </p:nvPr>
        </p:nvSpPr>
        <p:spPr>
          <a:xfrm>
            <a:off x="259302" y="479395"/>
            <a:ext cx="4229100" cy="3139351"/>
          </a:xfrm>
        </p:spPr>
        <p:txBody>
          <a:bodyPr>
            <a:normAutofit/>
          </a:bodyPr>
          <a:lstStyle/>
          <a:p>
            <a:r>
              <a:rPr lang="en-US">
                <a:cs typeface="Calibri Light"/>
              </a:rPr>
              <a:t>what are we using machine-support for in cytometry? </a:t>
            </a:r>
            <a:endParaRPr lang="en-US"/>
          </a:p>
        </p:txBody>
      </p:sp>
      <p:sp>
        <p:nvSpPr>
          <p:cNvPr id="86" name="TextBox 85">
            <a:extLst>
              <a:ext uri="{FF2B5EF4-FFF2-40B4-BE49-F238E27FC236}">
                <a16:creationId xmlns:a16="http://schemas.microsoft.com/office/drawing/2014/main" id="{0B52ADCD-54E4-A148-701E-F8645AF35D8D}"/>
              </a:ext>
            </a:extLst>
          </p:cNvPr>
          <p:cNvSpPr txBox="1"/>
          <p:nvPr/>
        </p:nvSpPr>
        <p:spPr>
          <a:xfrm>
            <a:off x="259302" y="5864575"/>
            <a:ext cx="8813679"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a:solidFill>
                  <a:srgbClr val="CC3300"/>
                </a:solidFill>
                <a:latin typeface="Calibri Light"/>
                <a:cs typeface="Calibri Light"/>
              </a:rPr>
              <a:t>precise statement of the problem</a:t>
            </a:r>
            <a:endParaRPr lang="en-US" sz="2800">
              <a:solidFill>
                <a:srgbClr val="CC3300"/>
              </a:solidFill>
            </a:endParaRPr>
          </a:p>
        </p:txBody>
      </p:sp>
      <p:graphicFrame>
        <p:nvGraphicFramePr>
          <p:cNvPr id="8" name="Diagram 4">
            <a:extLst>
              <a:ext uri="{FF2B5EF4-FFF2-40B4-BE49-F238E27FC236}">
                <a16:creationId xmlns:a16="http://schemas.microsoft.com/office/drawing/2014/main" id="{B21B38F0-3A8F-40EC-9CC4-56C822A1FAD9}"/>
              </a:ext>
            </a:extLst>
          </p:cNvPr>
          <p:cNvGraphicFramePr>
            <a:graphicFrameLocks noGrp="1"/>
          </p:cNvGraphicFramePr>
          <p:nvPr>
            <p:ph idx="1"/>
            <p:extLst>
              <p:ext uri="{D42A27DB-BD31-4B8C-83A1-F6EECF244321}">
                <p14:modId xmlns:p14="http://schemas.microsoft.com/office/powerpoint/2010/main" val="1394113141"/>
              </p:ext>
            </p:extLst>
          </p:nvPr>
        </p:nvGraphicFramePr>
        <p:xfrm>
          <a:off x="4773168" y="475488"/>
          <a:ext cx="6763921" cy="47577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250D4FFD-207B-4915-8A00-237A16F102F5}"/>
              </a:ext>
            </a:extLst>
          </p:cNvPr>
          <p:cNvSpPr txBox="1"/>
          <p:nvPr/>
        </p:nvSpPr>
        <p:spPr>
          <a:xfrm>
            <a:off x="507875" y="4056228"/>
            <a:ext cx="3664629"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solidFill>
                  <a:srgbClr val="003DA6"/>
                </a:solidFill>
                <a:cs typeface="Calibri Light"/>
              </a:rPr>
              <a:t>improved workflow?</a:t>
            </a:r>
          </a:p>
          <a:p>
            <a:r>
              <a:rPr lang="en-US" sz="3200">
                <a:solidFill>
                  <a:srgbClr val="003DA6"/>
                </a:solidFill>
                <a:cs typeface="Calibri Light"/>
              </a:rPr>
              <a:t>data?</a:t>
            </a:r>
            <a:endParaRPr lang="en-US" sz="3200">
              <a:solidFill>
                <a:srgbClr val="003DA6"/>
              </a:solidFill>
              <a:cs typeface="Calibri" panose="020F0502020204030204"/>
            </a:endParaRPr>
          </a:p>
        </p:txBody>
      </p:sp>
    </p:spTree>
    <p:extLst>
      <p:ext uri="{BB962C8B-B14F-4D97-AF65-F5344CB8AC3E}">
        <p14:creationId xmlns:p14="http://schemas.microsoft.com/office/powerpoint/2010/main" val="254774489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B2B6E-BDDB-4D81-8C3C-C6DB198F5D86}"/>
              </a:ext>
            </a:extLst>
          </p:cNvPr>
          <p:cNvSpPr>
            <a:spLocks noGrp="1"/>
          </p:cNvSpPr>
          <p:nvPr>
            <p:ph type="title"/>
          </p:nvPr>
        </p:nvSpPr>
        <p:spPr/>
        <p:txBody>
          <a:bodyPr/>
          <a:lstStyle/>
          <a:p>
            <a:pPr algn="ctr"/>
            <a:r>
              <a:rPr lang="en-US"/>
              <a:t>cytometry machine support already used for </a:t>
            </a:r>
          </a:p>
        </p:txBody>
      </p:sp>
      <p:sp>
        <p:nvSpPr>
          <p:cNvPr id="3" name="Content Placeholder 2">
            <a:extLst>
              <a:ext uri="{FF2B5EF4-FFF2-40B4-BE49-F238E27FC236}">
                <a16:creationId xmlns:a16="http://schemas.microsoft.com/office/drawing/2014/main" id="{ADEDCD2D-C826-4723-8B91-13E2C0800773}"/>
              </a:ext>
            </a:extLst>
          </p:cNvPr>
          <p:cNvSpPr>
            <a:spLocks noGrp="1"/>
          </p:cNvSpPr>
          <p:nvPr>
            <p:ph idx="1"/>
          </p:nvPr>
        </p:nvSpPr>
        <p:spPr>
          <a:xfrm>
            <a:off x="274319" y="1548534"/>
            <a:ext cx="11596255" cy="4791306"/>
          </a:xfrm>
        </p:spPr>
        <p:txBody>
          <a:bodyPr>
            <a:normAutofit/>
          </a:bodyPr>
          <a:lstStyle/>
          <a:p>
            <a:r>
              <a:rPr lang="en-US"/>
              <a:t>automation of manual tasks</a:t>
            </a:r>
          </a:p>
          <a:p>
            <a:r>
              <a:rPr lang="en-US"/>
              <a:t>data processing and analysis</a:t>
            </a:r>
          </a:p>
          <a:p>
            <a:r>
              <a:rPr lang="en-US"/>
              <a:t>normalization to level out differences in data sets</a:t>
            </a:r>
          </a:p>
          <a:p>
            <a:r>
              <a:rPr lang="en-US"/>
              <a:t>integration with other data types</a:t>
            </a:r>
          </a:p>
          <a:p>
            <a:r>
              <a:rPr lang="en-US"/>
              <a:t>clinical laboratory</a:t>
            </a:r>
          </a:p>
          <a:p>
            <a:pPr lvl="1"/>
            <a:r>
              <a:rPr lang="en-US"/>
              <a:t>diagnosis:</a:t>
            </a:r>
          </a:p>
          <a:p>
            <a:pPr lvl="2"/>
            <a:r>
              <a:rPr lang="en-US"/>
              <a:t>automated data analysis</a:t>
            </a:r>
          </a:p>
          <a:p>
            <a:pPr lvl="2"/>
            <a:r>
              <a:rPr lang="en-US"/>
              <a:t>diagnostic support</a:t>
            </a:r>
          </a:p>
          <a:p>
            <a:pPr lvl="1"/>
            <a:r>
              <a:rPr lang="en-US"/>
              <a:t>stewardship</a:t>
            </a:r>
          </a:p>
          <a:p>
            <a:pPr lvl="1"/>
            <a:r>
              <a:rPr lang="en-US"/>
              <a:t>resource optimization</a:t>
            </a:r>
          </a:p>
        </p:txBody>
      </p:sp>
    </p:spTree>
    <p:extLst>
      <p:ext uri="{BB962C8B-B14F-4D97-AF65-F5344CB8AC3E}">
        <p14:creationId xmlns:p14="http://schemas.microsoft.com/office/powerpoint/2010/main" val="19546194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0F17E90-06FE-4F1E-B777-F513EEBCCD0E}"/>
              </a:ext>
            </a:extLst>
          </p:cNvPr>
          <p:cNvSpPr/>
          <p:nvPr/>
        </p:nvSpPr>
        <p:spPr>
          <a:xfrm>
            <a:off x="476584" y="4717738"/>
            <a:ext cx="3953373" cy="1200329"/>
          </a:xfrm>
          <a:prstGeom prst="rect">
            <a:avLst/>
          </a:prstGeom>
        </p:spPr>
        <p:txBody>
          <a:bodyPr wrap="square" anchor="ctr">
            <a:spAutoFit/>
          </a:bodyPr>
          <a:lstStyle/>
          <a:p>
            <a:r>
              <a:rPr lang="en-US" sz="2400">
                <a:solidFill>
                  <a:srgbClr val="003DA6"/>
                </a:solidFill>
              </a:rPr>
              <a:t>SLS-hemoglobin</a:t>
            </a:r>
          </a:p>
          <a:p>
            <a:r>
              <a:rPr lang="en-US" sz="2400">
                <a:solidFill>
                  <a:srgbClr val="003DA6"/>
                </a:solidFill>
              </a:rPr>
              <a:t>impedance measurements</a:t>
            </a:r>
          </a:p>
          <a:p>
            <a:r>
              <a:rPr lang="en-US" sz="2400" b="1">
                <a:solidFill>
                  <a:srgbClr val="003DA6"/>
                </a:solidFill>
              </a:rPr>
              <a:t>flow cytometry</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784" y="1541714"/>
            <a:ext cx="4179208" cy="1051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476584" y="3206033"/>
            <a:ext cx="4343991" cy="830997"/>
          </a:xfrm>
          <a:prstGeom prst="rect">
            <a:avLst/>
          </a:prstGeom>
        </p:spPr>
        <p:txBody>
          <a:bodyPr wrap="square">
            <a:spAutoFit/>
          </a:bodyPr>
          <a:lstStyle/>
          <a:p>
            <a:r>
              <a:rPr lang="en-US" sz="2400" b="1">
                <a:solidFill>
                  <a:srgbClr val="003DA6"/>
                </a:solidFill>
              </a:rPr>
              <a:t>cell-specific lyses and fluorescent dyes</a:t>
            </a:r>
          </a:p>
        </p:txBody>
      </p:sp>
      <p:sp>
        <p:nvSpPr>
          <p:cNvPr id="9" name="Right Arrow 8"/>
          <p:cNvSpPr/>
          <p:nvPr/>
        </p:nvSpPr>
        <p:spPr>
          <a:xfrm rot="5400000">
            <a:off x="326565" y="2927931"/>
            <a:ext cx="457200" cy="157162"/>
          </a:xfrm>
          <a:prstGeom prst="rightArrow">
            <a:avLst/>
          </a:prstGeom>
          <a:solidFill>
            <a:schemeClr val="accent6">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0" name="Right Arrow 9"/>
          <p:cNvSpPr/>
          <p:nvPr/>
        </p:nvSpPr>
        <p:spPr>
          <a:xfrm rot="5400000">
            <a:off x="326565" y="4192497"/>
            <a:ext cx="457200" cy="157162"/>
          </a:xfrm>
          <a:prstGeom prst="rightArrow">
            <a:avLst/>
          </a:prstGeom>
          <a:solidFill>
            <a:schemeClr val="accent6">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11" name="Picture 10" descr="Screen Clipping">
            <a:extLst>
              <a:ext uri="{FF2B5EF4-FFF2-40B4-BE49-F238E27FC236}">
                <a16:creationId xmlns:a16="http://schemas.microsoft.com/office/drawing/2014/main" id="{86577332-21DC-425F-A6C0-112D561BE4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85111" y="1306414"/>
            <a:ext cx="2880136" cy="2086277"/>
          </a:xfrm>
          <a:prstGeom prst="rect">
            <a:avLst/>
          </a:prstGeom>
        </p:spPr>
      </p:pic>
      <p:graphicFrame>
        <p:nvGraphicFramePr>
          <p:cNvPr id="12" name="Table 11">
            <a:extLst>
              <a:ext uri="{FF2B5EF4-FFF2-40B4-BE49-F238E27FC236}">
                <a16:creationId xmlns:a16="http://schemas.microsoft.com/office/drawing/2014/main" id="{75F6F951-129A-4564-AD47-62E66041468A}"/>
              </a:ext>
            </a:extLst>
          </p:cNvPr>
          <p:cNvGraphicFramePr>
            <a:graphicFrameLocks noGrp="1"/>
          </p:cNvGraphicFramePr>
          <p:nvPr>
            <p:extLst>
              <p:ext uri="{D42A27DB-BD31-4B8C-83A1-F6EECF244321}">
                <p14:modId xmlns:p14="http://schemas.microsoft.com/office/powerpoint/2010/main" val="789272450"/>
              </p:ext>
            </p:extLst>
          </p:nvPr>
        </p:nvGraphicFramePr>
        <p:xfrm>
          <a:off x="4381468" y="2349552"/>
          <a:ext cx="4261514" cy="3205480"/>
        </p:xfrm>
        <a:graphic>
          <a:graphicData uri="http://schemas.openxmlformats.org/drawingml/2006/table">
            <a:tbl>
              <a:tblPr firstRow="1" bandRow="1">
                <a:tableStyleId>{2D5ABB26-0587-4C30-8999-92F81FD0307C}</a:tableStyleId>
              </a:tblPr>
              <a:tblGrid>
                <a:gridCol w="1345741">
                  <a:extLst>
                    <a:ext uri="{9D8B030D-6E8A-4147-A177-3AD203B41FA5}">
                      <a16:colId xmlns:a16="http://schemas.microsoft.com/office/drawing/2014/main" val="20000"/>
                    </a:ext>
                  </a:extLst>
                </a:gridCol>
                <a:gridCol w="2915773">
                  <a:extLst>
                    <a:ext uri="{9D8B030D-6E8A-4147-A177-3AD203B41FA5}">
                      <a16:colId xmlns:a16="http://schemas.microsoft.com/office/drawing/2014/main" val="20001"/>
                    </a:ext>
                  </a:extLst>
                </a:gridCol>
              </a:tblGrid>
              <a:tr h="582417">
                <a:tc>
                  <a:txBody>
                    <a:bodyPr/>
                    <a:lstStyle/>
                    <a:p>
                      <a:r>
                        <a:rPr lang="en-US">
                          <a:solidFill>
                            <a:srgbClr val="003DA6"/>
                          </a:solidFill>
                        </a:rPr>
                        <a:t>SYSMEX Detector/ Channel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en-US">
                          <a:solidFill>
                            <a:srgbClr val="003DA6"/>
                          </a:solidFill>
                        </a:rPr>
                        <a:t>Parameters reported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0"/>
                  </a:ext>
                </a:extLst>
              </a:tr>
              <a:tr h="370840">
                <a:tc>
                  <a:txBody>
                    <a:bodyPr/>
                    <a:lstStyle/>
                    <a:p>
                      <a:r>
                        <a:rPr lang="en-US" b="0">
                          <a:solidFill>
                            <a:srgbClr val="003DA6"/>
                          </a:solidFill>
                        </a:rPr>
                        <a:t>HGB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solidFill>
                            <a:srgbClr val="003DA6"/>
                          </a:solidFill>
                        </a:rPr>
                        <a:t>HGB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5456523"/>
                  </a:ext>
                </a:extLst>
              </a:tr>
              <a:tr h="370840">
                <a:tc>
                  <a:txBody>
                    <a:bodyPr/>
                    <a:lstStyle/>
                    <a:p>
                      <a:r>
                        <a:rPr lang="en-US" b="0">
                          <a:solidFill>
                            <a:srgbClr val="003DA6"/>
                          </a:solidFill>
                        </a:rPr>
                        <a:t>RBC/PLT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solidFill>
                            <a:srgbClr val="003DA6"/>
                          </a:solidFill>
                        </a:rPr>
                        <a:t>RBC, HCT, MCV, MCH, MCHC, RDW,</a:t>
                      </a:r>
                      <a:r>
                        <a:rPr lang="en-US" baseline="0">
                          <a:solidFill>
                            <a:srgbClr val="003DA6"/>
                          </a:solidFill>
                        </a:rPr>
                        <a:t> PLT, MPV</a:t>
                      </a:r>
                      <a:endParaRPr lang="en-US">
                        <a:solidFill>
                          <a:srgbClr val="003DA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70840">
                <a:tc>
                  <a:txBody>
                    <a:bodyPr/>
                    <a:lstStyle/>
                    <a:p>
                      <a:r>
                        <a:rPr lang="en-US" b="1">
                          <a:solidFill>
                            <a:srgbClr val="003DA6"/>
                          </a:solidFill>
                        </a:rPr>
                        <a:t>WDF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en-US">
                          <a:solidFill>
                            <a:srgbClr val="003DA6"/>
                          </a:solidFill>
                        </a:rPr>
                        <a:t>WBC, #/% </a:t>
                      </a:r>
                      <a:r>
                        <a:rPr lang="en-US" err="1">
                          <a:solidFill>
                            <a:srgbClr val="003DA6"/>
                          </a:solidFill>
                        </a:rPr>
                        <a:t>Neut</a:t>
                      </a:r>
                      <a:r>
                        <a:rPr lang="en-US">
                          <a:solidFill>
                            <a:srgbClr val="003DA6"/>
                          </a:solidFill>
                        </a:rPr>
                        <a:t>, #/% Lymph, #/% Mono%, #/% </a:t>
                      </a:r>
                      <a:r>
                        <a:rPr lang="en-US" err="1">
                          <a:solidFill>
                            <a:srgbClr val="003DA6"/>
                          </a:solidFill>
                        </a:rPr>
                        <a:t>Eo</a:t>
                      </a:r>
                      <a:r>
                        <a:rPr lang="en-US">
                          <a:solidFill>
                            <a:srgbClr val="003DA6"/>
                          </a:solidFill>
                        </a:rPr>
                        <a:t>, #/% IG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rgbClr val="003DA6"/>
                          </a:solidFill>
                        </a:rPr>
                        <a:t>PLT-F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solidFill>
                            <a:srgbClr val="003DA6"/>
                          </a:solidFill>
                        </a:rPr>
                        <a:t>PLT, Immature Platelet Fraction (IPF)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5" name="Title 4">
            <a:extLst>
              <a:ext uri="{FF2B5EF4-FFF2-40B4-BE49-F238E27FC236}">
                <a16:creationId xmlns:a16="http://schemas.microsoft.com/office/drawing/2014/main" id="{891B2E85-663D-4F66-BA38-4BDBA6267197}"/>
              </a:ext>
            </a:extLst>
          </p:cNvPr>
          <p:cNvSpPr>
            <a:spLocks noGrp="1"/>
          </p:cNvSpPr>
          <p:nvPr>
            <p:ph type="title"/>
          </p:nvPr>
        </p:nvSpPr>
        <p:spPr/>
        <p:txBody>
          <a:bodyPr>
            <a:normAutofit fontScale="90000"/>
          </a:bodyPr>
          <a:lstStyle/>
          <a:p>
            <a:r>
              <a:rPr lang="en-US"/>
              <a:t>routine application: automated hematology analyzers</a:t>
            </a:r>
          </a:p>
        </p:txBody>
      </p:sp>
    </p:spTree>
    <p:extLst>
      <p:ext uri="{BB962C8B-B14F-4D97-AF65-F5344CB8AC3E}">
        <p14:creationId xmlns:p14="http://schemas.microsoft.com/office/powerpoint/2010/main" val="3008646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0F17E90-06FE-4F1E-B777-F513EEBCCD0E}"/>
              </a:ext>
            </a:extLst>
          </p:cNvPr>
          <p:cNvSpPr/>
          <p:nvPr/>
        </p:nvSpPr>
        <p:spPr>
          <a:xfrm>
            <a:off x="476584" y="4717738"/>
            <a:ext cx="3953373" cy="1200329"/>
          </a:xfrm>
          <a:prstGeom prst="rect">
            <a:avLst/>
          </a:prstGeom>
        </p:spPr>
        <p:txBody>
          <a:bodyPr wrap="square" anchor="ctr">
            <a:spAutoFit/>
          </a:bodyPr>
          <a:lstStyle/>
          <a:p>
            <a:r>
              <a:rPr lang="en-US" sz="2400">
                <a:solidFill>
                  <a:srgbClr val="003DA6"/>
                </a:solidFill>
              </a:rPr>
              <a:t>SLS-hemoglobin</a:t>
            </a:r>
          </a:p>
          <a:p>
            <a:r>
              <a:rPr lang="en-US" sz="2400">
                <a:solidFill>
                  <a:srgbClr val="003DA6"/>
                </a:solidFill>
              </a:rPr>
              <a:t>impedance measurements</a:t>
            </a:r>
          </a:p>
          <a:p>
            <a:r>
              <a:rPr lang="en-US" sz="2400" b="1">
                <a:solidFill>
                  <a:srgbClr val="003DA6"/>
                </a:solidFill>
              </a:rPr>
              <a:t>flow cytometry</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784" y="1541714"/>
            <a:ext cx="4179208" cy="1051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476584" y="3206033"/>
            <a:ext cx="4343991" cy="830997"/>
          </a:xfrm>
          <a:prstGeom prst="rect">
            <a:avLst/>
          </a:prstGeom>
        </p:spPr>
        <p:txBody>
          <a:bodyPr wrap="square">
            <a:spAutoFit/>
          </a:bodyPr>
          <a:lstStyle/>
          <a:p>
            <a:r>
              <a:rPr lang="en-US" sz="2400" b="1">
                <a:solidFill>
                  <a:srgbClr val="003DA6"/>
                </a:solidFill>
              </a:rPr>
              <a:t>cell-specific lyses and fluorescent dyes</a:t>
            </a:r>
          </a:p>
        </p:txBody>
      </p:sp>
      <p:sp>
        <p:nvSpPr>
          <p:cNvPr id="9" name="Right Arrow 8"/>
          <p:cNvSpPr/>
          <p:nvPr/>
        </p:nvSpPr>
        <p:spPr>
          <a:xfrm rot="5400000">
            <a:off x="326565" y="2927931"/>
            <a:ext cx="457200" cy="157162"/>
          </a:xfrm>
          <a:prstGeom prst="rightArrow">
            <a:avLst/>
          </a:prstGeom>
          <a:solidFill>
            <a:schemeClr val="accent6">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0" name="Right Arrow 9"/>
          <p:cNvSpPr/>
          <p:nvPr/>
        </p:nvSpPr>
        <p:spPr>
          <a:xfrm rot="5400000">
            <a:off x="326565" y="4192497"/>
            <a:ext cx="457200" cy="157162"/>
          </a:xfrm>
          <a:prstGeom prst="rightArrow">
            <a:avLst/>
          </a:prstGeom>
          <a:solidFill>
            <a:schemeClr val="accent6">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11" name="Picture 10" descr="Screen Clipping">
            <a:extLst>
              <a:ext uri="{FF2B5EF4-FFF2-40B4-BE49-F238E27FC236}">
                <a16:creationId xmlns:a16="http://schemas.microsoft.com/office/drawing/2014/main" id="{86577332-21DC-425F-A6C0-112D561BE4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85111" y="1306414"/>
            <a:ext cx="2880136" cy="2086277"/>
          </a:xfrm>
          <a:prstGeom prst="rect">
            <a:avLst/>
          </a:prstGeom>
        </p:spPr>
      </p:pic>
      <p:graphicFrame>
        <p:nvGraphicFramePr>
          <p:cNvPr id="12" name="Table 11">
            <a:extLst>
              <a:ext uri="{FF2B5EF4-FFF2-40B4-BE49-F238E27FC236}">
                <a16:creationId xmlns:a16="http://schemas.microsoft.com/office/drawing/2014/main" id="{75F6F951-129A-4564-AD47-62E66041468A}"/>
              </a:ext>
            </a:extLst>
          </p:cNvPr>
          <p:cNvGraphicFramePr>
            <a:graphicFrameLocks noGrp="1"/>
          </p:cNvGraphicFramePr>
          <p:nvPr>
            <p:extLst>
              <p:ext uri="{D42A27DB-BD31-4B8C-83A1-F6EECF244321}">
                <p14:modId xmlns:p14="http://schemas.microsoft.com/office/powerpoint/2010/main" val="1432336308"/>
              </p:ext>
            </p:extLst>
          </p:nvPr>
        </p:nvGraphicFramePr>
        <p:xfrm>
          <a:off x="4381468" y="2349552"/>
          <a:ext cx="4261514" cy="3205480"/>
        </p:xfrm>
        <a:graphic>
          <a:graphicData uri="http://schemas.openxmlformats.org/drawingml/2006/table">
            <a:tbl>
              <a:tblPr firstRow="1" bandRow="1">
                <a:tableStyleId>{2D5ABB26-0587-4C30-8999-92F81FD0307C}</a:tableStyleId>
              </a:tblPr>
              <a:tblGrid>
                <a:gridCol w="1345741">
                  <a:extLst>
                    <a:ext uri="{9D8B030D-6E8A-4147-A177-3AD203B41FA5}">
                      <a16:colId xmlns:a16="http://schemas.microsoft.com/office/drawing/2014/main" val="20000"/>
                    </a:ext>
                  </a:extLst>
                </a:gridCol>
                <a:gridCol w="2915773">
                  <a:extLst>
                    <a:ext uri="{9D8B030D-6E8A-4147-A177-3AD203B41FA5}">
                      <a16:colId xmlns:a16="http://schemas.microsoft.com/office/drawing/2014/main" val="20001"/>
                    </a:ext>
                  </a:extLst>
                </a:gridCol>
              </a:tblGrid>
              <a:tr h="582417">
                <a:tc>
                  <a:txBody>
                    <a:bodyPr/>
                    <a:lstStyle/>
                    <a:p>
                      <a:r>
                        <a:rPr lang="en-US">
                          <a:solidFill>
                            <a:srgbClr val="003DA6"/>
                          </a:solidFill>
                        </a:rPr>
                        <a:t>SYSMEX Detector/ Channel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en-US">
                          <a:solidFill>
                            <a:srgbClr val="003DA6"/>
                          </a:solidFill>
                        </a:rPr>
                        <a:t>Parameters reported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0"/>
                  </a:ext>
                </a:extLst>
              </a:tr>
              <a:tr h="370840">
                <a:tc>
                  <a:txBody>
                    <a:bodyPr/>
                    <a:lstStyle/>
                    <a:p>
                      <a:r>
                        <a:rPr lang="en-US" b="0">
                          <a:solidFill>
                            <a:srgbClr val="003DA6"/>
                          </a:solidFill>
                        </a:rPr>
                        <a:t>HGB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solidFill>
                            <a:srgbClr val="003DA6"/>
                          </a:solidFill>
                        </a:rPr>
                        <a:t>HGB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5456523"/>
                  </a:ext>
                </a:extLst>
              </a:tr>
              <a:tr h="370840">
                <a:tc>
                  <a:txBody>
                    <a:bodyPr/>
                    <a:lstStyle/>
                    <a:p>
                      <a:r>
                        <a:rPr lang="en-US" b="0">
                          <a:solidFill>
                            <a:srgbClr val="003DA6"/>
                          </a:solidFill>
                        </a:rPr>
                        <a:t>RBC/PLT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solidFill>
                            <a:srgbClr val="003DA6"/>
                          </a:solidFill>
                        </a:rPr>
                        <a:t>RBC, HCT, MCV, MCH, MCHC, RDW,</a:t>
                      </a:r>
                      <a:r>
                        <a:rPr lang="en-US" baseline="0">
                          <a:solidFill>
                            <a:srgbClr val="003DA6"/>
                          </a:solidFill>
                        </a:rPr>
                        <a:t> PLT, MPV</a:t>
                      </a:r>
                      <a:endParaRPr lang="en-US">
                        <a:solidFill>
                          <a:srgbClr val="003DA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70840">
                <a:tc>
                  <a:txBody>
                    <a:bodyPr/>
                    <a:lstStyle/>
                    <a:p>
                      <a:r>
                        <a:rPr lang="en-US" b="1">
                          <a:solidFill>
                            <a:srgbClr val="003DA6"/>
                          </a:solidFill>
                        </a:rPr>
                        <a:t>WDF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solidFill>
                            <a:srgbClr val="003DA6"/>
                          </a:solidFill>
                        </a:rPr>
                        <a:t>WBC, #/% </a:t>
                      </a:r>
                      <a:r>
                        <a:rPr lang="en-US" err="1">
                          <a:solidFill>
                            <a:srgbClr val="003DA6"/>
                          </a:solidFill>
                        </a:rPr>
                        <a:t>Neut</a:t>
                      </a:r>
                      <a:r>
                        <a:rPr lang="en-US">
                          <a:solidFill>
                            <a:srgbClr val="003DA6"/>
                          </a:solidFill>
                        </a:rPr>
                        <a:t>, #/% Lymph, #/% Mono%, #/% </a:t>
                      </a:r>
                      <a:r>
                        <a:rPr lang="en-US" err="1">
                          <a:solidFill>
                            <a:srgbClr val="003DA6"/>
                          </a:solidFill>
                        </a:rPr>
                        <a:t>Eo</a:t>
                      </a:r>
                      <a:r>
                        <a:rPr lang="en-US">
                          <a:solidFill>
                            <a:srgbClr val="003DA6"/>
                          </a:solidFill>
                        </a:rPr>
                        <a:t>, #/% IG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rgbClr val="003DA6"/>
                          </a:solidFill>
                        </a:rPr>
                        <a:t>PLT-F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en-US">
                          <a:solidFill>
                            <a:srgbClr val="003DA6"/>
                          </a:solidFill>
                        </a:rPr>
                        <a:t>PLT, Immature Platelet Fraction (IPF)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6"/>
                  </a:ext>
                </a:extLst>
              </a:tr>
            </a:tbl>
          </a:graphicData>
        </a:graphic>
      </p:graphicFrame>
      <p:pic>
        <p:nvPicPr>
          <p:cNvPr id="13" name="Picture 12" descr="Screen Clipping">
            <a:extLst>
              <a:ext uri="{FF2B5EF4-FFF2-40B4-BE49-F238E27FC236}">
                <a16:creationId xmlns:a16="http://schemas.microsoft.com/office/drawing/2014/main" id="{DEAC14D4-63D9-4A37-AFBE-DFDFA94A568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29568" y="4043598"/>
            <a:ext cx="2930346" cy="2171558"/>
          </a:xfrm>
          <a:prstGeom prst="rect">
            <a:avLst/>
          </a:prstGeom>
        </p:spPr>
      </p:pic>
      <p:sp>
        <p:nvSpPr>
          <p:cNvPr id="5" name="Title 4">
            <a:extLst>
              <a:ext uri="{FF2B5EF4-FFF2-40B4-BE49-F238E27FC236}">
                <a16:creationId xmlns:a16="http://schemas.microsoft.com/office/drawing/2014/main" id="{891B2E85-663D-4F66-BA38-4BDBA6267197}"/>
              </a:ext>
            </a:extLst>
          </p:cNvPr>
          <p:cNvSpPr>
            <a:spLocks noGrp="1"/>
          </p:cNvSpPr>
          <p:nvPr>
            <p:ph type="title"/>
          </p:nvPr>
        </p:nvSpPr>
        <p:spPr/>
        <p:txBody>
          <a:bodyPr>
            <a:normAutofit fontScale="90000"/>
          </a:bodyPr>
          <a:lstStyle/>
          <a:p>
            <a:r>
              <a:rPr lang="en-US"/>
              <a:t>routine application: automated hematology analyzers</a:t>
            </a:r>
          </a:p>
        </p:txBody>
      </p:sp>
    </p:spTree>
    <p:extLst>
      <p:ext uri="{BB962C8B-B14F-4D97-AF65-F5344CB8AC3E}">
        <p14:creationId xmlns:p14="http://schemas.microsoft.com/office/powerpoint/2010/main" val="415807365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Screen Clipping">
            <a:extLst>
              <a:ext uri="{FF2B5EF4-FFF2-40B4-BE49-F238E27FC236}">
                <a16:creationId xmlns:a16="http://schemas.microsoft.com/office/drawing/2014/main" id="{8A3E0847-2764-4EBF-8B6D-901A0BF5EDAA}"/>
              </a:ext>
            </a:extLst>
          </p:cNvPr>
          <p:cNvPicPr>
            <a:picLocks noChangeAspect="1"/>
          </p:cNvPicPr>
          <p:nvPr/>
        </p:nvPicPr>
        <p:blipFill rotWithShape="1">
          <a:blip r:embed="rId3">
            <a:extLst>
              <a:ext uri="{28A0092B-C50C-407E-A947-70E740481C1C}">
                <a14:useLocalDpi xmlns:a14="http://schemas.microsoft.com/office/drawing/2010/main" val="0"/>
              </a:ext>
            </a:extLst>
          </a:blip>
          <a:srcRect l="1946" t="5843" r="3271" b="15773"/>
          <a:stretch/>
        </p:blipFill>
        <p:spPr>
          <a:xfrm>
            <a:off x="4000787" y="582808"/>
            <a:ext cx="7709925" cy="3064748"/>
          </a:xfrm>
          <a:prstGeom prst="rect">
            <a:avLst/>
          </a:prstGeom>
        </p:spPr>
      </p:pic>
      <p:sp>
        <p:nvSpPr>
          <p:cNvPr id="17" name="TextBox 16">
            <a:extLst>
              <a:ext uri="{FF2B5EF4-FFF2-40B4-BE49-F238E27FC236}">
                <a16:creationId xmlns:a16="http://schemas.microsoft.com/office/drawing/2014/main" id="{762DC978-BC8B-46FF-959D-55272C15C834}"/>
              </a:ext>
            </a:extLst>
          </p:cNvPr>
          <p:cNvSpPr txBox="1"/>
          <p:nvPr/>
        </p:nvSpPr>
        <p:spPr>
          <a:xfrm>
            <a:off x="5876416" y="3509057"/>
            <a:ext cx="6094520" cy="276999"/>
          </a:xfrm>
          <a:prstGeom prst="rect">
            <a:avLst/>
          </a:prstGeom>
          <a:noFill/>
        </p:spPr>
        <p:txBody>
          <a:bodyPr wrap="square">
            <a:spAutoFit/>
          </a:bodyPr>
          <a:lstStyle/>
          <a:p>
            <a:pPr algn="r"/>
            <a:r>
              <a:rPr lang="en-US" sz="1200" b="0" i="0">
                <a:solidFill>
                  <a:srgbClr val="003DA6"/>
                </a:solidFill>
                <a:effectLst/>
              </a:rPr>
              <a:t>Radakovich N et al, 2020. PMID: 32589980.</a:t>
            </a:r>
            <a:endParaRPr lang="en-US" sz="1200">
              <a:solidFill>
                <a:srgbClr val="003DA6"/>
              </a:solidFill>
            </a:endParaRPr>
          </a:p>
        </p:txBody>
      </p:sp>
      <p:sp>
        <p:nvSpPr>
          <p:cNvPr id="2" name="Title 1">
            <a:extLst>
              <a:ext uri="{FF2B5EF4-FFF2-40B4-BE49-F238E27FC236}">
                <a16:creationId xmlns:a16="http://schemas.microsoft.com/office/drawing/2014/main" id="{CCE645FD-9CA1-4065-ADB4-B05C1E268810}"/>
              </a:ext>
            </a:extLst>
          </p:cNvPr>
          <p:cNvSpPr>
            <a:spLocks noGrp="1"/>
          </p:cNvSpPr>
          <p:nvPr>
            <p:ph type="title"/>
          </p:nvPr>
        </p:nvSpPr>
        <p:spPr>
          <a:xfrm>
            <a:off x="133643" y="385227"/>
            <a:ext cx="3473715" cy="3262330"/>
          </a:xfrm>
        </p:spPr>
        <p:txBody>
          <a:bodyPr>
            <a:normAutofit/>
          </a:bodyPr>
          <a:lstStyle/>
          <a:p>
            <a:r>
              <a:rPr lang="en-US"/>
              <a:t>combined with CNN-based image analysis</a:t>
            </a:r>
          </a:p>
        </p:txBody>
      </p:sp>
      <p:grpSp>
        <p:nvGrpSpPr>
          <p:cNvPr id="3" name="Group 2">
            <a:extLst>
              <a:ext uri="{FF2B5EF4-FFF2-40B4-BE49-F238E27FC236}">
                <a16:creationId xmlns:a16="http://schemas.microsoft.com/office/drawing/2014/main" id="{A6FFE42B-2A3A-4620-B5C1-CA35DA22166C}"/>
              </a:ext>
            </a:extLst>
          </p:cNvPr>
          <p:cNvGrpSpPr/>
          <p:nvPr/>
        </p:nvGrpSpPr>
        <p:grpSpPr>
          <a:xfrm>
            <a:off x="339218" y="4424048"/>
            <a:ext cx="11438134" cy="1731243"/>
            <a:chOff x="339218" y="4424048"/>
            <a:chExt cx="11438134" cy="1731243"/>
          </a:xfrm>
        </p:grpSpPr>
        <p:sp>
          <p:nvSpPr>
            <p:cNvPr id="5" name="Rectangle 4">
              <a:extLst>
                <a:ext uri="{FF2B5EF4-FFF2-40B4-BE49-F238E27FC236}">
                  <a16:creationId xmlns:a16="http://schemas.microsoft.com/office/drawing/2014/main" id="{8A7E3B9D-12C3-4DDA-8517-68FEB0BDA275}"/>
                </a:ext>
              </a:extLst>
            </p:cNvPr>
            <p:cNvSpPr/>
            <p:nvPr/>
          </p:nvSpPr>
          <p:spPr>
            <a:xfrm>
              <a:off x="3285963" y="4424048"/>
              <a:ext cx="8491389" cy="1731243"/>
            </a:xfrm>
            <a:prstGeom prst="rect">
              <a:avLst/>
            </a:prstGeom>
          </p:spPr>
          <p:txBody>
            <a:bodyPr wrap="square" lIns="91440" tIns="45720" rIns="91440" bIns="45720" anchor="t">
              <a:spAutoFit/>
            </a:bodyPr>
            <a:lstStyle/>
            <a:p>
              <a:r>
                <a:rPr lang="en-US" sz="2800">
                  <a:solidFill>
                    <a:srgbClr val="CC3300"/>
                  </a:solidFill>
                </a:rPr>
                <a:t>first use of neural networks </a:t>
              </a:r>
              <a:endParaRPr lang="en-US"/>
            </a:p>
            <a:p>
              <a:r>
                <a:rPr lang="en-US" sz="2800">
                  <a:solidFill>
                    <a:srgbClr val="CC3300"/>
                  </a:solidFill>
                </a:rPr>
                <a:t>to recognize blood/ marrow cells:</a:t>
              </a:r>
              <a:endParaRPr lang="en-US"/>
            </a:p>
            <a:p>
              <a:endParaRPr lang="en-US" sz="1050">
                <a:solidFill>
                  <a:srgbClr val="FF9933"/>
                </a:solidFill>
              </a:endParaRPr>
            </a:p>
            <a:p>
              <a:r>
                <a:rPr lang="en-US" sz="2000">
                  <a:solidFill>
                    <a:srgbClr val="003DA6"/>
                  </a:solidFill>
                </a:rPr>
                <a:t>blood smears of 39 pts, 8 controls to develop artificial expert system recognizing 16 types of nucleated hematopoietic cells during stages of differentiation</a:t>
              </a:r>
              <a:endParaRPr lang="en-US" sz="2000">
                <a:solidFill>
                  <a:srgbClr val="003DA6"/>
                </a:solidFill>
                <a:cs typeface="Calibri"/>
              </a:endParaRPr>
            </a:p>
          </p:txBody>
        </p:sp>
        <p:pic>
          <p:nvPicPr>
            <p:cNvPr id="6" name="Picture 5">
              <a:extLst>
                <a:ext uri="{FF2B5EF4-FFF2-40B4-BE49-F238E27FC236}">
                  <a16:creationId xmlns:a16="http://schemas.microsoft.com/office/drawing/2014/main" id="{9CFAC973-3F17-4846-8BC5-8A7E4115B205}"/>
                </a:ext>
              </a:extLst>
            </p:cNvPr>
            <p:cNvPicPr>
              <a:picLocks noChangeAspect="1"/>
            </p:cNvPicPr>
            <p:nvPr/>
          </p:nvPicPr>
          <p:blipFill rotWithShape="1">
            <a:blip r:embed="rId4"/>
            <a:srcRect t="424" b="3269"/>
            <a:stretch/>
          </p:blipFill>
          <p:spPr>
            <a:xfrm rot="5400000">
              <a:off x="1018298" y="3851311"/>
              <a:ext cx="1347901" cy="2706060"/>
            </a:xfrm>
            <a:prstGeom prst="rect">
              <a:avLst/>
            </a:prstGeom>
          </p:spPr>
        </p:pic>
        <p:sp>
          <p:nvSpPr>
            <p:cNvPr id="7" name="Rectangle 6">
              <a:extLst>
                <a:ext uri="{FF2B5EF4-FFF2-40B4-BE49-F238E27FC236}">
                  <a16:creationId xmlns:a16="http://schemas.microsoft.com/office/drawing/2014/main" id="{F1EB9898-3CD7-4B6E-A524-AE21D6AD38A5}"/>
                </a:ext>
              </a:extLst>
            </p:cNvPr>
            <p:cNvSpPr/>
            <p:nvPr/>
          </p:nvSpPr>
          <p:spPr>
            <a:xfrm>
              <a:off x="339218" y="5878292"/>
              <a:ext cx="3047130" cy="276999"/>
            </a:xfrm>
            <a:prstGeom prst="rect">
              <a:avLst/>
            </a:prstGeom>
          </p:spPr>
          <p:txBody>
            <a:bodyPr wrap="square">
              <a:spAutoFit/>
            </a:bodyPr>
            <a:lstStyle/>
            <a:p>
              <a:r>
                <a:rPr lang="en-US" sz="1200" err="1">
                  <a:solidFill>
                    <a:srgbClr val="003DA6"/>
                  </a:solidFill>
                </a:rPr>
                <a:t>Beksaç</a:t>
              </a:r>
              <a:r>
                <a:rPr lang="en-US" sz="1200">
                  <a:solidFill>
                    <a:srgbClr val="003DA6"/>
                  </a:solidFill>
                </a:rPr>
                <a:t> et al, 1997. PMID: 9222100.</a:t>
              </a:r>
            </a:p>
          </p:txBody>
        </p:sp>
      </p:grpSp>
    </p:spTree>
    <p:extLst>
      <p:ext uri="{BB962C8B-B14F-4D97-AF65-F5344CB8AC3E}">
        <p14:creationId xmlns:p14="http://schemas.microsoft.com/office/powerpoint/2010/main" val="3733411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5702914" y="1303538"/>
            <a:ext cx="5098935" cy="3007505"/>
            <a:chOff x="3320077" y="2426970"/>
            <a:chExt cx="5404823" cy="3321448"/>
          </a:xfrm>
        </p:grpSpPr>
        <p:pic>
          <p:nvPicPr>
            <p:cNvPr id="4" name="Picture 3">
              <a:extLst>
                <a:ext uri="{FF2B5EF4-FFF2-40B4-BE49-F238E27FC236}">
                  <a16:creationId xmlns:a16="http://schemas.microsoft.com/office/drawing/2014/main" id="{07EE34A0-A218-4E42-9B30-5254B81425C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20077" y="2426970"/>
              <a:ext cx="5404823" cy="2262052"/>
            </a:xfrm>
            <a:prstGeom prst="rect">
              <a:avLst/>
            </a:prstGeom>
          </p:spPr>
        </p:pic>
        <p:pic>
          <p:nvPicPr>
            <p:cNvPr id="6" name="Picture 5">
              <a:extLst>
                <a:ext uri="{FF2B5EF4-FFF2-40B4-BE49-F238E27FC236}">
                  <a16:creationId xmlns:a16="http://schemas.microsoft.com/office/drawing/2014/main" id="{20B4DDBF-5537-42A9-8CC7-24F9AF81152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86500" y="4247968"/>
              <a:ext cx="1496294" cy="1500450"/>
            </a:xfrm>
            <a:prstGeom prst="rect">
              <a:avLst/>
            </a:prstGeom>
          </p:spPr>
        </p:pic>
      </p:grpSp>
      <p:sp>
        <p:nvSpPr>
          <p:cNvPr id="8" name="Rectangle 7">
            <a:extLst>
              <a:ext uri="{FF2B5EF4-FFF2-40B4-BE49-F238E27FC236}">
                <a16:creationId xmlns:a16="http://schemas.microsoft.com/office/drawing/2014/main" id="{4EBAF5C3-D943-4F2F-B4DD-95DF6E8BADBB}"/>
              </a:ext>
            </a:extLst>
          </p:cNvPr>
          <p:cNvSpPr/>
          <p:nvPr/>
        </p:nvSpPr>
        <p:spPr>
          <a:xfrm>
            <a:off x="4360546" y="6581001"/>
            <a:ext cx="7831454" cy="276999"/>
          </a:xfrm>
          <a:prstGeom prst="rect">
            <a:avLst/>
          </a:prstGeom>
        </p:spPr>
        <p:txBody>
          <a:bodyPr wrap="square">
            <a:spAutoFit/>
          </a:bodyPr>
          <a:lstStyle/>
          <a:p>
            <a:pPr algn="r">
              <a:defRPr/>
            </a:pPr>
            <a:r>
              <a:rPr lang="en-US" sz="1200">
                <a:solidFill>
                  <a:srgbClr val="003DA6"/>
                </a:solidFill>
                <a:latin typeface="Calibri" panose="020F0502020204030204"/>
              </a:rPr>
              <a:t>Adapted from Alexander Christakis, MD, and Olga Pozdnyakova, MD PhD (BWH Pathology). </a:t>
            </a:r>
          </a:p>
        </p:txBody>
      </p:sp>
      <p:grpSp>
        <p:nvGrpSpPr>
          <p:cNvPr id="13" name="Group 12">
            <a:extLst>
              <a:ext uri="{FF2B5EF4-FFF2-40B4-BE49-F238E27FC236}">
                <a16:creationId xmlns:a16="http://schemas.microsoft.com/office/drawing/2014/main" id="{7A2E7B46-2969-4CEB-AD6E-0E8B5B660AB0}"/>
              </a:ext>
            </a:extLst>
          </p:cNvPr>
          <p:cNvGrpSpPr>
            <a:grpSpLocks noChangeAspect="1"/>
          </p:cNvGrpSpPr>
          <p:nvPr/>
        </p:nvGrpSpPr>
        <p:grpSpPr>
          <a:xfrm>
            <a:off x="1390151" y="3529003"/>
            <a:ext cx="6258678" cy="2912242"/>
            <a:chOff x="3414850" y="2421430"/>
            <a:chExt cx="5538650" cy="2577205"/>
          </a:xfrm>
        </p:grpSpPr>
        <p:pic>
          <p:nvPicPr>
            <p:cNvPr id="14" name="Picture 13">
              <a:extLst>
                <a:ext uri="{FF2B5EF4-FFF2-40B4-BE49-F238E27FC236}">
                  <a16:creationId xmlns:a16="http://schemas.microsoft.com/office/drawing/2014/main" id="{659A3126-A804-4910-8E92-FB47D39C909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14850" y="2421430"/>
              <a:ext cx="5538650" cy="1857782"/>
            </a:xfrm>
            <a:prstGeom prst="rect">
              <a:avLst/>
            </a:prstGeom>
          </p:spPr>
        </p:pic>
        <p:pic>
          <p:nvPicPr>
            <p:cNvPr id="15" name="Picture 14">
              <a:extLst>
                <a:ext uri="{FF2B5EF4-FFF2-40B4-BE49-F238E27FC236}">
                  <a16:creationId xmlns:a16="http://schemas.microsoft.com/office/drawing/2014/main" id="{96ECFB3B-098B-4A70-A331-32C63119D59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649686" y="3907886"/>
              <a:ext cx="1090749" cy="1090749"/>
            </a:xfrm>
            <a:prstGeom prst="rect">
              <a:avLst/>
            </a:prstGeom>
          </p:spPr>
        </p:pic>
        <p:pic>
          <p:nvPicPr>
            <p:cNvPr id="16" name="Picture 15">
              <a:extLst>
                <a:ext uri="{FF2B5EF4-FFF2-40B4-BE49-F238E27FC236}">
                  <a16:creationId xmlns:a16="http://schemas.microsoft.com/office/drawing/2014/main" id="{A54CE924-D307-45BA-B045-E7498C16AC7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740435" y="3907886"/>
              <a:ext cx="1090749" cy="1090749"/>
            </a:xfrm>
            <a:prstGeom prst="rect">
              <a:avLst/>
            </a:prstGeom>
          </p:spPr>
        </p:pic>
        <p:pic>
          <p:nvPicPr>
            <p:cNvPr id="17" name="Picture 16">
              <a:extLst>
                <a:ext uri="{FF2B5EF4-FFF2-40B4-BE49-F238E27FC236}">
                  <a16:creationId xmlns:a16="http://schemas.microsoft.com/office/drawing/2014/main" id="{CD3E4BED-F81F-4680-9E0C-532848C6590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831183" y="3920948"/>
              <a:ext cx="1077686" cy="1077686"/>
            </a:xfrm>
            <a:prstGeom prst="rect">
              <a:avLst/>
            </a:prstGeom>
          </p:spPr>
        </p:pic>
      </p:grpSp>
      <p:sp>
        <p:nvSpPr>
          <p:cNvPr id="2" name="Title 1">
            <a:extLst>
              <a:ext uri="{FF2B5EF4-FFF2-40B4-BE49-F238E27FC236}">
                <a16:creationId xmlns:a16="http://schemas.microsoft.com/office/drawing/2014/main" id="{9315DE11-ADC2-474C-9C5F-55E6909F7366}"/>
              </a:ext>
            </a:extLst>
          </p:cNvPr>
          <p:cNvSpPr>
            <a:spLocks noGrp="1"/>
          </p:cNvSpPr>
          <p:nvPr>
            <p:ph type="title"/>
          </p:nvPr>
        </p:nvSpPr>
        <p:spPr/>
        <p:txBody>
          <a:bodyPr/>
          <a:lstStyle/>
          <a:p>
            <a:pPr algn="ctr"/>
            <a:r>
              <a:rPr lang="en-US"/>
              <a:t>identification of lymphoma cells and blasts</a:t>
            </a:r>
          </a:p>
        </p:txBody>
      </p:sp>
    </p:spTree>
    <p:extLst>
      <p:ext uri="{BB962C8B-B14F-4D97-AF65-F5344CB8AC3E}">
        <p14:creationId xmlns:p14="http://schemas.microsoft.com/office/powerpoint/2010/main" val="42625037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397E4CB-4762-44F6-A106-42EE06C7C6E8}"/>
              </a:ext>
            </a:extLst>
          </p:cNvPr>
          <p:cNvSpPr/>
          <p:nvPr/>
        </p:nvSpPr>
        <p:spPr>
          <a:xfrm>
            <a:off x="7620000" y="6581001"/>
            <a:ext cx="4572000" cy="276999"/>
          </a:xfrm>
          <a:prstGeom prst="rect">
            <a:avLst/>
          </a:prstGeom>
        </p:spPr>
        <p:txBody>
          <a:bodyPr>
            <a:spAutoFit/>
          </a:bodyPr>
          <a:lstStyle/>
          <a:p>
            <a:pPr algn="r"/>
            <a:r>
              <a:rPr lang="en-US" sz="1200" err="1">
                <a:solidFill>
                  <a:srgbClr val="003DA6"/>
                </a:solidFill>
              </a:rPr>
              <a:t>Serrando</a:t>
            </a:r>
            <a:r>
              <a:rPr lang="en-US" sz="1200">
                <a:solidFill>
                  <a:srgbClr val="003DA6"/>
                </a:solidFill>
              </a:rPr>
              <a:t> i Querol et al, 2015. PMID 25865945</a:t>
            </a:r>
          </a:p>
        </p:txBody>
      </p:sp>
      <p:sp>
        <p:nvSpPr>
          <p:cNvPr id="9" name="Rectangle 8">
            <a:extLst>
              <a:ext uri="{FF2B5EF4-FFF2-40B4-BE49-F238E27FC236}">
                <a16:creationId xmlns:a16="http://schemas.microsoft.com/office/drawing/2014/main" id="{6916D9D0-1642-4A0D-9F94-A26EAA37C0CA}"/>
              </a:ext>
            </a:extLst>
          </p:cNvPr>
          <p:cNvSpPr/>
          <p:nvPr/>
        </p:nvSpPr>
        <p:spPr>
          <a:xfrm>
            <a:off x="2705100" y="5805141"/>
            <a:ext cx="6985000" cy="646331"/>
          </a:xfrm>
          <a:prstGeom prst="rect">
            <a:avLst/>
          </a:prstGeom>
        </p:spPr>
        <p:txBody>
          <a:bodyPr wrap="square">
            <a:spAutoFit/>
          </a:bodyPr>
          <a:lstStyle/>
          <a:p>
            <a:pPr algn="ctr"/>
            <a:r>
              <a:rPr lang="en-US" sz="3600">
                <a:solidFill>
                  <a:srgbClr val="003DA6"/>
                </a:solidFill>
              </a:rPr>
              <a:t>pneumococcal bacteremia</a:t>
            </a:r>
          </a:p>
        </p:txBody>
      </p:sp>
      <p:pic>
        <p:nvPicPr>
          <p:cNvPr id="10" name="Picture 9" descr="Screen Clipping">
            <a:extLst>
              <a:ext uri="{FF2B5EF4-FFF2-40B4-BE49-F238E27FC236}">
                <a16:creationId xmlns:a16="http://schemas.microsoft.com/office/drawing/2014/main" id="{BA3E815B-DB77-4848-9D1F-E7CBDECD35D0}"/>
              </a:ext>
            </a:extLst>
          </p:cNvPr>
          <p:cNvPicPr>
            <a:picLocks noChangeAspect="1"/>
          </p:cNvPicPr>
          <p:nvPr/>
        </p:nvPicPr>
        <p:blipFill rotWithShape="1">
          <a:blip r:embed="rId2">
            <a:extLst>
              <a:ext uri="{28A0092B-C50C-407E-A947-70E740481C1C}">
                <a14:useLocalDpi xmlns:a14="http://schemas.microsoft.com/office/drawing/2010/main" val="0"/>
              </a:ext>
            </a:extLst>
          </a:blip>
          <a:srcRect l="54258" t="23558" r="8217" b="6126"/>
          <a:stretch/>
        </p:blipFill>
        <p:spPr>
          <a:xfrm>
            <a:off x="3951987" y="1132817"/>
            <a:ext cx="4709203" cy="4848880"/>
          </a:xfrm>
          <a:prstGeom prst="rect">
            <a:avLst/>
          </a:prstGeom>
        </p:spPr>
      </p:pic>
      <p:sp>
        <p:nvSpPr>
          <p:cNvPr id="2" name="Title 1">
            <a:extLst>
              <a:ext uri="{FF2B5EF4-FFF2-40B4-BE49-F238E27FC236}">
                <a16:creationId xmlns:a16="http://schemas.microsoft.com/office/drawing/2014/main" id="{6856BEB2-3C07-4665-B4C2-9575060128AB}"/>
              </a:ext>
            </a:extLst>
          </p:cNvPr>
          <p:cNvSpPr>
            <a:spLocks noGrp="1"/>
          </p:cNvSpPr>
          <p:nvPr>
            <p:ph type="title"/>
          </p:nvPr>
        </p:nvSpPr>
        <p:spPr/>
        <p:txBody>
          <a:bodyPr/>
          <a:lstStyle/>
          <a:p>
            <a:pPr algn="ctr"/>
            <a:r>
              <a:rPr lang="en-US"/>
              <a:t>infectious workup</a:t>
            </a:r>
          </a:p>
        </p:txBody>
      </p:sp>
    </p:spTree>
    <p:extLst>
      <p:ext uri="{BB962C8B-B14F-4D97-AF65-F5344CB8AC3E}">
        <p14:creationId xmlns:p14="http://schemas.microsoft.com/office/powerpoint/2010/main" val="24870913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34B49-5C56-4420-B7DE-5743C2D9D488}"/>
              </a:ext>
            </a:extLst>
          </p:cNvPr>
          <p:cNvSpPr>
            <a:spLocks noGrp="1"/>
          </p:cNvSpPr>
          <p:nvPr>
            <p:ph type="title"/>
          </p:nvPr>
        </p:nvSpPr>
        <p:spPr/>
        <p:txBody>
          <a:bodyPr/>
          <a:lstStyle/>
          <a:p>
            <a:pPr algn="ctr"/>
            <a:r>
              <a:rPr lang="en-US"/>
              <a:t>COVID-19 related peripheral blood features</a:t>
            </a:r>
          </a:p>
        </p:txBody>
      </p:sp>
      <p:sp>
        <p:nvSpPr>
          <p:cNvPr id="3" name="Rectangle 2">
            <a:extLst>
              <a:ext uri="{FF2B5EF4-FFF2-40B4-BE49-F238E27FC236}">
                <a16:creationId xmlns:a16="http://schemas.microsoft.com/office/drawing/2014/main" id="{C49DE028-3F42-4C1C-91F8-50E5557483D3}"/>
              </a:ext>
            </a:extLst>
          </p:cNvPr>
          <p:cNvSpPr/>
          <p:nvPr/>
        </p:nvSpPr>
        <p:spPr>
          <a:xfrm>
            <a:off x="7620000" y="6581001"/>
            <a:ext cx="4572000" cy="276999"/>
          </a:xfrm>
          <a:prstGeom prst="rect">
            <a:avLst/>
          </a:prstGeom>
        </p:spPr>
        <p:txBody>
          <a:bodyPr>
            <a:spAutoFit/>
          </a:bodyPr>
          <a:lstStyle/>
          <a:p>
            <a:pPr algn="r"/>
            <a:r>
              <a:rPr lang="en-US" sz="1200">
                <a:solidFill>
                  <a:srgbClr val="003DA6"/>
                </a:solidFill>
              </a:rPr>
              <a:t>Lucas F and Sadigh S, in press.</a:t>
            </a:r>
          </a:p>
        </p:txBody>
      </p:sp>
      <p:pic>
        <p:nvPicPr>
          <p:cNvPr id="5" name="Picture 4" descr="A picture containing calendar&#10;&#10;Description automatically generated">
            <a:extLst>
              <a:ext uri="{FF2B5EF4-FFF2-40B4-BE49-F238E27FC236}">
                <a16:creationId xmlns:a16="http://schemas.microsoft.com/office/drawing/2014/main" id="{3615B6F4-B0B1-462E-9CA0-7E0EC1C426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0587" y="1286054"/>
            <a:ext cx="4243918" cy="5394960"/>
          </a:xfrm>
          <a:prstGeom prst="rect">
            <a:avLst/>
          </a:prstGeom>
        </p:spPr>
      </p:pic>
      <p:pic>
        <p:nvPicPr>
          <p:cNvPr id="7" name="Picture 6" descr="Background pattern&#10;&#10;Description automatically generated">
            <a:extLst>
              <a:ext uri="{FF2B5EF4-FFF2-40B4-BE49-F238E27FC236}">
                <a16:creationId xmlns:a16="http://schemas.microsoft.com/office/drawing/2014/main" id="{3ACB53AB-7B94-4008-AA56-879C9FCBD0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35991" y="1286054"/>
            <a:ext cx="4304067" cy="5394960"/>
          </a:xfrm>
          <a:prstGeom prst="rect">
            <a:avLst/>
          </a:prstGeom>
        </p:spPr>
      </p:pic>
    </p:spTree>
    <p:extLst>
      <p:ext uri="{BB962C8B-B14F-4D97-AF65-F5344CB8AC3E}">
        <p14:creationId xmlns:p14="http://schemas.microsoft.com/office/powerpoint/2010/main" val="11909337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72674-E72A-418D-8B3D-FB36F6430956}"/>
              </a:ext>
            </a:extLst>
          </p:cNvPr>
          <p:cNvSpPr>
            <a:spLocks noGrp="1"/>
          </p:cNvSpPr>
          <p:nvPr>
            <p:ph type="title"/>
          </p:nvPr>
        </p:nvSpPr>
        <p:spPr>
          <a:xfrm>
            <a:off x="254223" y="1240151"/>
            <a:ext cx="3292846" cy="3432333"/>
          </a:xfrm>
        </p:spPr>
        <p:txBody>
          <a:bodyPr>
            <a:normAutofit/>
          </a:bodyPr>
          <a:lstStyle/>
          <a:p>
            <a:pPr algn="ctr"/>
            <a:r>
              <a:rPr lang="en-US"/>
              <a:t>“ML on top of ML”</a:t>
            </a:r>
          </a:p>
        </p:txBody>
      </p:sp>
      <p:sp>
        <p:nvSpPr>
          <p:cNvPr id="3" name="Content Placeholder 2">
            <a:extLst>
              <a:ext uri="{FF2B5EF4-FFF2-40B4-BE49-F238E27FC236}">
                <a16:creationId xmlns:a16="http://schemas.microsoft.com/office/drawing/2014/main" id="{B1EEB5FB-8EA5-4018-A4D6-BCA99A3DBA98}"/>
              </a:ext>
            </a:extLst>
          </p:cNvPr>
          <p:cNvSpPr>
            <a:spLocks noGrp="1"/>
          </p:cNvSpPr>
          <p:nvPr>
            <p:ph idx="1"/>
          </p:nvPr>
        </p:nvSpPr>
        <p:spPr>
          <a:xfrm>
            <a:off x="3818374" y="2277800"/>
            <a:ext cx="6822829" cy="2660224"/>
          </a:xfrm>
        </p:spPr>
        <p:txBody>
          <a:bodyPr>
            <a:normAutofit/>
          </a:bodyPr>
          <a:lstStyle/>
          <a:p>
            <a:pPr marL="0" indent="0">
              <a:buNone/>
            </a:pPr>
            <a:r>
              <a:rPr lang="en-US" sz="2800"/>
              <a:t>measured (but not reported) with all routine CBC on the WBC differential channel</a:t>
            </a:r>
          </a:p>
          <a:p>
            <a:pPr marL="0" indent="0">
              <a:buNone/>
            </a:pPr>
            <a:endParaRPr lang="en-US" sz="2800"/>
          </a:p>
          <a:p>
            <a:pPr marL="914400" lvl="1" indent="-457200"/>
            <a:r>
              <a:rPr lang="en-US"/>
              <a:t>Cell complexity</a:t>
            </a:r>
          </a:p>
          <a:p>
            <a:pPr marL="914400" lvl="1" indent="-457200"/>
            <a:r>
              <a:rPr lang="en-US"/>
              <a:t>Size</a:t>
            </a:r>
          </a:p>
          <a:p>
            <a:pPr marL="914400" lvl="1" indent="-457200"/>
            <a:r>
              <a:rPr lang="en-US"/>
              <a:t>Level of maturity</a:t>
            </a:r>
          </a:p>
        </p:txBody>
      </p:sp>
      <p:sp>
        <p:nvSpPr>
          <p:cNvPr id="7" name="TextBox 6">
            <a:extLst>
              <a:ext uri="{FF2B5EF4-FFF2-40B4-BE49-F238E27FC236}">
                <a16:creationId xmlns:a16="http://schemas.microsoft.com/office/drawing/2014/main" id="{47BC1BE7-79DB-4E4A-98A4-948E1A28587C}"/>
              </a:ext>
            </a:extLst>
          </p:cNvPr>
          <p:cNvSpPr txBox="1"/>
          <p:nvPr/>
        </p:nvSpPr>
        <p:spPr>
          <a:xfrm>
            <a:off x="3818374" y="965870"/>
            <a:ext cx="6094324" cy="954107"/>
          </a:xfrm>
          <a:prstGeom prst="rect">
            <a:avLst/>
          </a:prstGeom>
          <a:noFill/>
        </p:spPr>
        <p:txBody>
          <a:bodyPr wrap="square">
            <a:spAutoFit/>
          </a:bodyPr>
          <a:lstStyle/>
          <a:p>
            <a:r>
              <a:rPr lang="en-US" sz="2800">
                <a:solidFill>
                  <a:srgbClr val="CC3300"/>
                </a:solidFill>
              </a:rPr>
              <a:t>extended CBC parameters for construction of predictive models:</a:t>
            </a:r>
          </a:p>
        </p:txBody>
      </p:sp>
    </p:spTree>
    <p:extLst>
      <p:ext uri="{BB962C8B-B14F-4D97-AF65-F5344CB8AC3E}">
        <p14:creationId xmlns:p14="http://schemas.microsoft.com/office/powerpoint/2010/main" val="150139338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4319" y="2871530"/>
            <a:ext cx="11486273" cy="2988960"/>
          </a:xfrm>
          <a:prstGeom prst="rect">
            <a:avLst/>
          </a:prstGeom>
        </p:spPr>
      </p:pic>
      <p:sp>
        <p:nvSpPr>
          <p:cNvPr id="10" name="Text Box 1">
            <a:extLst>
              <a:ext uri="{FF2B5EF4-FFF2-40B4-BE49-F238E27FC236}">
                <a16:creationId xmlns:a16="http://schemas.microsoft.com/office/drawing/2014/main" id="{ACDB38DD-3F17-4DD0-8368-C23E8B8560B1}"/>
              </a:ext>
            </a:extLst>
          </p:cNvPr>
          <p:cNvSpPr txBox="1">
            <a:spLocks noChangeArrowheads="1"/>
          </p:cNvSpPr>
          <p:nvPr/>
        </p:nvSpPr>
        <p:spPr bwMode="auto">
          <a:xfrm>
            <a:off x="6742470" y="6570407"/>
            <a:ext cx="5449530" cy="28759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panose="020B0604020202020204" pitchFamily="34" charset="0"/>
                <a:ea typeface="ＭＳ Ｐゴシック" panose="020B0600070205080204" pitchFamily="34" charset="-128"/>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panose="020B0604020202020204" pitchFamily="34" charset="0"/>
                <a:ea typeface="ＭＳ Ｐゴシック" panose="020B0600070205080204" pitchFamily="34" charset="-128"/>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panose="020B0604020202020204" pitchFamily="34" charset="0"/>
                <a:ea typeface="ＭＳ Ｐゴシック" panose="020B0600070205080204" pitchFamily="34" charset="-128"/>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panose="020B0604020202020204" pitchFamily="34" charset="0"/>
                <a:ea typeface="ＭＳ Ｐゴシック" panose="020B0600070205080204" pitchFamily="34" charset="-128"/>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panose="020B0604020202020204" pitchFamily="34" charset="0"/>
                <a:ea typeface="ＭＳ Ｐゴシック" panose="020B0600070205080204" pitchFamily="34" charset="-128"/>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panose="020B0604020202020204" pitchFamily="34" charset="0"/>
                <a:ea typeface="ＭＳ Ｐゴシック" panose="020B0600070205080204" pitchFamily="34" charset="-128"/>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panose="020B0604020202020204" pitchFamily="34" charset="0"/>
                <a:ea typeface="ＭＳ Ｐゴシック" panose="020B0600070205080204" pitchFamily="34" charset="-128"/>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panose="020B0604020202020204" pitchFamily="34" charset="0"/>
                <a:ea typeface="ＭＳ Ｐゴシック" panose="020B0600070205080204" pitchFamily="34" charset="-128"/>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panose="020B0604020202020204" pitchFamily="34" charset="0"/>
                <a:ea typeface="ＭＳ Ｐゴシック" panose="020B0600070205080204" pitchFamily="34" charset="-128"/>
              </a:defRPr>
            </a:lvl9pPr>
          </a:lstStyle>
          <a:p>
            <a:pPr algn="r">
              <a:spcAft>
                <a:spcPts val="3188"/>
              </a:spcAft>
            </a:pPr>
            <a:r>
              <a:rPr lang="en-US" altLang="en-US" sz="1200">
                <a:solidFill>
                  <a:srgbClr val="003DA6"/>
                </a:solidFill>
                <a:latin typeface="+mn-lt"/>
              </a:rPr>
              <a:t>Pozdnyakova O et al, 2021. PMID: 33269374. </a:t>
            </a:r>
            <a:endParaRPr lang="en-US" altLang="en-US">
              <a:solidFill>
                <a:srgbClr val="003DA6"/>
              </a:solidFill>
              <a:latin typeface="+mn-lt"/>
            </a:endParaRPr>
          </a:p>
        </p:txBody>
      </p:sp>
      <p:sp>
        <p:nvSpPr>
          <p:cNvPr id="4" name="Title 3">
            <a:extLst>
              <a:ext uri="{FF2B5EF4-FFF2-40B4-BE49-F238E27FC236}">
                <a16:creationId xmlns:a16="http://schemas.microsoft.com/office/drawing/2014/main" id="{05047C76-8280-4EF1-830C-BFE290619F4F}"/>
              </a:ext>
            </a:extLst>
          </p:cNvPr>
          <p:cNvSpPr>
            <a:spLocks noGrp="1"/>
          </p:cNvSpPr>
          <p:nvPr>
            <p:ph type="title"/>
          </p:nvPr>
        </p:nvSpPr>
        <p:spPr>
          <a:xfrm>
            <a:off x="274319" y="365124"/>
            <a:ext cx="11596255" cy="2126867"/>
          </a:xfrm>
        </p:spPr>
        <p:txBody>
          <a:bodyPr>
            <a:normAutofit/>
          </a:bodyPr>
          <a:lstStyle/>
          <a:p>
            <a:pPr algn="ctr"/>
            <a:r>
              <a:rPr lang="en-US"/>
              <a:t>neutrophil parameters, lymphocyte and monocyte size differentiate ICU patients with and without COVID-19</a:t>
            </a:r>
          </a:p>
        </p:txBody>
      </p:sp>
    </p:spTree>
    <p:extLst>
      <p:ext uri="{BB962C8B-B14F-4D97-AF65-F5344CB8AC3E}">
        <p14:creationId xmlns:p14="http://schemas.microsoft.com/office/powerpoint/2010/main" val="168124553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79EF6-90A6-48DE-8949-FD075F6CF021}"/>
              </a:ext>
            </a:extLst>
          </p:cNvPr>
          <p:cNvSpPr>
            <a:spLocks noGrp="1"/>
          </p:cNvSpPr>
          <p:nvPr>
            <p:ph type="title"/>
          </p:nvPr>
        </p:nvSpPr>
        <p:spPr>
          <a:xfrm>
            <a:off x="274319" y="365126"/>
            <a:ext cx="11596255" cy="1162223"/>
          </a:xfrm>
        </p:spPr>
        <p:txBody>
          <a:bodyPr>
            <a:normAutofit fontScale="90000"/>
          </a:bodyPr>
          <a:lstStyle/>
          <a:p>
            <a:pPr algn="ctr"/>
            <a:r>
              <a:rPr lang="en-US"/>
              <a:t>cell granularity, nuclear structure and complexity as discriminators of myelodysplastic neoplasm (MDS)</a:t>
            </a:r>
          </a:p>
        </p:txBody>
      </p:sp>
      <p:sp>
        <p:nvSpPr>
          <p:cNvPr id="3" name="Text Box 1">
            <a:extLst>
              <a:ext uri="{FF2B5EF4-FFF2-40B4-BE49-F238E27FC236}">
                <a16:creationId xmlns:a16="http://schemas.microsoft.com/office/drawing/2014/main" id="{66BBB910-AAAB-42E5-AAB7-5B0685A7947D}"/>
              </a:ext>
            </a:extLst>
          </p:cNvPr>
          <p:cNvSpPr txBox="1">
            <a:spLocks noChangeArrowheads="1"/>
          </p:cNvSpPr>
          <p:nvPr/>
        </p:nvSpPr>
        <p:spPr bwMode="auto">
          <a:xfrm>
            <a:off x="6742470" y="6570407"/>
            <a:ext cx="5449530" cy="28759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panose="020B0604020202020204" pitchFamily="34" charset="0"/>
                <a:ea typeface="ＭＳ Ｐゴシック" panose="020B0600070205080204" pitchFamily="34" charset="-128"/>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panose="020B0604020202020204" pitchFamily="34" charset="0"/>
                <a:ea typeface="ＭＳ Ｐゴシック" panose="020B0600070205080204" pitchFamily="34" charset="-128"/>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panose="020B0604020202020204" pitchFamily="34" charset="0"/>
                <a:ea typeface="ＭＳ Ｐゴシック" panose="020B0600070205080204" pitchFamily="34" charset="-128"/>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panose="020B0604020202020204" pitchFamily="34" charset="0"/>
                <a:ea typeface="ＭＳ Ｐゴシック" panose="020B0600070205080204" pitchFamily="34" charset="-128"/>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panose="020B0604020202020204" pitchFamily="34" charset="0"/>
                <a:ea typeface="ＭＳ Ｐゴシック" panose="020B0600070205080204" pitchFamily="34" charset="-128"/>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panose="020B0604020202020204" pitchFamily="34" charset="0"/>
                <a:ea typeface="ＭＳ Ｐゴシック" panose="020B0600070205080204" pitchFamily="34" charset="-128"/>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panose="020B0604020202020204" pitchFamily="34" charset="0"/>
                <a:ea typeface="ＭＳ Ｐゴシック" panose="020B0600070205080204" pitchFamily="34" charset="-128"/>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panose="020B0604020202020204" pitchFamily="34" charset="0"/>
                <a:ea typeface="ＭＳ Ｐゴシック" panose="020B0600070205080204" pitchFamily="34" charset="-128"/>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panose="020B0604020202020204" pitchFamily="34" charset="0"/>
                <a:ea typeface="ＭＳ Ｐゴシック" panose="020B0600070205080204" pitchFamily="34" charset="-128"/>
              </a:defRPr>
            </a:lvl9pPr>
          </a:lstStyle>
          <a:p>
            <a:pPr algn="r">
              <a:spcAft>
                <a:spcPts val="3188"/>
              </a:spcAft>
            </a:pPr>
            <a:r>
              <a:rPr lang="en-US" altLang="en-US" sz="1200">
                <a:solidFill>
                  <a:srgbClr val="003DA6"/>
                </a:solidFill>
                <a:latin typeface="+mn-lt"/>
              </a:rPr>
              <a:t>Pozdnyakova O et al, 2022. PMID: 35577566. </a:t>
            </a:r>
            <a:endParaRPr lang="en-US" altLang="en-US">
              <a:solidFill>
                <a:srgbClr val="003DA6"/>
              </a:solidFill>
              <a:latin typeface="+mn-lt"/>
            </a:endParaRPr>
          </a:p>
        </p:txBody>
      </p:sp>
      <p:pic>
        <p:nvPicPr>
          <p:cNvPr id="4" name="Picture 3">
            <a:extLst>
              <a:ext uri="{FF2B5EF4-FFF2-40B4-BE49-F238E27FC236}">
                <a16:creationId xmlns:a16="http://schemas.microsoft.com/office/drawing/2014/main" id="{2B589E35-A99D-4834-B554-85668F8E21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3933" y="1671225"/>
            <a:ext cx="8604250" cy="49609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72542424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E9201-BE39-47E9-BA99-348D693AB2F6}"/>
              </a:ext>
            </a:extLst>
          </p:cNvPr>
          <p:cNvSpPr>
            <a:spLocks noGrp="1"/>
          </p:cNvSpPr>
          <p:nvPr>
            <p:ph type="title"/>
          </p:nvPr>
        </p:nvSpPr>
        <p:spPr>
          <a:xfrm>
            <a:off x="274319" y="365125"/>
            <a:ext cx="11596255" cy="870822"/>
          </a:xfrm>
        </p:spPr>
        <p:txBody>
          <a:bodyPr>
            <a:normAutofit/>
          </a:bodyPr>
          <a:lstStyle/>
          <a:p>
            <a:pPr algn="ctr"/>
            <a:r>
              <a:rPr lang="en-US"/>
              <a:t>incorporation of genetic information</a:t>
            </a:r>
          </a:p>
        </p:txBody>
      </p:sp>
      <p:pic>
        <p:nvPicPr>
          <p:cNvPr id="3" name="Picture 3">
            <a:extLst>
              <a:ext uri="{FF2B5EF4-FFF2-40B4-BE49-F238E27FC236}">
                <a16:creationId xmlns:a16="http://schemas.microsoft.com/office/drawing/2014/main" id="{2D7BE94A-17AF-4145-AE92-4BF89968572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3573" b="50652"/>
          <a:stretch/>
        </p:blipFill>
        <p:spPr bwMode="auto">
          <a:xfrm>
            <a:off x="2090558" y="1691129"/>
            <a:ext cx="9254031" cy="163488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TextBox 4">
            <a:extLst>
              <a:ext uri="{FF2B5EF4-FFF2-40B4-BE49-F238E27FC236}">
                <a16:creationId xmlns:a16="http://schemas.microsoft.com/office/drawing/2014/main" id="{8ACE97AA-8AC5-4C82-9A4E-ABB6ABC9E569}"/>
              </a:ext>
            </a:extLst>
          </p:cNvPr>
          <p:cNvSpPr txBox="1"/>
          <p:nvPr/>
        </p:nvSpPr>
        <p:spPr>
          <a:xfrm>
            <a:off x="274319" y="1809936"/>
            <a:ext cx="1956916" cy="646331"/>
          </a:xfrm>
          <a:prstGeom prst="rect">
            <a:avLst/>
          </a:prstGeom>
          <a:noFill/>
        </p:spPr>
        <p:txBody>
          <a:bodyPr wrap="square">
            <a:spAutoFit/>
          </a:bodyPr>
          <a:lstStyle/>
          <a:p>
            <a:r>
              <a:rPr lang="en-US">
                <a:solidFill>
                  <a:srgbClr val="CC3300"/>
                </a:solidFill>
              </a:rPr>
              <a:t>molecular genetic pathways</a:t>
            </a:r>
          </a:p>
        </p:txBody>
      </p:sp>
      <p:sp>
        <p:nvSpPr>
          <p:cNvPr id="6" name="TextBox 5">
            <a:extLst>
              <a:ext uri="{FF2B5EF4-FFF2-40B4-BE49-F238E27FC236}">
                <a16:creationId xmlns:a16="http://schemas.microsoft.com/office/drawing/2014/main" id="{4533B035-DCD9-43D7-81B1-61767E355E00}"/>
              </a:ext>
            </a:extLst>
          </p:cNvPr>
          <p:cNvSpPr txBox="1"/>
          <p:nvPr/>
        </p:nvSpPr>
        <p:spPr>
          <a:xfrm>
            <a:off x="274319" y="3429000"/>
            <a:ext cx="1584626" cy="1477328"/>
          </a:xfrm>
          <a:prstGeom prst="rect">
            <a:avLst/>
          </a:prstGeom>
          <a:noFill/>
        </p:spPr>
        <p:txBody>
          <a:bodyPr wrap="square">
            <a:spAutoFit/>
          </a:bodyPr>
          <a:lstStyle/>
          <a:p>
            <a:r>
              <a:rPr lang="en-US">
                <a:solidFill>
                  <a:srgbClr val="CC3300"/>
                </a:solidFill>
              </a:rPr>
              <a:t>pathogenic variants (sufficiently recurrent genes only)</a:t>
            </a:r>
          </a:p>
        </p:txBody>
      </p:sp>
      <p:sp>
        <p:nvSpPr>
          <p:cNvPr id="7" name="TextBox 6">
            <a:extLst>
              <a:ext uri="{FF2B5EF4-FFF2-40B4-BE49-F238E27FC236}">
                <a16:creationId xmlns:a16="http://schemas.microsoft.com/office/drawing/2014/main" id="{7ACA5FAE-8812-404E-80C4-00432FA0DA36}"/>
              </a:ext>
            </a:extLst>
          </p:cNvPr>
          <p:cNvSpPr txBox="1"/>
          <p:nvPr/>
        </p:nvSpPr>
        <p:spPr>
          <a:xfrm>
            <a:off x="2431699" y="5241047"/>
            <a:ext cx="1105319" cy="646331"/>
          </a:xfrm>
          <a:prstGeom prst="rect">
            <a:avLst/>
          </a:prstGeom>
          <a:noFill/>
        </p:spPr>
        <p:txBody>
          <a:bodyPr wrap="square" rtlCol="0">
            <a:spAutoFit/>
          </a:bodyPr>
          <a:lstStyle/>
          <a:p>
            <a:pPr algn="ctr"/>
            <a:r>
              <a:rPr lang="en-US">
                <a:solidFill>
                  <a:srgbClr val="003DA6"/>
                </a:solidFill>
              </a:rPr>
              <a:t>SF3B1: platelets</a:t>
            </a:r>
          </a:p>
        </p:txBody>
      </p:sp>
      <p:pic>
        <p:nvPicPr>
          <p:cNvPr id="8" name="Picture 3">
            <a:extLst>
              <a:ext uri="{FF2B5EF4-FFF2-40B4-BE49-F238E27FC236}">
                <a16:creationId xmlns:a16="http://schemas.microsoft.com/office/drawing/2014/main" id="{2C76176A-3F83-4BF3-AE59-E481986B2AF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6145" t="12599" r="1561" b="55046"/>
          <a:stretch/>
        </p:blipFill>
        <p:spPr bwMode="auto">
          <a:xfrm>
            <a:off x="150726" y="5603729"/>
            <a:ext cx="1316334" cy="107192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 name="Picture 3">
            <a:extLst>
              <a:ext uri="{FF2B5EF4-FFF2-40B4-BE49-F238E27FC236}">
                <a16:creationId xmlns:a16="http://schemas.microsoft.com/office/drawing/2014/main" id="{627A8253-68AC-444D-BB0B-8AA1CE7EDA2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5408" r="1842"/>
          <a:stretch/>
        </p:blipFill>
        <p:spPr bwMode="auto">
          <a:xfrm>
            <a:off x="1980027" y="3444816"/>
            <a:ext cx="10128238" cy="147732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cxnSp>
        <p:nvCxnSpPr>
          <p:cNvPr id="11" name="Straight Arrow Connector 10">
            <a:extLst>
              <a:ext uri="{FF2B5EF4-FFF2-40B4-BE49-F238E27FC236}">
                <a16:creationId xmlns:a16="http://schemas.microsoft.com/office/drawing/2014/main" id="{625CC190-C00D-4DF1-8E38-0F9325F5B340}"/>
              </a:ext>
            </a:extLst>
          </p:cNvPr>
          <p:cNvCxnSpPr>
            <a:cxnSpLocks/>
            <a:stCxn id="7" idx="0"/>
          </p:cNvCxnSpPr>
          <p:nvPr/>
        </p:nvCxnSpPr>
        <p:spPr>
          <a:xfrm flipH="1" flipV="1">
            <a:off x="2964264" y="4183480"/>
            <a:ext cx="20095" cy="1057567"/>
          </a:xfrm>
          <a:prstGeom prst="straightConnector1">
            <a:avLst/>
          </a:prstGeom>
          <a:ln w="762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16C5B61F-4621-497C-B6B9-961D09412980}"/>
              </a:ext>
            </a:extLst>
          </p:cNvPr>
          <p:cNvSpPr txBox="1"/>
          <p:nvPr/>
        </p:nvSpPr>
        <p:spPr>
          <a:xfrm>
            <a:off x="4813161" y="5534878"/>
            <a:ext cx="2049863" cy="646331"/>
          </a:xfrm>
          <a:prstGeom prst="rect">
            <a:avLst/>
          </a:prstGeom>
          <a:noFill/>
        </p:spPr>
        <p:txBody>
          <a:bodyPr wrap="square" rtlCol="0">
            <a:spAutoFit/>
          </a:bodyPr>
          <a:lstStyle/>
          <a:p>
            <a:pPr algn="ctr"/>
            <a:r>
              <a:rPr lang="en-US">
                <a:solidFill>
                  <a:srgbClr val="003DA6"/>
                </a:solidFill>
              </a:rPr>
              <a:t>SRSF2: leukocyte numbers</a:t>
            </a:r>
          </a:p>
        </p:txBody>
      </p:sp>
      <p:cxnSp>
        <p:nvCxnSpPr>
          <p:cNvPr id="14" name="Straight Arrow Connector 13">
            <a:extLst>
              <a:ext uri="{FF2B5EF4-FFF2-40B4-BE49-F238E27FC236}">
                <a16:creationId xmlns:a16="http://schemas.microsoft.com/office/drawing/2014/main" id="{C2816831-5404-46C9-B98E-C15F2F450968}"/>
              </a:ext>
            </a:extLst>
          </p:cNvPr>
          <p:cNvCxnSpPr>
            <a:cxnSpLocks/>
            <a:stCxn id="13" idx="0"/>
          </p:cNvCxnSpPr>
          <p:nvPr/>
        </p:nvCxnSpPr>
        <p:spPr>
          <a:xfrm flipH="1" flipV="1">
            <a:off x="5606980" y="4481565"/>
            <a:ext cx="231113" cy="1053313"/>
          </a:xfrm>
          <a:prstGeom prst="straightConnector1">
            <a:avLst/>
          </a:prstGeom>
          <a:ln w="762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82F287AE-5353-49A1-8B3C-8C8C04170B12}"/>
              </a:ext>
            </a:extLst>
          </p:cNvPr>
          <p:cNvSpPr txBox="1"/>
          <p:nvPr/>
        </p:nvSpPr>
        <p:spPr>
          <a:xfrm>
            <a:off x="8844225" y="5264362"/>
            <a:ext cx="2049863" cy="646331"/>
          </a:xfrm>
          <a:prstGeom prst="rect">
            <a:avLst/>
          </a:prstGeom>
          <a:noFill/>
        </p:spPr>
        <p:txBody>
          <a:bodyPr wrap="square" rtlCol="0">
            <a:spAutoFit/>
          </a:bodyPr>
          <a:lstStyle/>
          <a:p>
            <a:pPr algn="ctr"/>
            <a:r>
              <a:rPr lang="en-US">
                <a:solidFill>
                  <a:srgbClr val="003DA6"/>
                </a:solidFill>
              </a:rPr>
              <a:t>TP53: leukocyte morphology</a:t>
            </a:r>
          </a:p>
        </p:txBody>
      </p:sp>
      <p:cxnSp>
        <p:nvCxnSpPr>
          <p:cNvPr id="18" name="Straight Arrow Connector 17">
            <a:extLst>
              <a:ext uri="{FF2B5EF4-FFF2-40B4-BE49-F238E27FC236}">
                <a16:creationId xmlns:a16="http://schemas.microsoft.com/office/drawing/2014/main" id="{EFD9307C-993D-47DA-A956-63C9745BDC09}"/>
              </a:ext>
            </a:extLst>
          </p:cNvPr>
          <p:cNvCxnSpPr>
            <a:cxnSpLocks/>
            <a:stCxn id="17" idx="0"/>
          </p:cNvCxnSpPr>
          <p:nvPr/>
        </p:nvCxnSpPr>
        <p:spPr>
          <a:xfrm flipH="1" flipV="1">
            <a:off x="9859108" y="4735578"/>
            <a:ext cx="10049" cy="528784"/>
          </a:xfrm>
          <a:prstGeom prst="straightConnector1">
            <a:avLst/>
          </a:prstGeom>
          <a:ln w="762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20" name="Text Box 1">
            <a:extLst>
              <a:ext uri="{FF2B5EF4-FFF2-40B4-BE49-F238E27FC236}">
                <a16:creationId xmlns:a16="http://schemas.microsoft.com/office/drawing/2014/main" id="{2891B8E5-6208-4BCF-B799-C7D9EC5A9C57}"/>
              </a:ext>
            </a:extLst>
          </p:cNvPr>
          <p:cNvSpPr txBox="1">
            <a:spLocks noChangeArrowheads="1"/>
          </p:cNvSpPr>
          <p:nvPr/>
        </p:nvSpPr>
        <p:spPr bwMode="auto">
          <a:xfrm>
            <a:off x="6742470" y="6570407"/>
            <a:ext cx="5449530" cy="28759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panose="020B0604020202020204" pitchFamily="34" charset="0"/>
                <a:ea typeface="ＭＳ Ｐゴシック" panose="020B0600070205080204" pitchFamily="34" charset="-128"/>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panose="020B0604020202020204" pitchFamily="34" charset="0"/>
                <a:ea typeface="ＭＳ Ｐゴシック" panose="020B0600070205080204" pitchFamily="34" charset="-128"/>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panose="020B0604020202020204" pitchFamily="34" charset="0"/>
                <a:ea typeface="ＭＳ Ｐゴシック" panose="020B0600070205080204" pitchFamily="34" charset="-128"/>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panose="020B0604020202020204" pitchFamily="34" charset="0"/>
                <a:ea typeface="ＭＳ Ｐゴシック" panose="020B0600070205080204" pitchFamily="34" charset="-128"/>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panose="020B0604020202020204" pitchFamily="34" charset="0"/>
                <a:ea typeface="ＭＳ Ｐゴシック" panose="020B0600070205080204" pitchFamily="34" charset="-128"/>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panose="020B0604020202020204" pitchFamily="34" charset="0"/>
                <a:ea typeface="ＭＳ Ｐゴシック" panose="020B0600070205080204" pitchFamily="34" charset="-128"/>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panose="020B0604020202020204" pitchFamily="34" charset="0"/>
                <a:ea typeface="ＭＳ Ｐゴシック" panose="020B0600070205080204" pitchFamily="34" charset="-128"/>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panose="020B0604020202020204" pitchFamily="34" charset="0"/>
                <a:ea typeface="ＭＳ Ｐゴシック" panose="020B0600070205080204" pitchFamily="34" charset="-128"/>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panose="020B0604020202020204" pitchFamily="34" charset="0"/>
                <a:ea typeface="ＭＳ Ｐゴシック" panose="020B0600070205080204" pitchFamily="34" charset="-128"/>
              </a:defRPr>
            </a:lvl9pPr>
          </a:lstStyle>
          <a:p>
            <a:pPr algn="r">
              <a:spcAft>
                <a:spcPts val="3188"/>
              </a:spcAft>
            </a:pPr>
            <a:r>
              <a:rPr lang="en-US" altLang="en-US" sz="1200">
                <a:solidFill>
                  <a:srgbClr val="003DA6"/>
                </a:solidFill>
                <a:latin typeface="+mn-lt"/>
              </a:rPr>
              <a:t>Pozdnyakova O et al, 2022. PMID: 35577566. </a:t>
            </a:r>
            <a:endParaRPr lang="en-US" altLang="en-US">
              <a:solidFill>
                <a:srgbClr val="003DA6"/>
              </a:solidFill>
              <a:latin typeface="+mn-lt"/>
            </a:endParaRPr>
          </a:p>
        </p:txBody>
      </p:sp>
    </p:spTree>
    <p:extLst>
      <p:ext uri="{BB962C8B-B14F-4D97-AF65-F5344CB8AC3E}">
        <p14:creationId xmlns:p14="http://schemas.microsoft.com/office/powerpoint/2010/main" val="4180261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B2B6E-BDDB-4D81-8C3C-C6DB198F5D86}"/>
              </a:ext>
            </a:extLst>
          </p:cNvPr>
          <p:cNvSpPr>
            <a:spLocks noGrp="1"/>
          </p:cNvSpPr>
          <p:nvPr>
            <p:ph type="title"/>
          </p:nvPr>
        </p:nvSpPr>
        <p:spPr/>
        <p:txBody>
          <a:bodyPr/>
          <a:lstStyle/>
          <a:p>
            <a:pPr algn="ctr"/>
            <a:r>
              <a:rPr lang="en-US"/>
              <a:t>cytometry machine support already used for </a:t>
            </a:r>
          </a:p>
        </p:txBody>
      </p:sp>
      <p:sp>
        <p:nvSpPr>
          <p:cNvPr id="3" name="Content Placeholder 2">
            <a:extLst>
              <a:ext uri="{FF2B5EF4-FFF2-40B4-BE49-F238E27FC236}">
                <a16:creationId xmlns:a16="http://schemas.microsoft.com/office/drawing/2014/main" id="{ADEDCD2D-C826-4723-8B91-13E2C0800773}"/>
              </a:ext>
            </a:extLst>
          </p:cNvPr>
          <p:cNvSpPr>
            <a:spLocks noGrp="1"/>
          </p:cNvSpPr>
          <p:nvPr>
            <p:ph idx="1"/>
          </p:nvPr>
        </p:nvSpPr>
        <p:spPr>
          <a:xfrm>
            <a:off x="274319" y="1548534"/>
            <a:ext cx="11596255" cy="4791306"/>
          </a:xfrm>
        </p:spPr>
        <p:txBody>
          <a:bodyPr>
            <a:normAutofit/>
          </a:bodyPr>
          <a:lstStyle/>
          <a:p>
            <a:r>
              <a:rPr lang="en-US"/>
              <a:t>automation of manual tasks</a:t>
            </a:r>
          </a:p>
          <a:p>
            <a:r>
              <a:rPr lang="en-US" b="1"/>
              <a:t>data processing and analysis</a:t>
            </a:r>
          </a:p>
          <a:p>
            <a:r>
              <a:rPr lang="en-US"/>
              <a:t>normalization to level out differences in data sets</a:t>
            </a:r>
          </a:p>
          <a:p>
            <a:r>
              <a:rPr lang="en-US"/>
              <a:t>integration with other data types</a:t>
            </a:r>
          </a:p>
          <a:p>
            <a:r>
              <a:rPr lang="en-US"/>
              <a:t>clinical laboratory</a:t>
            </a:r>
          </a:p>
          <a:p>
            <a:pPr lvl="1"/>
            <a:r>
              <a:rPr lang="en-US"/>
              <a:t>diagnosis:</a:t>
            </a:r>
          </a:p>
          <a:p>
            <a:pPr lvl="2"/>
            <a:r>
              <a:rPr lang="en-US"/>
              <a:t>automated data analysis</a:t>
            </a:r>
          </a:p>
          <a:p>
            <a:pPr lvl="2"/>
            <a:r>
              <a:rPr lang="en-US"/>
              <a:t>diagnostic support</a:t>
            </a:r>
          </a:p>
          <a:p>
            <a:pPr lvl="1"/>
            <a:r>
              <a:rPr lang="en-US"/>
              <a:t>stewardship</a:t>
            </a:r>
          </a:p>
          <a:p>
            <a:pPr lvl="1"/>
            <a:r>
              <a:rPr lang="en-US"/>
              <a:t>resource optimization</a:t>
            </a:r>
          </a:p>
        </p:txBody>
      </p:sp>
      <p:grpSp>
        <p:nvGrpSpPr>
          <p:cNvPr id="6" name="Group 5">
            <a:extLst>
              <a:ext uri="{FF2B5EF4-FFF2-40B4-BE49-F238E27FC236}">
                <a16:creationId xmlns:a16="http://schemas.microsoft.com/office/drawing/2014/main" id="{B382A84F-DAA9-6C22-AAF0-D302FA174487}"/>
              </a:ext>
            </a:extLst>
          </p:cNvPr>
          <p:cNvGrpSpPr/>
          <p:nvPr/>
        </p:nvGrpSpPr>
        <p:grpSpPr>
          <a:xfrm>
            <a:off x="6582937" y="1444489"/>
            <a:ext cx="4727187" cy="5078414"/>
            <a:chOff x="6136888" y="1444489"/>
            <a:chExt cx="4727187" cy="5078414"/>
          </a:xfrm>
        </p:grpSpPr>
        <p:sp>
          <p:nvSpPr>
            <p:cNvPr id="4" name="TextBox 3">
              <a:extLst>
                <a:ext uri="{FF2B5EF4-FFF2-40B4-BE49-F238E27FC236}">
                  <a16:creationId xmlns:a16="http://schemas.microsoft.com/office/drawing/2014/main" id="{8639521E-ADF5-437B-A102-030595A0DF4B}"/>
                </a:ext>
              </a:extLst>
            </p:cNvPr>
            <p:cNvSpPr txBox="1"/>
            <p:nvPr/>
          </p:nvSpPr>
          <p:spPr>
            <a:xfrm rot="420000">
              <a:off x="7854481" y="1444489"/>
              <a:ext cx="2998872" cy="1754326"/>
            </a:xfrm>
            <a:prstGeom prst="rect">
              <a:avLst/>
            </a:prstGeom>
            <a:noFill/>
          </p:spPr>
          <p:txBody>
            <a:bodyPr wrap="square" lIns="91440" tIns="45720" rIns="91440" bIns="45720" rtlCol="0" anchor="t">
              <a:spAutoFit/>
            </a:bodyPr>
            <a:lstStyle/>
            <a:p>
              <a:pPr algn="ctr"/>
              <a:r>
                <a:rPr lang="en-US" sz="3600">
                  <a:solidFill>
                    <a:srgbClr val="CC3300"/>
                  </a:solidFill>
                </a:rPr>
                <a:t>also not a super “new” thing</a:t>
              </a:r>
            </a:p>
          </p:txBody>
        </p:sp>
        <p:pic>
          <p:nvPicPr>
            <p:cNvPr id="5" name="Picture 5" descr="A picture containing vector graphics&#10;&#10;Description automatically generated">
              <a:extLst>
                <a:ext uri="{FF2B5EF4-FFF2-40B4-BE49-F238E27FC236}">
                  <a16:creationId xmlns:a16="http://schemas.microsoft.com/office/drawing/2014/main" id="{4669CC3B-ECDB-96D0-A70F-746ABD076338}"/>
                </a:ext>
              </a:extLst>
            </p:cNvPr>
            <p:cNvPicPr>
              <a:picLocks noChangeAspect="1"/>
            </p:cNvPicPr>
            <p:nvPr/>
          </p:nvPicPr>
          <p:blipFill>
            <a:blip r:embed="rId2"/>
            <a:stretch>
              <a:fillRect/>
            </a:stretch>
          </p:blipFill>
          <p:spPr>
            <a:xfrm>
              <a:off x="6136888" y="3225119"/>
              <a:ext cx="4727187" cy="3297784"/>
            </a:xfrm>
            <a:prstGeom prst="rect">
              <a:avLst/>
            </a:prstGeom>
          </p:spPr>
        </p:pic>
      </p:grpSp>
    </p:spTree>
    <p:extLst>
      <p:ext uri="{BB962C8B-B14F-4D97-AF65-F5344CB8AC3E}">
        <p14:creationId xmlns:p14="http://schemas.microsoft.com/office/powerpoint/2010/main" val="2710479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F83DA-1C43-E34D-5903-E398A9638230}"/>
              </a:ext>
            </a:extLst>
          </p:cNvPr>
          <p:cNvSpPr>
            <a:spLocks noGrp="1"/>
          </p:cNvSpPr>
          <p:nvPr>
            <p:ph type="title"/>
          </p:nvPr>
        </p:nvSpPr>
        <p:spPr/>
        <p:txBody>
          <a:bodyPr>
            <a:normAutofit/>
          </a:bodyPr>
          <a:lstStyle/>
          <a:p>
            <a:pPr algn="ctr"/>
            <a:r>
              <a:rPr lang="en-US">
                <a:ea typeface="+mj-lt"/>
                <a:cs typeface="+mj-lt"/>
              </a:rPr>
              <a:t>conventional computer supported FCM workflow</a:t>
            </a:r>
            <a:endParaRPr lang="en-US">
              <a:cs typeface="Calibri Light" panose="020F0302020204030204"/>
            </a:endParaRPr>
          </a:p>
        </p:txBody>
      </p:sp>
      <p:sp>
        <p:nvSpPr>
          <p:cNvPr id="5" name="Text Placeholder 2">
            <a:extLst>
              <a:ext uri="{FF2B5EF4-FFF2-40B4-BE49-F238E27FC236}">
                <a16:creationId xmlns:a16="http://schemas.microsoft.com/office/drawing/2014/main" id="{E6610864-6311-89FA-F5C1-E941D9DBD485}"/>
              </a:ext>
            </a:extLst>
          </p:cNvPr>
          <p:cNvSpPr txBox="1">
            <a:spLocks/>
          </p:cNvSpPr>
          <p:nvPr/>
        </p:nvSpPr>
        <p:spPr>
          <a:xfrm>
            <a:off x="4944096" y="1885762"/>
            <a:ext cx="6546990" cy="3838755"/>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3DA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3DA6"/>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3DA6"/>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3DA6"/>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3DA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r>
              <a:rPr lang="en-US" sz="3200"/>
              <a:t>“if A, then B” logic</a:t>
            </a:r>
            <a:endParaRPr lang="en-US" sz="3200">
              <a:cs typeface="Calibri"/>
            </a:endParaRPr>
          </a:p>
          <a:p>
            <a:pPr marL="342900" indent="-342900"/>
            <a:r>
              <a:rPr lang="en-US" sz="3200"/>
              <a:t>aims at displaying data in a clear manner to the human operator</a:t>
            </a:r>
            <a:endParaRPr lang="en-US" sz="3200">
              <a:cs typeface="Calibri" panose="020F0502020204030204"/>
            </a:endParaRPr>
          </a:p>
          <a:p>
            <a:pPr marL="342900" indent="-342900"/>
            <a:r>
              <a:rPr lang="en-US" sz="3200"/>
              <a:t>might miss important information</a:t>
            </a:r>
            <a:endParaRPr lang="en-US" sz="3200">
              <a:cs typeface="Calibri" panose="020F0502020204030204"/>
            </a:endParaRPr>
          </a:p>
          <a:p>
            <a:pPr marL="800100" lvl="1" indent="-342900"/>
            <a:r>
              <a:rPr lang="en-US" sz="3200"/>
              <a:t>metadata</a:t>
            </a:r>
            <a:endParaRPr lang="en-US" sz="3200">
              <a:cs typeface="Calibri"/>
            </a:endParaRPr>
          </a:p>
          <a:p>
            <a:pPr marL="800100" lvl="1" indent="-342900"/>
            <a:r>
              <a:rPr lang="en-US" sz="3200">
                <a:cs typeface="Calibri"/>
              </a:rPr>
              <a:t>additional parameters</a:t>
            </a:r>
          </a:p>
          <a:p>
            <a:pPr marL="342900" indent="-342900"/>
            <a:r>
              <a:rPr lang="en-US" sz="3200">
                <a:solidFill>
                  <a:srgbClr val="FF0000"/>
                </a:solidFill>
                <a:ea typeface="+mn-lt"/>
                <a:cs typeface="+mn-lt"/>
              </a:rPr>
              <a:t>l</a:t>
            </a:r>
            <a:r>
              <a:rPr lang="en-US" sz="3200">
                <a:solidFill>
                  <a:srgbClr val="CC3300"/>
                </a:solidFill>
                <a:ea typeface="+mn-lt"/>
                <a:cs typeface="+mn-lt"/>
              </a:rPr>
              <a:t>imited automation or discovery</a:t>
            </a:r>
          </a:p>
        </p:txBody>
      </p:sp>
      <p:pic>
        <p:nvPicPr>
          <p:cNvPr id="7" name="Picture 4" descr="Icon&#10;&#10;Description automatically generated">
            <a:extLst>
              <a:ext uri="{FF2B5EF4-FFF2-40B4-BE49-F238E27FC236}">
                <a16:creationId xmlns:a16="http://schemas.microsoft.com/office/drawing/2014/main" id="{4C451CEE-8797-C81E-6D65-6114C24F1E81}"/>
              </a:ext>
            </a:extLst>
          </p:cNvPr>
          <p:cNvPicPr>
            <a:picLocks noChangeAspect="1"/>
          </p:cNvPicPr>
          <p:nvPr/>
        </p:nvPicPr>
        <p:blipFill>
          <a:blip r:embed="rId2"/>
          <a:stretch>
            <a:fillRect/>
          </a:stretch>
        </p:blipFill>
        <p:spPr>
          <a:xfrm>
            <a:off x="816828" y="1920247"/>
            <a:ext cx="3630652" cy="3365980"/>
          </a:xfrm>
          <a:prstGeom prst="rect">
            <a:avLst/>
          </a:prstGeom>
        </p:spPr>
      </p:pic>
    </p:spTree>
    <p:extLst>
      <p:ext uri="{BB962C8B-B14F-4D97-AF65-F5344CB8AC3E}">
        <p14:creationId xmlns:p14="http://schemas.microsoft.com/office/powerpoint/2010/main" val="2688829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19" y="365125"/>
            <a:ext cx="11596255" cy="1182321"/>
          </a:xfrm>
        </p:spPr>
        <p:txBody>
          <a:bodyPr>
            <a:normAutofit fontScale="90000"/>
          </a:bodyPr>
          <a:lstStyle/>
          <a:p>
            <a:pPr algn="ctr"/>
            <a:r>
              <a:rPr lang="en-US"/>
              <a:t>computational tools can automate every step of cytometry data analysis</a:t>
            </a:r>
          </a:p>
        </p:txBody>
      </p:sp>
      <p:sp>
        <p:nvSpPr>
          <p:cNvPr id="3" name="Content Placeholder 2"/>
          <p:cNvSpPr>
            <a:spLocks noGrp="1"/>
          </p:cNvSpPr>
          <p:nvPr>
            <p:ph idx="1"/>
          </p:nvPr>
        </p:nvSpPr>
        <p:spPr>
          <a:xfrm>
            <a:off x="328773" y="3163771"/>
            <a:ext cx="5988707" cy="2836810"/>
          </a:xfrm>
        </p:spPr>
        <p:txBody>
          <a:bodyPr vert="horz" lIns="91440" tIns="45720" rIns="91440" bIns="45720" rtlCol="0" anchor="t">
            <a:noAutofit/>
          </a:bodyPr>
          <a:lstStyle/>
          <a:p>
            <a:r>
              <a:rPr lang="en-US"/>
              <a:t>quality control </a:t>
            </a:r>
            <a:endParaRPr lang="en-US">
              <a:cs typeface="Calibri"/>
            </a:endParaRPr>
          </a:p>
          <a:p>
            <a:r>
              <a:rPr lang="en-US"/>
              <a:t>batch normalization </a:t>
            </a:r>
            <a:endParaRPr lang="en-US">
              <a:cs typeface="Calibri"/>
            </a:endParaRPr>
          </a:p>
          <a:p>
            <a:r>
              <a:rPr lang="en-US"/>
              <a:t>dimensionality reduction</a:t>
            </a:r>
            <a:endParaRPr lang="en-US">
              <a:cs typeface="Calibri"/>
            </a:endParaRPr>
          </a:p>
          <a:p>
            <a:r>
              <a:rPr lang="en-US">
                <a:ea typeface="+mn-lt"/>
                <a:cs typeface="+mn-lt"/>
              </a:rPr>
              <a:t>cell population identification </a:t>
            </a:r>
          </a:p>
          <a:p>
            <a:r>
              <a:rPr lang="en-US"/>
              <a:t>data visualization </a:t>
            </a:r>
            <a:endParaRPr lang="en-US">
              <a:cs typeface="Calibri"/>
            </a:endParaRPr>
          </a:p>
          <a:p>
            <a:r>
              <a:rPr lang="en-US"/>
              <a:t>sample classification/ diagnosis</a:t>
            </a:r>
            <a:endParaRPr lang="en-US">
              <a:cs typeface="Calibri"/>
            </a:endParaRPr>
          </a:p>
        </p:txBody>
      </p:sp>
      <p:sp>
        <p:nvSpPr>
          <p:cNvPr id="4" name="TextBox 1">
            <a:extLst>
              <a:ext uri="{FF2B5EF4-FFF2-40B4-BE49-F238E27FC236}">
                <a16:creationId xmlns:a16="http://schemas.microsoft.com/office/drawing/2014/main" id="{04B423A6-4FC0-7E38-AC42-D19ABCE0DF90}"/>
              </a:ext>
            </a:extLst>
          </p:cNvPr>
          <p:cNvSpPr txBox="1"/>
          <p:nvPr/>
        </p:nvSpPr>
        <p:spPr>
          <a:xfrm>
            <a:off x="7029870" y="4340678"/>
            <a:ext cx="1600201" cy="64633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a:solidFill>
                  <a:srgbClr val="003DA6"/>
                </a:solidFill>
                <a:cs typeface="Calibri Light"/>
              </a:rPr>
              <a:t> Tasks</a:t>
            </a:r>
            <a:endParaRPr lang="en-US" sz="3600">
              <a:solidFill>
                <a:srgbClr val="003DA6"/>
              </a:solidFill>
            </a:endParaRPr>
          </a:p>
        </p:txBody>
      </p:sp>
      <p:sp>
        <p:nvSpPr>
          <p:cNvPr id="5" name="Right Brace 4">
            <a:extLst>
              <a:ext uri="{FF2B5EF4-FFF2-40B4-BE49-F238E27FC236}">
                <a16:creationId xmlns:a16="http://schemas.microsoft.com/office/drawing/2014/main" id="{A19BADE8-1BDD-832F-8B00-F9342322ED67}"/>
              </a:ext>
            </a:extLst>
          </p:cNvPr>
          <p:cNvSpPr/>
          <p:nvPr/>
        </p:nvSpPr>
        <p:spPr>
          <a:xfrm>
            <a:off x="6602476" y="3410661"/>
            <a:ext cx="499195" cy="2505075"/>
          </a:xfrm>
          <a:prstGeom prst="rightBrace">
            <a:avLst>
              <a:gd name="adj1" fmla="val 8333"/>
              <a:gd name="adj2" fmla="val 49598"/>
            </a:avLst>
          </a:prstGeom>
          <a:ln>
            <a:solidFill>
              <a:srgbClr val="003DA6"/>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a:p>
        </p:txBody>
      </p:sp>
      <p:sp>
        <p:nvSpPr>
          <p:cNvPr id="7" name="TextBox 6">
            <a:extLst>
              <a:ext uri="{FF2B5EF4-FFF2-40B4-BE49-F238E27FC236}">
                <a16:creationId xmlns:a16="http://schemas.microsoft.com/office/drawing/2014/main" id="{5F2ADDC1-8E1B-4492-8F48-11A20328D020}"/>
              </a:ext>
            </a:extLst>
          </p:cNvPr>
          <p:cNvSpPr txBox="1"/>
          <p:nvPr/>
        </p:nvSpPr>
        <p:spPr>
          <a:xfrm>
            <a:off x="535054" y="1917830"/>
            <a:ext cx="10992896" cy="954107"/>
          </a:xfrm>
          <a:prstGeom prst="rect">
            <a:avLst/>
          </a:prstGeom>
          <a:noFill/>
        </p:spPr>
        <p:txBody>
          <a:bodyPr wrap="square" lIns="91440" tIns="45720" rIns="91440" bIns="45720" anchor="t">
            <a:spAutoFit/>
          </a:bodyPr>
          <a:lstStyle/>
          <a:p>
            <a:pPr algn="ctr"/>
            <a:r>
              <a:rPr lang="en-US" sz="2800" b="1">
                <a:solidFill>
                  <a:srgbClr val="CC3300"/>
                </a:solidFill>
              </a:rPr>
              <a:t>tools utilize a wide range of computation methods, </a:t>
            </a:r>
          </a:p>
          <a:p>
            <a:pPr marL="0" indent="0" algn="ctr">
              <a:buNone/>
            </a:pPr>
            <a:r>
              <a:rPr lang="en-US" sz="2800" b="1">
                <a:solidFill>
                  <a:srgbClr val="CC3300"/>
                </a:solidFill>
              </a:rPr>
              <a:t>ranging from rule-based algorithms to ML models</a:t>
            </a:r>
            <a:endParaRPr lang="en-US" sz="2800" b="1">
              <a:solidFill>
                <a:srgbClr val="CC3300"/>
              </a:solidFill>
              <a:cs typeface="Calibri"/>
            </a:endParaRPr>
          </a:p>
        </p:txBody>
      </p:sp>
    </p:spTree>
    <p:extLst>
      <p:ext uri="{BB962C8B-B14F-4D97-AF65-F5344CB8AC3E}">
        <p14:creationId xmlns:p14="http://schemas.microsoft.com/office/powerpoint/2010/main" val="3670432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19" y="365125"/>
            <a:ext cx="11596255" cy="1182321"/>
          </a:xfrm>
        </p:spPr>
        <p:txBody>
          <a:bodyPr>
            <a:normAutofit fontScale="90000"/>
          </a:bodyPr>
          <a:lstStyle/>
          <a:p>
            <a:pPr algn="ctr"/>
            <a:r>
              <a:rPr lang="en-US"/>
              <a:t>computational tools can automate every step of cytometry data analysis</a:t>
            </a:r>
          </a:p>
        </p:txBody>
      </p:sp>
      <p:sp>
        <p:nvSpPr>
          <p:cNvPr id="3" name="Content Placeholder 2"/>
          <p:cNvSpPr>
            <a:spLocks noGrp="1"/>
          </p:cNvSpPr>
          <p:nvPr>
            <p:ph idx="1"/>
          </p:nvPr>
        </p:nvSpPr>
        <p:spPr>
          <a:xfrm>
            <a:off x="328773" y="3163771"/>
            <a:ext cx="5988707" cy="2836810"/>
          </a:xfrm>
        </p:spPr>
        <p:txBody>
          <a:bodyPr vert="horz" lIns="91440" tIns="45720" rIns="91440" bIns="45720" rtlCol="0" anchor="t">
            <a:noAutofit/>
          </a:bodyPr>
          <a:lstStyle/>
          <a:p>
            <a:r>
              <a:rPr lang="en-US"/>
              <a:t>quality control </a:t>
            </a:r>
            <a:endParaRPr lang="en-US">
              <a:cs typeface="Calibri"/>
            </a:endParaRPr>
          </a:p>
          <a:p>
            <a:r>
              <a:rPr lang="en-US"/>
              <a:t>batch normalization </a:t>
            </a:r>
            <a:endParaRPr lang="en-US">
              <a:cs typeface="Calibri"/>
            </a:endParaRPr>
          </a:p>
          <a:p>
            <a:r>
              <a:rPr lang="en-US" b="1"/>
              <a:t>dimensionality reduction</a:t>
            </a:r>
            <a:endParaRPr lang="en-US" b="1">
              <a:cs typeface="Calibri"/>
            </a:endParaRPr>
          </a:p>
          <a:p>
            <a:r>
              <a:rPr lang="en-US">
                <a:ea typeface="+mn-lt"/>
                <a:cs typeface="+mn-lt"/>
              </a:rPr>
              <a:t>cell population identification </a:t>
            </a:r>
          </a:p>
          <a:p>
            <a:r>
              <a:rPr lang="en-US"/>
              <a:t>data visualization </a:t>
            </a:r>
            <a:endParaRPr lang="en-US">
              <a:cs typeface="Calibri"/>
            </a:endParaRPr>
          </a:p>
          <a:p>
            <a:r>
              <a:rPr lang="en-US"/>
              <a:t>sample classification/ diagnosis</a:t>
            </a:r>
            <a:endParaRPr lang="en-US">
              <a:cs typeface="Calibri"/>
            </a:endParaRPr>
          </a:p>
        </p:txBody>
      </p:sp>
      <p:sp>
        <p:nvSpPr>
          <p:cNvPr id="4" name="TextBox 1">
            <a:extLst>
              <a:ext uri="{FF2B5EF4-FFF2-40B4-BE49-F238E27FC236}">
                <a16:creationId xmlns:a16="http://schemas.microsoft.com/office/drawing/2014/main" id="{04B423A6-4FC0-7E38-AC42-D19ABCE0DF90}"/>
              </a:ext>
            </a:extLst>
          </p:cNvPr>
          <p:cNvSpPr txBox="1"/>
          <p:nvPr/>
        </p:nvSpPr>
        <p:spPr>
          <a:xfrm>
            <a:off x="7029870" y="4340678"/>
            <a:ext cx="1600201" cy="64633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a:solidFill>
                  <a:srgbClr val="003DA6"/>
                </a:solidFill>
                <a:cs typeface="Calibri Light"/>
              </a:rPr>
              <a:t> Tasks</a:t>
            </a:r>
            <a:endParaRPr lang="en-US" sz="3600">
              <a:solidFill>
                <a:srgbClr val="003DA6"/>
              </a:solidFill>
            </a:endParaRPr>
          </a:p>
        </p:txBody>
      </p:sp>
      <p:sp>
        <p:nvSpPr>
          <p:cNvPr id="5" name="Right Brace 4">
            <a:extLst>
              <a:ext uri="{FF2B5EF4-FFF2-40B4-BE49-F238E27FC236}">
                <a16:creationId xmlns:a16="http://schemas.microsoft.com/office/drawing/2014/main" id="{A19BADE8-1BDD-832F-8B00-F9342322ED67}"/>
              </a:ext>
            </a:extLst>
          </p:cNvPr>
          <p:cNvSpPr/>
          <p:nvPr/>
        </p:nvSpPr>
        <p:spPr>
          <a:xfrm>
            <a:off x="6602476" y="3410661"/>
            <a:ext cx="499195" cy="2505075"/>
          </a:xfrm>
          <a:prstGeom prst="rightBrace">
            <a:avLst>
              <a:gd name="adj1" fmla="val 8333"/>
              <a:gd name="adj2" fmla="val 49598"/>
            </a:avLst>
          </a:prstGeom>
          <a:ln>
            <a:solidFill>
              <a:srgbClr val="003DA6"/>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a:p>
        </p:txBody>
      </p:sp>
    </p:spTree>
    <p:extLst>
      <p:ext uri="{BB962C8B-B14F-4D97-AF65-F5344CB8AC3E}">
        <p14:creationId xmlns:p14="http://schemas.microsoft.com/office/powerpoint/2010/main" val="214085148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ML methods for dimensionality reduction</a:t>
            </a:r>
            <a:endParaRPr lang="en-US">
              <a:cs typeface="Calibri Light"/>
            </a:endParaRPr>
          </a:p>
        </p:txBody>
      </p:sp>
      <p:sp>
        <p:nvSpPr>
          <p:cNvPr id="3" name="Content Placeholder 2"/>
          <p:cNvSpPr>
            <a:spLocks noGrp="1"/>
          </p:cNvSpPr>
          <p:nvPr>
            <p:ph idx="1"/>
          </p:nvPr>
        </p:nvSpPr>
        <p:spPr>
          <a:xfrm>
            <a:off x="435810" y="1745238"/>
            <a:ext cx="11112500" cy="4351338"/>
          </a:xfrm>
        </p:spPr>
        <p:txBody>
          <a:bodyPr vert="horz" lIns="91440" tIns="45720" rIns="91440" bIns="45720" rtlCol="0" anchor="t">
            <a:normAutofit fontScale="92500" lnSpcReduction="10000"/>
          </a:bodyPr>
          <a:lstStyle/>
          <a:p>
            <a:r>
              <a:rPr lang="en-US"/>
              <a:t>does low dimensional visualization accurately represent information in the original data? </a:t>
            </a:r>
          </a:p>
          <a:p>
            <a:pPr lvl="1"/>
            <a:r>
              <a:rPr lang="en-US"/>
              <a:t>information loss almost inevitable when high-dimensional data is compressed into two or three dimensions for visualization</a:t>
            </a:r>
            <a:endParaRPr lang="en-US">
              <a:cs typeface="Calibri"/>
            </a:endParaRPr>
          </a:p>
          <a:p>
            <a:r>
              <a:rPr lang="en-US"/>
              <a:t>toolbox for dimensionality reduction is huge, and expanding</a:t>
            </a:r>
            <a:endParaRPr lang="en-US">
              <a:cs typeface="Calibri"/>
            </a:endParaRPr>
          </a:p>
          <a:p>
            <a:r>
              <a:rPr lang="en-US"/>
              <a:t>different dimensionality reduction tools are designed to preserve various aspects of information in data:</a:t>
            </a:r>
            <a:endParaRPr lang="en-US">
              <a:cs typeface="Calibri"/>
            </a:endParaRPr>
          </a:p>
          <a:p>
            <a:pPr lvl="1"/>
            <a:r>
              <a:rPr lang="en-US" b="1"/>
              <a:t>global </a:t>
            </a:r>
            <a:r>
              <a:rPr lang="en-US"/>
              <a:t>data structure: </a:t>
            </a:r>
          </a:p>
          <a:p>
            <a:pPr lvl="2"/>
            <a:r>
              <a:rPr lang="en-US">
                <a:ea typeface="+mn-lt"/>
                <a:cs typeface="+mn-lt"/>
              </a:rPr>
              <a:t>Principle Component Analysis (PCA), </a:t>
            </a:r>
            <a:r>
              <a:rPr lang="en-US"/>
              <a:t>Multidimensional scaling (MDS) </a:t>
            </a:r>
            <a:endParaRPr lang="en-US">
              <a:cs typeface="Calibri"/>
            </a:endParaRPr>
          </a:p>
          <a:p>
            <a:pPr lvl="1"/>
            <a:r>
              <a:rPr lang="en-US" b="1"/>
              <a:t>local </a:t>
            </a:r>
            <a:r>
              <a:rPr lang="en-US"/>
              <a:t>data structure: </a:t>
            </a:r>
          </a:p>
          <a:p>
            <a:pPr lvl="2"/>
            <a:r>
              <a:rPr lang="en-US"/>
              <a:t>embedding methods (</a:t>
            </a:r>
            <a:r>
              <a:rPr lang="en-US" err="1"/>
              <a:t>tSNE</a:t>
            </a:r>
            <a:r>
              <a:rPr lang="en-US"/>
              <a:t>, UMAP)</a:t>
            </a:r>
            <a:endParaRPr lang="en-US">
              <a:cs typeface="Calibri"/>
            </a:endParaRPr>
          </a:p>
          <a:p>
            <a:pPr lvl="2"/>
            <a:r>
              <a:rPr lang="en-US"/>
              <a:t>particularly suitable for visualizing cytometry data due to their ability to separate major cell subsets when projecting high dimensional data into two-dimensions</a:t>
            </a:r>
            <a:endParaRPr lang="en-US">
              <a:cs typeface="Calibri"/>
            </a:endParaRPr>
          </a:p>
        </p:txBody>
      </p:sp>
    </p:spTree>
    <p:extLst>
      <p:ext uri="{BB962C8B-B14F-4D97-AF65-F5344CB8AC3E}">
        <p14:creationId xmlns:p14="http://schemas.microsoft.com/office/powerpoint/2010/main" val="2639324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19" y="365125"/>
            <a:ext cx="11596255" cy="1182321"/>
          </a:xfrm>
        </p:spPr>
        <p:txBody>
          <a:bodyPr>
            <a:normAutofit fontScale="90000"/>
          </a:bodyPr>
          <a:lstStyle/>
          <a:p>
            <a:pPr algn="ctr"/>
            <a:r>
              <a:rPr lang="en-US"/>
              <a:t>computational tools can automate every step of cytometry data analysis</a:t>
            </a:r>
          </a:p>
        </p:txBody>
      </p:sp>
      <p:sp>
        <p:nvSpPr>
          <p:cNvPr id="3" name="Content Placeholder 2"/>
          <p:cNvSpPr>
            <a:spLocks noGrp="1"/>
          </p:cNvSpPr>
          <p:nvPr>
            <p:ph idx="1"/>
          </p:nvPr>
        </p:nvSpPr>
        <p:spPr>
          <a:xfrm>
            <a:off x="328773" y="3163771"/>
            <a:ext cx="5988707" cy="2836810"/>
          </a:xfrm>
        </p:spPr>
        <p:txBody>
          <a:bodyPr vert="horz" lIns="91440" tIns="45720" rIns="91440" bIns="45720" rtlCol="0" anchor="t">
            <a:noAutofit/>
          </a:bodyPr>
          <a:lstStyle/>
          <a:p>
            <a:r>
              <a:rPr lang="en-US"/>
              <a:t>quality control </a:t>
            </a:r>
            <a:endParaRPr lang="en-US">
              <a:cs typeface="Calibri"/>
            </a:endParaRPr>
          </a:p>
          <a:p>
            <a:r>
              <a:rPr lang="en-US"/>
              <a:t>batch normalization </a:t>
            </a:r>
            <a:endParaRPr lang="en-US">
              <a:cs typeface="Calibri"/>
            </a:endParaRPr>
          </a:p>
          <a:p>
            <a:r>
              <a:rPr lang="en-US"/>
              <a:t>dimensionality reduction</a:t>
            </a:r>
            <a:endParaRPr lang="en-US">
              <a:cs typeface="Calibri"/>
            </a:endParaRPr>
          </a:p>
          <a:p>
            <a:r>
              <a:rPr lang="en-US" b="1">
                <a:ea typeface="+mn-lt"/>
                <a:cs typeface="+mn-lt"/>
              </a:rPr>
              <a:t>cell population identification </a:t>
            </a:r>
          </a:p>
          <a:p>
            <a:r>
              <a:rPr lang="en-US" b="1"/>
              <a:t>data visualization </a:t>
            </a:r>
            <a:endParaRPr lang="en-US" b="1">
              <a:cs typeface="Calibri"/>
            </a:endParaRPr>
          </a:p>
          <a:p>
            <a:r>
              <a:rPr lang="en-US"/>
              <a:t>sample classification/ diagnosis</a:t>
            </a:r>
            <a:endParaRPr lang="en-US">
              <a:cs typeface="Calibri"/>
            </a:endParaRPr>
          </a:p>
        </p:txBody>
      </p:sp>
      <p:sp>
        <p:nvSpPr>
          <p:cNvPr id="4" name="TextBox 1">
            <a:extLst>
              <a:ext uri="{FF2B5EF4-FFF2-40B4-BE49-F238E27FC236}">
                <a16:creationId xmlns:a16="http://schemas.microsoft.com/office/drawing/2014/main" id="{04B423A6-4FC0-7E38-AC42-D19ABCE0DF90}"/>
              </a:ext>
            </a:extLst>
          </p:cNvPr>
          <p:cNvSpPr txBox="1"/>
          <p:nvPr/>
        </p:nvSpPr>
        <p:spPr>
          <a:xfrm>
            <a:off x="7029870" y="4340678"/>
            <a:ext cx="1600201" cy="64633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a:solidFill>
                  <a:srgbClr val="003DA6"/>
                </a:solidFill>
                <a:cs typeface="Calibri Light"/>
              </a:rPr>
              <a:t> Tasks</a:t>
            </a:r>
            <a:endParaRPr lang="en-US" sz="3600">
              <a:solidFill>
                <a:srgbClr val="003DA6"/>
              </a:solidFill>
            </a:endParaRPr>
          </a:p>
        </p:txBody>
      </p:sp>
      <p:sp>
        <p:nvSpPr>
          <p:cNvPr id="5" name="Right Brace 4">
            <a:extLst>
              <a:ext uri="{FF2B5EF4-FFF2-40B4-BE49-F238E27FC236}">
                <a16:creationId xmlns:a16="http://schemas.microsoft.com/office/drawing/2014/main" id="{A19BADE8-1BDD-832F-8B00-F9342322ED67}"/>
              </a:ext>
            </a:extLst>
          </p:cNvPr>
          <p:cNvSpPr/>
          <p:nvPr/>
        </p:nvSpPr>
        <p:spPr>
          <a:xfrm>
            <a:off x="6602476" y="3410661"/>
            <a:ext cx="499195" cy="2505075"/>
          </a:xfrm>
          <a:prstGeom prst="rightBrace">
            <a:avLst>
              <a:gd name="adj1" fmla="val 8333"/>
              <a:gd name="adj2" fmla="val 49598"/>
            </a:avLst>
          </a:prstGeom>
          <a:ln>
            <a:solidFill>
              <a:srgbClr val="003DA6"/>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a:p>
        </p:txBody>
      </p:sp>
    </p:spTree>
    <p:extLst>
      <p:ext uri="{BB962C8B-B14F-4D97-AF65-F5344CB8AC3E}">
        <p14:creationId xmlns:p14="http://schemas.microsoft.com/office/powerpoint/2010/main" val="225628177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8825" y="348916"/>
            <a:ext cx="3653154" cy="6232085"/>
          </a:xfrm>
          <a:prstGeom prst="roundRect">
            <a:avLst>
              <a:gd name="adj" fmla="val 5194"/>
            </a:avLst>
          </a:prstGeom>
          <a:solidFill>
            <a:schemeClr val="accent6">
              <a:lumMod val="20000"/>
              <a:lumOff val="80000"/>
              <a:alpha val="30000"/>
            </a:schemeClr>
          </a:solidFill>
        </p:spPr>
        <p:txBody>
          <a:bodyPr vert="horz" lIns="91440" tIns="45720" rIns="91440" bIns="45720" rtlCol="0" anchor="t">
            <a:normAutofit fontScale="85000" lnSpcReduction="10000"/>
          </a:bodyPr>
          <a:lstStyle/>
          <a:p>
            <a:pPr marL="0" indent="0">
              <a:lnSpc>
                <a:spcPct val="120000"/>
              </a:lnSpc>
              <a:spcBef>
                <a:spcPts val="0"/>
              </a:spcBef>
              <a:spcAft>
                <a:spcPts val="400"/>
              </a:spcAft>
              <a:buNone/>
            </a:pPr>
            <a:r>
              <a:rPr lang="en-US" sz="3200">
                <a:solidFill>
                  <a:srgbClr val="CC3300"/>
                </a:solidFill>
              </a:rPr>
              <a:t>ML methods for cell population identification are used</a:t>
            </a:r>
            <a:endParaRPr lang="en-US">
              <a:cs typeface="Calibri" panose="020F0502020204030204"/>
            </a:endParaRPr>
          </a:p>
          <a:p>
            <a:pPr marL="0" indent="0">
              <a:lnSpc>
                <a:spcPct val="120000"/>
              </a:lnSpc>
              <a:spcBef>
                <a:spcPts val="0"/>
              </a:spcBef>
              <a:spcAft>
                <a:spcPts val="400"/>
              </a:spcAft>
              <a:buNone/>
            </a:pPr>
            <a:endParaRPr lang="en-US" sz="3200">
              <a:cs typeface="Calibri" panose="020F0502020204030204"/>
            </a:endParaRPr>
          </a:p>
          <a:p>
            <a:pPr>
              <a:lnSpc>
                <a:spcPct val="120000"/>
              </a:lnSpc>
              <a:spcBef>
                <a:spcPts val="0"/>
              </a:spcBef>
              <a:spcAft>
                <a:spcPts val="400"/>
              </a:spcAft>
            </a:pPr>
            <a:r>
              <a:rPr lang="en-US" sz="3200"/>
              <a:t>understand cellular composition of tissues and disease-related changes</a:t>
            </a:r>
            <a:endParaRPr lang="en-US" sz="3200">
              <a:cs typeface="Calibri"/>
            </a:endParaRPr>
          </a:p>
          <a:p>
            <a:pPr>
              <a:lnSpc>
                <a:spcPct val="120000"/>
              </a:lnSpc>
              <a:spcBef>
                <a:spcPts val="0"/>
              </a:spcBef>
              <a:spcAft>
                <a:spcPts val="400"/>
              </a:spcAft>
            </a:pPr>
            <a:r>
              <a:rPr lang="en-US" sz="3200"/>
              <a:t>annotate established cell populations</a:t>
            </a:r>
            <a:endParaRPr lang="en-US" sz="3200">
              <a:cs typeface="Calibri"/>
            </a:endParaRPr>
          </a:p>
          <a:p>
            <a:pPr>
              <a:lnSpc>
                <a:spcPct val="120000"/>
              </a:lnSpc>
              <a:spcBef>
                <a:spcPts val="0"/>
              </a:spcBef>
              <a:spcAft>
                <a:spcPts val="400"/>
              </a:spcAft>
            </a:pPr>
            <a:r>
              <a:rPr lang="en-US" sz="3200"/>
              <a:t>discover novel cell subsets</a:t>
            </a:r>
            <a:endParaRPr lang="en-US" sz="3200">
              <a:cs typeface="Calibri"/>
            </a:endParaRPr>
          </a:p>
          <a:p>
            <a:endParaRPr lang="en-US" sz="3200"/>
          </a:p>
        </p:txBody>
      </p:sp>
      <p:pic>
        <p:nvPicPr>
          <p:cNvPr id="4" name="Picture 3" descr="Diagram&#10;&#10;Description automatically generated">
            <a:extLst>
              <a:ext uri="{FF2B5EF4-FFF2-40B4-BE49-F238E27FC236}">
                <a16:creationId xmlns:a16="http://schemas.microsoft.com/office/drawing/2014/main" id="{AE3F8765-900C-4949-AB12-EFA6286E5E9C}"/>
              </a:ext>
            </a:extLst>
          </p:cNvPr>
          <p:cNvPicPr>
            <a:picLocks noChangeAspect="1"/>
          </p:cNvPicPr>
          <p:nvPr/>
        </p:nvPicPr>
        <p:blipFill rotWithShape="1">
          <a:blip r:embed="rId3">
            <a:extLst>
              <a:ext uri="{28A0092B-C50C-407E-A947-70E740481C1C}">
                <a14:useLocalDpi xmlns:a14="http://schemas.microsoft.com/office/drawing/2010/main" val="0"/>
              </a:ext>
            </a:extLst>
          </a:blip>
          <a:srcRect l="6207" t="23412" r="26236"/>
          <a:stretch/>
        </p:blipFill>
        <p:spPr>
          <a:xfrm>
            <a:off x="6401746" y="4617637"/>
            <a:ext cx="5790254" cy="1919501"/>
          </a:xfrm>
          <a:prstGeom prst="rect">
            <a:avLst/>
          </a:prstGeom>
        </p:spPr>
      </p:pic>
      <p:pic>
        <p:nvPicPr>
          <p:cNvPr id="6" name="Picture 5" descr="Diagram&#10;&#10;Description automatically generated">
            <a:extLst>
              <a:ext uri="{FF2B5EF4-FFF2-40B4-BE49-F238E27FC236}">
                <a16:creationId xmlns:a16="http://schemas.microsoft.com/office/drawing/2014/main" id="{B2397CD1-AF4B-4484-AA28-11AEB09C6EFB}"/>
              </a:ext>
            </a:extLst>
          </p:cNvPr>
          <p:cNvPicPr>
            <a:picLocks noChangeAspect="1"/>
          </p:cNvPicPr>
          <p:nvPr/>
        </p:nvPicPr>
        <p:blipFill rotWithShape="1">
          <a:blip r:embed="rId4">
            <a:extLst>
              <a:ext uri="{28A0092B-C50C-407E-A947-70E740481C1C}">
                <a14:useLocalDpi xmlns:a14="http://schemas.microsoft.com/office/drawing/2010/main" val="0"/>
              </a:ext>
            </a:extLst>
          </a:blip>
          <a:srcRect l="3434" t="12088" r="23360" b="424"/>
          <a:stretch/>
        </p:blipFill>
        <p:spPr>
          <a:xfrm>
            <a:off x="6613099" y="758992"/>
            <a:ext cx="4889089" cy="3057130"/>
          </a:xfrm>
          <a:prstGeom prst="rect">
            <a:avLst/>
          </a:prstGeom>
        </p:spPr>
      </p:pic>
      <p:sp>
        <p:nvSpPr>
          <p:cNvPr id="5" name="TextBox 4">
            <a:extLst>
              <a:ext uri="{FF2B5EF4-FFF2-40B4-BE49-F238E27FC236}">
                <a16:creationId xmlns:a16="http://schemas.microsoft.com/office/drawing/2014/main" id="{7069F69D-A9BC-4AF8-BDDD-540F871D3407}"/>
              </a:ext>
            </a:extLst>
          </p:cNvPr>
          <p:cNvSpPr txBox="1"/>
          <p:nvPr/>
        </p:nvSpPr>
        <p:spPr>
          <a:xfrm>
            <a:off x="3886198" y="687435"/>
            <a:ext cx="2642681" cy="584775"/>
          </a:xfrm>
          <a:prstGeom prst="rect">
            <a:avLst/>
          </a:prstGeom>
          <a:noFill/>
        </p:spPr>
        <p:txBody>
          <a:bodyPr wrap="square" rtlCol="0">
            <a:spAutoFit/>
          </a:bodyPr>
          <a:lstStyle/>
          <a:p>
            <a:pPr algn="ctr"/>
            <a:r>
              <a:rPr lang="en-US" sz="3200" b="1">
                <a:solidFill>
                  <a:srgbClr val="CC3300"/>
                </a:solidFill>
              </a:rPr>
              <a:t>SUPERVISED</a:t>
            </a:r>
          </a:p>
        </p:txBody>
      </p:sp>
      <p:sp>
        <p:nvSpPr>
          <p:cNvPr id="7" name="TextBox 6">
            <a:extLst>
              <a:ext uri="{FF2B5EF4-FFF2-40B4-BE49-F238E27FC236}">
                <a16:creationId xmlns:a16="http://schemas.microsoft.com/office/drawing/2014/main" id="{61A1477F-5D96-41F9-854A-7A92B0A773FA}"/>
              </a:ext>
            </a:extLst>
          </p:cNvPr>
          <p:cNvSpPr txBox="1"/>
          <p:nvPr/>
        </p:nvSpPr>
        <p:spPr>
          <a:xfrm>
            <a:off x="3801979" y="4500170"/>
            <a:ext cx="2642681" cy="1077218"/>
          </a:xfrm>
          <a:prstGeom prst="rect">
            <a:avLst/>
          </a:prstGeom>
          <a:noFill/>
        </p:spPr>
        <p:txBody>
          <a:bodyPr wrap="square" rtlCol="0">
            <a:spAutoFit/>
          </a:bodyPr>
          <a:lstStyle/>
          <a:p>
            <a:pPr algn="ctr"/>
            <a:r>
              <a:rPr lang="en-US" sz="3200" b="1">
                <a:solidFill>
                  <a:srgbClr val="CC3300"/>
                </a:solidFill>
              </a:rPr>
              <a:t>UN-SUPERVISED</a:t>
            </a:r>
          </a:p>
        </p:txBody>
      </p:sp>
      <p:sp>
        <p:nvSpPr>
          <p:cNvPr id="10" name="TextBox 9">
            <a:extLst>
              <a:ext uri="{FF2B5EF4-FFF2-40B4-BE49-F238E27FC236}">
                <a16:creationId xmlns:a16="http://schemas.microsoft.com/office/drawing/2014/main" id="{5CBDB240-7EB3-43B6-8CA2-B0FD10E36448}"/>
              </a:ext>
            </a:extLst>
          </p:cNvPr>
          <p:cNvSpPr txBox="1"/>
          <p:nvPr/>
        </p:nvSpPr>
        <p:spPr>
          <a:xfrm>
            <a:off x="4689895" y="6581001"/>
            <a:ext cx="750210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1200">
                <a:solidFill>
                  <a:srgbClr val="003DA6"/>
                </a:solidFill>
                <a:cs typeface="Calibri"/>
              </a:rPr>
              <a:t>Hu Z et al. 2022, PMID: 35046945</a:t>
            </a:r>
            <a:endParaRPr lang="en-US">
              <a:solidFill>
                <a:srgbClr val="003DA6"/>
              </a:solidFill>
            </a:endParaRPr>
          </a:p>
        </p:txBody>
      </p:sp>
    </p:spTree>
    <p:extLst>
      <p:ext uri="{BB962C8B-B14F-4D97-AF65-F5344CB8AC3E}">
        <p14:creationId xmlns:p14="http://schemas.microsoft.com/office/powerpoint/2010/main" val="4081278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87AEF-F5EE-49AF-A941-10C130CA587D}"/>
              </a:ext>
            </a:extLst>
          </p:cNvPr>
          <p:cNvSpPr>
            <a:spLocks noGrp="1"/>
          </p:cNvSpPr>
          <p:nvPr>
            <p:ph type="title"/>
          </p:nvPr>
        </p:nvSpPr>
        <p:spPr>
          <a:xfrm>
            <a:off x="274319" y="365125"/>
            <a:ext cx="4766913" cy="2450264"/>
          </a:xfrm>
        </p:spPr>
        <p:txBody>
          <a:bodyPr>
            <a:normAutofit fontScale="90000"/>
          </a:bodyPr>
          <a:lstStyle/>
          <a:p>
            <a:pPr algn="ctr"/>
            <a:r>
              <a:rPr lang="en-US" b="1"/>
              <a:t>supervised</a:t>
            </a:r>
            <a:r>
              <a:rPr lang="en-US"/>
              <a:t> ML methods for cell population identification</a:t>
            </a:r>
          </a:p>
        </p:txBody>
      </p:sp>
      <p:sp>
        <p:nvSpPr>
          <p:cNvPr id="3" name="Content Placeholder 2">
            <a:extLst>
              <a:ext uri="{FF2B5EF4-FFF2-40B4-BE49-F238E27FC236}">
                <a16:creationId xmlns:a16="http://schemas.microsoft.com/office/drawing/2014/main" id="{7D824C93-11E0-4286-A32B-E2E54AD081A2}"/>
              </a:ext>
            </a:extLst>
          </p:cNvPr>
          <p:cNvSpPr>
            <a:spLocks noGrp="1"/>
          </p:cNvSpPr>
          <p:nvPr>
            <p:ph idx="1"/>
          </p:nvPr>
        </p:nvSpPr>
        <p:spPr>
          <a:xfrm>
            <a:off x="5378116" y="621102"/>
            <a:ext cx="6744004" cy="6100638"/>
          </a:xfrm>
        </p:spPr>
        <p:txBody>
          <a:bodyPr vert="horz" lIns="91440" tIns="45720" rIns="91440" bIns="45720" rtlCol="0" anchor="t">
            <a:normAutofit/>
          </a:bodyPr>
          <a:lstStyle/>
          <a:p>
            <a:r>
              <a:rPr lang="en-US"/>
              <a:t>learn a classifier from training dataset</a:t>
            </a:r>
          </a:p>
          <a:p>
            <a:r>
              <a:rPr lang="en-US"/>
              <a:t>learned classifier is applied to annotate new dataset</a:t>
            </a:r>
            <a:endParaRPr lang="en-US">
              <a:cs typeface="Calibri"/>
            </a:endParaRPr>
          </a:p>
          <a:p>
            <a:pPr lvl="1"/>
            <a:r>
              <a:rPr lang="en-US"/>
              <a:t>linear discriminant analysis (LDA) classifier</a:t>
            </a:r>
          </a:p>
          <a:p>
            <a:pPr lvl="1"/>
            <a:r>
              <a:rPr lang="en-US"/>
              <a:t>neural network models (</a:t>
            </a:r>
            <a:r>
              <a:rPr lang="en-US" err="1"/>
              <a:t>DGCyTOF</a:t>
            </a:r>
            <a:r>
              <a:rPr lang="en-US"/>
              <a:t>, </a:t>
            </a:r>
            <a:r>
              <a:rPr lang="en-US" err="1"/>
              <a:t>DeepCyTOF</a:t>
            </a:r>
            <a:r>
              <a:rPr lang="en-US"/>
              <a:t>)</a:t>
            </a:r>
            <a:endParaRPr lang="en-US">
              <a:cs typeface="Calibri"/>
            </a:endParaRPr>
          </a:p>
          <a:p>
            <a:r>
              <a:rPr lang="en-US" b="1"/>
              <a:t>Advantages: </a:t>
            </a:r>
            <a:endParaRPr lang="en-US" b="1">
              <a:cs typeface="Calibri"/>
            </a:endParaRPr>
          </a:p>
          <a:p>
            <a:pPr lvl="1"/>
            <a:r>
              <a:rPr lang="en-US"/>
              <a:t>reduced rate of error in identification of cell types</a:t>
            </a:r>
            <a:endParaRPr lang="en-US">
              <a:cs typeface="Calibri"/>
            </a:endParaRPr>
          </a:p>
          <a:p>
            <a:pPr lvl="1"/>
            <a:r>
              <a:rPr lang="en-US"/>
              <a:t>batch correction</a:t>
            </a:r>
            <a:endParaRPr lang="en-US">
              <a:cs typeface="Calibri"/>
            </a:endParaRPr>
          </a:p>
          <a:p>
            <a:r>
              <a:rPr lang="en-US" b="1"/>
              <a:t>Challenges: </a:t>
            </a:r>
            <a:endParaRPr lang="en-US" b="1">
              <a:cs typeface="Calibri"/>
            </a:endParaRPr>
          </a:p>
          <a:p>
            <a:pPr lvl="1"/>
            <a:r>
              <a:rPr lang="en-US"/>
              <a:t>quality of the models depends on human-provided labels</a:t>
            </a:r>
            <a:endParaRPr lang="en-US">
              <a:cs typeface="Calibri"/>
            </a:endParaRPr>
          </a:p>
          <a:p>
            <a:pPr lvl="1"/>
            <a:r>
              <a:rPr lang="en-US"/>
              <a:t>can potentially mirror human bias</a:t>
            </a:r>
            <a:endParaRPr lang="en-US">
              <a:cs typeface="Calibri"/>
            </a:endParaRPr>
          </a:p>
          <a:p>
            <a:endParaRPr lang="en-US"/>
          </a:p>
        </p:txBody>
      </p:sp>
      <p:pic>
        <p:nvPicPr>
          <p:cNvPr id="4" name="Picture 3" descr="Diagram&#10;&#10;Description automatically generated">
            <a:extLst>
              <a:ext uri="{FF2B5EF4-FFF2-40B4-BE49-F238E27FC236}">
                <a16:creationId xmlns:a16="http://schemas.microsoft.com/office/drawing/2014/main" id="{579299FD-7A96-457B-9963-D3170391DE55}"/>
              </a:ext>
            </a:extLst>
          </p:cNvPr>
          <p:cNvPicPr>
            <a:picLocks noChangeAspect="1"/>
          </p:cNvPicPr>
          <p:nvPr/>
        </p:nvPicPr>
        <p:blipFill rotWithShape="1">
          <a:blip r:embed="rId2">
            <a:extLst>
              <a:ext uri="{28A0092B-C50C-407E-A947-70E740481C1C}">
                <a14:useLocalDpi xmlns:a14="http://schemas.microsoft.com/office/drawing/2010/main" val="0"/>
              </a:ext>
            </a:extLst>
          </a:blip>
          <a:srcRect l="3434" t="12088" r="23360" b="424"/>
          <a:stretch/>
        </p:blipFill>
        <p:spPr>
          <a:xfrm>
            <a:off x="274319" y="3165307"/>
            <a:ext cx="4889089" cy="3057130"/>
          </a:xfrm>
          <a:prstGeom prst="rect">
            <a:avLst/>
          </a:prstGeom>
        </p:spPr>
      </p:pic>
    </p:spTree>
    <p:extLst>
      <p:ext uri="{BB962C8B-B14F-4D97-AF65-F5344CB8AC3E}">
        <p14:creationId xmlns:p14="http://schemas.microsoft.com/office/powerpoint/2010/main" val="1290359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87AEF-F5EE-49AF-A941-10C130CA587D}"/>
              </a:ext>
            </a:extLst>
          </p:cNvPr>
          <p:cNvSpPr>
            <a:spLocks noGrp="1"/>
          </p:cNvSpPr>
          <p:nvPr>
            <p:ph type="title"/>
          </p:nvPr>
        </p:nvSpPr>
        <p:spPr>
          <a:xfrm>
            <a:off x="274319" y="365125"/>
            <a:ext cx="3900639" cy="2878080"/>
          </a:xfrm>
        </p:spPr>
        <p:txBody>
          <a:bodyPr>
            <a:normAutofit fontScale="90000"/>
          </a:bodyPr>
          <a:lstStyle/>
          <a:p>
            <a:pPr algn="ctr"/>
            <a:r>
              <a:rPr lang="en-US" b="1"/>
              <a:t>unsupervised</a:t>
            </a:r>
            <a:r>
              <a:rPr lang="en-US"/>
              <a:t> ML methods for cell population identification</a:t>
            </a:r>
          </a:p>
        </p:txBody>
      </p:sp>
      <p:sp>
        <p:nvSpPr>
          <p:cNvPr id="3" name="Content Placeholder 2">
            <a:extLst>
              <a:ext uri="{FF2B5EF4-FFF2-40B4-BE49-F238E27FC236}">
                <a16:creationId xmlns:a16="http://schemas.microsoft.com/office/drawing/2014/main" id="{7D824C93-11E0-4286-A32B-E2E54AD081A2}"/>
              </a:ext>
            </a:extLst>
          </p:cNvPr>
          <p:cNvSpPr>
            <a:spLocks noGrp="1"/>
          </p:cNvSpPr>
          <p:nvPr>
            <p:ph idx="1"/>
          </p:nvPr>
        </p:nvSpPr>
        <p:spPr>
          <a:xfrm>
            <a:off x="4764506" y="444541"/>
            <a:ext cx="7153176" cy="6329238"/>
          </a:xfrm>
        </p:spPr>
        <p:txBody>
          <a:bodyPr vert="horz" lIns="91440" tIns="45720" rIns="91440" bIns="45720" rtlCol="0" anchor="t">
            <a:normAutofit fontScale="85000" lnSpcReduction="20000"/>
          </a:bodyPr>
          <a:lstStyle/>
          <a:p>
            <a:r>
              <a:rPr lang="en-US"/>
              <a:t>identify groups of cells that are similar to each other based on data itself without external information </a:t>
            </a:r>
          </a:p>
          <a:p>
            <a:r>
              <a:rPr lang="en-US"/>
              <a:t>many generic unsupervised methods can be applied directly to cytometry data </a:t>
            </a:r>
            <a:endParaRPr lang="en-US">
              <a:cs typeface="Calibri"/>
            </a:endParaRPr>
          </a:p>
          <a:p>
            <a:pPr lvl="1"/>
            <a:r>
              <a:rPr lang="en-US"/>
              <a:t>K-means, clustering and hierarchical clustering, probability-based methods (gaussian mixture models), density-based methods (HDBSCAN)</a:t>
            </a:r>
            <a:endParaRPr lang="en-US">
              <a:cs typeface="Calibri"/>
            </a:endParaRPr>
          </a:p>
          <a:p>
            <a:r>
              <a:rPr lang="en-US"/>
              <a:t>computational pipelines optimized for cytometry data:</a:t>
            </a:r>
            <a:endParaRPr lang="en-US">
              <a:cs typeface="Calibri"/>
            </a:endParaRPr>
          </a:p>
          <a:p>
            <a:pPr lvl="1"/>
            <a:r>
              <a:rPr lang="en-US"/>
              <a:t>FLOCK, </a:t>
            </a:r>
            <a:r>
              <a:rPr lang="en-US" err="1"/>
              <a:t>flowSOM</a:t>
            </a:r>
            <a:r>
              <a:rPr lang="en-US"/>
              <a:t>, </a:t>
            </a:r>
            <a:r>
              <a:rPr lang="en-US" err="1"/>
              <a:t>flowMeans</a:t>
            </a:r>
            <a:r>
              <a:rPr lang="en-US"/>
              <a:t>, </a:t>
            </a:r>
            <a:r>
              <a:rPr lang="en-US" err="1"/>
              <a:t>flowMerge</a:t>
            </a:r>
            <a:r>
              <a:rPr lang="en-US"/>
              <a:t>, SWIFT, </a:t>
            </a:r>
            <a:r>
              <a:rPr lang="en-US" err="1"/>
              <a:t>PhenoGraph</a:t>
            </a:r>
            <a:r>
              <a:rPr lang="en-US"/>
              <a:t>, …</a:t>
            </a:r>
            <a:endParaRPr lang="en-US">
              <a:cs typeface="Calibri"/>
            </a:endParaRPr>
          </a:p>
          <a:p>
            <a:r>
              <a:rPr lang="en-US" b="1"/>
              <a:t>Advantages: </a:t>
            </a:r>
            <a:endParaRPr lang="en-US" b="1">
              <a:cs typeface="Calibri"/>
            </a:endParaRPr>
          </a:p>
          <a:p>
            <a:pPr lvl="1"/>
            <a:r>
              <a:rPr lang="en-US"/>
              <a:t>unbiased </a:t>
            </a:r>
            <a:endParaRPr lang="en-US">
              <a:cs typeface="Calibri"/>
            </a:endParaRPr>
          </a:p>
          <a:p>
            <a:pPr lvl="1"/>
            <a:r>
              <a:rPr lang="en-US"/>
              <a:t>automation/ minimal human input</a:t>
            </a:r>
            <a:endParaRPr lang="en-US">
              <a:cs typeface="Calibri"/>
            </a:endParaRPr>
          </a:p>
          <a:p>
            <a:r>
              <a:rPr lang="en-US" b="1"/>
              <a:t>Challenges: </a:t>
            </a:r>
            <a:endParaRPr lang="en-US" b="1">
              <a:cs typeface="Calibri"/>
            </a:endParaRPr>
          </a:p>
          <a:p>
            <a:pPr lvl="1"/>
            <a:r>
              <a:rPr lang="en-US"/>
              <a:t>cell populations computed without any prior knowledge, not directly interpretable </a:t>
            </a:r>
            <a:endParaRPr lang="en-US">
              <a:cs typeface="Calibri"/>
            </a:endParaRPr>
          </a:p>
          <a:p>
            <a:pPr lvl="1"/>
            <a:r>
              <a:rPr lang="en-US"/>
              <a:t>ignore rare cell populations -&gt; conduct multiple rounds of clustering to identify small cell subsets within major cell populations</a:t>
            </a:r>
            <a:endParaRPr lang="en-US">
              <a:cs typeface="Calibri"/>
            </a:endParaRPr>
          </a:p>
          <a:p>
            <a:pPr lvl="1"/>
            <a:r>
              <a:rPr lang="en-US"/>
              <a:t>datasets often not directly comparable -&gt; batch correction methods (</a:t>
            </a:r>
            <a:r>
              <a:rPr lang="en-US" err="1"/>
              <a:t>cytoNorm</a:t>
            </a:r>
            <a:r>
              <a:rPr lang="en-US"/>
              <a:t>, </a:t>
            </a:r>
            <a:r>
              <a:rPr lang="en-US" err="1"/>
              <a:t>MetaCyto</a:t>
            </a:r>
            <a:r>
              <a:rPr lang="en-US"/>
              <a:t>)</a:t>
            </a:r>
            <a:endParaRPr lang="en-US">
              <a:cs typeface="Calibri"/>
            </a:endParaRPr>
          </a:p>
          <a:p>
            <a:endParaRPr lang="en-US"/>
          </a:p>
        </p:txBody>
      </p:sp>
      <p:pic>
        <p:nvPicPr>
          <p:cNvPr id="5" name="Picture 4" descr="Diagram&#10;&#10;Description automatically generated">
            <a:extLst>
              <a:ext uri="{FF2B5EF4-FFF2-40B4-BE49-F238E27FC236}">
                <a16:creationId xmlns:a16="http://schemas.microsoft.com/office/drawing/2014/main" id="{7E269526-A69A-4602-A72D-D3B4ECD67968}"/>
              </a:ext>
            </a:extLst>
          </p:cNvPr>
          <p:cNvPicPr>
            <a:picLocks noChangeAspect="1"/>
          </p:cNvPicPr>
          <p:nvPr/>
        </p:nvPicPr>
        <p:blipFill rotWithShape="1">
          <a:blip r:embed="rId2">
            <a:extLst>
              <a:ext uri="{28A0092B-C50C-407E-A947-70E740481C1C}">
                <a14:useLocalDpi xmlns:a14="http://schemas.microsoft.com/office/drawing/2010/main" val="0"/>
              </a:ext>
            </a:extLst>
          </a:blip>
          <a:srcRect l="6207" t="23412" r="26236"/>
          <a:stretch/>
        </p:blipFill>
        <p:spPr>
          <a:xfrm>
            <a:off x="122092" y="3756046"/>
            <a:ext cx="4546162" cy="1507077"/>
          </a:xfrm>
          <a:prstGeom prst="rect">
            <a:avLst/>
          </a:prstGeom>
        </p:spPr>
      </p:pic>
    </p:spTree>
    <p:extLst>
      <p:ext uri="{BB962C8B-B14F-4D97-AF65-F5344CB8AC3E}">
        <p14:creationId xmlns:p14="http://schemas.microsoft.com/office/powerpoint/2010/main" val="3840499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19" y="365125"/>
            <a:ext cx="11596255" cy="1182321"/>
          </a:xfrm>
        </p:spPr>
        <p:txBody>
          <a:bodyPr>
            <a:normAutofit fontScale="90000"/>
          </a:bodyPr>
          <a:lstStyle/>
          <a:p>
            <a:pPr algn="ctr"/>
            <a:r>
              <a:rPr lang="en-US"/>
              <a:t>computational tools can automate every step of cytometry data analysis</a:t>
            </a:r>
          </a:p>
        </p:txBody>
      </p:sp>
      <p:sp>
        <p:nvSpPr>
          <p:cNvPr id="3" name="Content Placeholder 2"/>
          <p:cNvSpPr>
            <a:spLocks noGrp="1"/>
          </p:cNvSpPr>
          <p:nvPr>
            <p:ph idx="1"/>
          </p:nvPr>
        </p:nvSpPr>
        <p:spPr>
          <a:xfrm>
            <a:off x="328773" y="3163771"/>
            <a:ext cx="5988707" cy="2836810"/>
          </a:xfrm>
        </p:spPr>
        <p:txBody>
          <a:bodyPr vert="horz" lIns="91440" tIns="45720" rIns="91440" bIns="45720" rtlCol="0" anchor="t">
            <a:noAutofit/>
          </a:bodyPr>
          <a:lstStyle/>
          <a:p>
            <a:r>
              <a:rPr lang="en-US"/>
              <a:t>quality control </a:t>
            </a:r>
            <a:endParaRPr lang="en-US">
              <a:cs typeface="Calibri"/>
            </a:endParaRPr>
          </a:p>
          <a:p>
            <a:r>
              <a:rPr lang="en-US"/>
              <a:t>batch normalization </a:t>
            </a:r>
            <a:endParaRPr lang="en-US">
              <a:cs typeface="Calibri"/>
            </a:endParaRPr>
          </a:p>
          <a:p>
            <a:r>
              <a:rPr lang="en-US"/>
              <a:t>dimensionality reduction</a:t>
            </a:r>
            <a:endParaRPr lang="en-US">
              <a:cs typeface="Calibri"/>
            </a:endParaRPr>
          </a:p>
          <a:p>
            <a:r>
              <a:rPr lang="en-US">
                <a:ea typeface="+mn-lt"/>
                <a:cs typeface="+mn-lt"/>
              </a:rPr>
              <a:t>cell population identification </a:t>
            </a:r>
          </a:p>
          <a:p>
            <a:r>
              <a:rPr lang="en-US"/>
              <a:t>data visualization </a:t>
            </a:r>
            <a:endParaRPr lang="en-US">
              <a:cs typeface="Calibri"/>
            </a:endParaRPr>
          </a:p>
          <a:p>
            <a:r>
              <a:rPr lang="en-US" b="1"/>
              <a:t>sample classification/ diagnosis</a:t>
            </a:r>
            <a:endParaRPr lang="en-US" b="1">
              <a:cs typeface="Calibri"/>
            </a:endParaRPr>
          </a:p>
        </p:txBody>
      </p:sp>
      <p:sp>
        <p:nvSpPr>
          <p:cNvPr id="4" name="TextBox 1">
            <a:extLst>
              <a:ext uri="{FF2B5EF4-FFF2-40B4-BE49-F238E27FC236}">
                <a16:creationId xmlns:a16="http://schemas.microsoft.com/office/drawing/2014/main" id="{04B423A6-4FC0-7E38-AC42-D19ABCE0DF90}"/>
              </a:ext>
            </a:extLst>
          </p:cNvPr>
          <p:cNvSpPr txBox="1"/>
          <p:nvPr/>
        </p:nvSpPr>
        <p:spPr>
          <a:xfrm>
            <a:off x="7029870" y="4340678"/>
            <a:ext cx="1600201" cy="64633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a:solidFill>
                  <a:srgbClr val="003DA6"/>
                </a:solidFill>
                <a:cs typeface="Calibri Light"/>
              </a:rPr>
              <a:t> Tasks</a:t>
            </a:r>
            <a:endParaRPr lang="en-US" sz="3600">
              <a:solidFill>
                <a:srgbClr val="003DA6"/>
              </a:solidFill>
            </a:endParaRPr>
          </a:p>
        </p:txBody>
      </p:sp>
      <p:sp>
        <p:nvSpPr>
          <p:cNvPr id="5" name="Right Brace 4">
            <a:extLst>
              <a:ext uri="{FF2B5EF4-FFF2-40B4-BE49-F238E27FC236}">
                <a16:creationId xmlns:a16="http://schemas.microsoft.com/office/drawing/2014/main" id="{A19BADE8-1BDD-832F-8B00-F9342322ED67}"/>
              </a:ext>
            </a:extLst>
          </p:cNvPr>
          <p:cNvSpPr/>
          <p:nvPr/>
        </p:nvSpPr>
        <p:spPr>
          <a:xfrm>
            <a:off x="6602476" y="3410661"/>
            <a:ext cx="499195" cy="2505075"/>
          </a:xfrm>
          <a:prstGeom prst="rightBrace">
            <a:avLst>
              <a:gd name="adj1" fmla="val 8333"/>
              <a:gd name="adj2" fmla="val 49598"/>
            </a:avLst>
          </a:prstGeom>
          <a:ln>
            <a:solidFill>
              <a:srgbClr val="003DA6"/>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a:p>
        </p:txBody>
      </p:sp>
    </p:spTree>
    <p:extLst>
      <p:ext uri="{BB962C8B-B14F-4D97-AF65-F5344CB8AC3E}">
        <p14:creationId xmlns:p14="http://schemas.microsoft.com/office/powerpoint/2010/main" val="136618084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9298" y="1034717"/>
            <a:ext cx="3653154" cy="4422437"/>
          </a:xfrm>
          <a:prstGeom prst="roundRect">
            <a:avLst>
              <a:gd name="adj" fmla="val 5194"/>
            </a:avLst>
          </a:prstGeom>
          <a:solidFill>
            <a:schemeClr val="accent6">
              <a:lumMod val="20000"/>
              <a:lumOff val="80000"/>
            </a:schemeClr>
          </a:solidFill>
        </p:spPr>
        <p:txBody>
          <a:bodyPr vert="horz" lIns="91440" tIns="45720" rIns="91440" bIns="45720" rtlCol="0" anchor="t">
            <a:normAutofit/>
          </a:bodyPr>
          <a:lstStyle/>
          <a:p>
            <a:pPr marL="0" indent="0" algn="ctr">
              <a:buNone/>
            </a:pPr>
            <a:r>
              <a:rPr lang="en-US" sz="3200">
                <a:latin typeface="+mj-lt"/>
              </a:rPr>
              <a:t>ML methods for sample classification support </a:t>
            </a:r>
            <a:r>
              <a:rPr lang="en-US" sz="3200" b="1">
                <a:latin typeface="+mj-lt"/>
              </a:rPr>
              <a:t>diagnosis and prediction</a:t>
            </a:r>
            <a:r>
              <a:rPr lang="en-US" sz="3200">
                <a:latin typeface="+mj-lt"/>
              </a:rPr>
              <a:t> of clinical or biological outcomes (response to vaccination, specific treatment,…)</a:t>
            </a:r>
            <a:endParaRPr lang="en-US"/>
          </a:p>
        </p:txBody>
      </p:sp>
      <p:sp>
        <p:nvSpPr>
          <p:cNvPr id="10" name="TextBox 9">
            <a:extLst>
              <a:ext uri="{FF2B5EF4-FFF2-40B4-BE49-F238E27FC236}">
                <a16:creationId xmlns:a16="http://schemas.microsoft.com/office/drawing/2014/main" id="{5CBDB240-7EB3-43B6-8CA2-B0FD10E36448}"/>
              </a:ext>
            </a:extLst>
          </p:cNvPr>
          <p:cNvSpPr txBox="1"/>
          <p:nvPr/>
        </p:nvSpPr>
        <p:spPr>
          <a:xfrm>
            <a:off x="4689895" y="6581001"/>
            <a:ext cx="750210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1200">
                <a:solidFill>
                  <a:srgbClr val="003DA6"/>
                </a:solidFill>
                <a:cs typeface="Calibri"/>
              </a:rPr>
              <a:t>Hu Z et al. 2022, PMID: 35046945</a:t>
            </a:r>
            <a:endParaRPr lang="en-US">
              <a:solidFill>
                <a:srgbClr val="003DA6"/>
              </a:solidFill>
            </a:endParaRPr>
          </a:p>
        </p:txBody>
      </p:sp>
      <p:pic>
        <p:nvPicPr>
          <p:cNvPr id="8" name="Picture 7" descr="Chart, diagram&#10;&#10;Description automatically generated">
            <a:extLst>
              <a:ext uri="{FF2B5EF4-FFF2-40B4-BE49-F238E27FC236}">
                <a16:creationId xmlns:a16="http://schemas.microsoft.com/office/drawing/2014/main" id="{71A2FA9B-4C70-4299-93A9-3F6C62A68C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29359" y="669392"/>
            <a:ext cx="6829240" cy="2158405"/>
          </a:xfrm>
          <a:prstGeom prst="rect">
            <a:avLst/>
          </a:prstGeom>
        </p:spPr>
      </p:pic>
      <p:pic>
        <p:nvPicPr>
          <p:cNvPr id="9" name="Picture 8" descr="Diagram&#10;&#10;Description automatically generated">
            <a:extLst>
              <a:ext uri="{FF2B5EF4-FFF2-40B4-BE49-F238E27FC236}">
                <a16:creationId xmlns:a16="http://schemas.microsoft.com/office/drawing/2014/main" id="{80258A9F-85E2-434C-B1F9-D59C61EE62E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29359" y="3898128"/>
            <a:ext cx="6412890" cy="2518975"/>
          </a:xfrm>
          <a:prstGeom prst="rect">
            <a:avLst/>
          </a:prstGeom>
        </p:spPr>
      </p:pic>
    </p:spTree>
    <p:extLst>
      <p:ext uri="{BB962C8B-B14F-4D97-AF65-F5344CB8AC3E}">
        <p14:creationId xmlns:p14="http://schemas.microsoft.com/office/powerpoint/2010/main" val="389323784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87AEF-F5EE-49AF-A941-10C130CA587D}"/>
              </a:ext>
            </a:extLst>
          </p:cNvPr>
          <p:cNvSpPr>
            <a:spLocks noGrp="1"/>
          </p:cNvSpPr>
          <p:nvPr>
            <p:ph type="title"/>
          </p:nvPr>
        </p:nvSpPr>
        <p:spPr>
          <a:xfrm>
            <a:off x="274319" y="365125"/>
            <a:ext cx="4911292" cy="1511801"/>
          </a:xfrm>
        </p:spPr>
        <p:txBody>
          <a:bodyPr>
            <a:noAutofit/>
          </a:bodyPr>
          <a:lstStyle/>
          <a:p>
            <a:pPr algn="ctr"/>
            <a:r>
              <a:rPr lang="en-US" sz="3600"/>
              <a:t>sample classification using </a:t>
            </a:r>
            <a:r>
              <a:rPr lang="en-US" sz="3600" b="1"/>
              <a:t>cell population information</a:t>
            </a:r>
            <a:endParaRPr lang="en-US" sz="3600" b="1">
              <a:cs typeface="Calibri Light"/>
            </a:endParaRPr>
          </a:p>
        </p:txBody>
      </p:sp>
      <p:pic>
        <p:nvPicPr>
          <p:cNvPr id="5" name="Picture 4" descr="Chart, diagram&#10;&#10;Description automatically generated">
            <a:extLst>
              <a:ext uri="{FF2B5EF4-FFF2-40B4-BE49-F238E27FC236}">
                <a16:creationId xmlns:a16="http://schemas.microsoft.com/office/drawing/2014/main" id="{34C5F09A-01D3-46F4-B4EF-BD9C50508DB4}"/>
              </a:ext>
            </a:extLst>
          </p:cNvPr>
          <p:cNvPicPr>
            <a:picLocks noChangeAspect="1"/>
          </p:cNvPicPr>
          <p:nvPr/>
        </p:nvPicPr>
        <p:blipFill rotWithShape="1">
          <a:blip r:embed="rId3">
            <a:extLst>
              <a:ext uri="{28A0092B-C50C-407E-A947-70E740481C1C}">
                <a14:useLocalDpi xmlns:a14="http://schemas.microsoft.com/office/drawing/2010/main" val="0"/>
              </a:ext>
            </a:extLst>
          </a:blip>
          <a:srcRect t="18395"/>
          <a:stretch/>
        </p:blipFill>
        <p:spPr>
          <a:xfrm>
            <a:off x="5362760" y="365125"/>
            <a:ext cx="6829240" cy="1761363"/>
          </a:xfrm>
          <a:prstGeom prst="rect">
            <a:avLst/>
          </a:prstGeom>
        </p:spPr>
      </p:pic>
      <p:sp>
        <p:nvSpPr>
          <p:cNvPr id="8" name="Content Placeholder 2">
            <a:extLst>
              <a:ext uri="{FF2B5EF4-FFF2-40B4-BE49-F238E27FC236}">
                <a16:creationId xmlns:a16="http://schemas.microsoft.com/office/drawing/2014/main" id="{5B29763D-87DE-4743-BB33-8B3724C958D0}"/>
              </a:ext>
            </a:extLst>
          </p:cNvPr>
          <p:cNvSpPr>
            <a:spLocks noGrp="1"/>
          </p:cNvSpPr>
          <p:nvPr>
            <p:ph idx="1"/>
          </p:nvPr>
        </p:nvSpPr>
        <p:spPr>
          <a:xfrm>
            <a:off x="120317" y="2126488"/>
            <a:ext cx="11911262" cy="4731512"/>
          </a:xfrm>
        </p:spPr>
        <p:txBody>
          <a:bodyPr vert="horz" lIns="91440" tIns="45720" rIns="91440" bIns="45720" rtlCol="0" anchor="t">
            <a:noAutofit/>
          </a:bodyPr>
          <a:lstStyle/>
          <a:p>
            <a:r>
              <a:rPr lang="en-US" sz="2000"/>
              <a:t>frequency, median or mean marker intensities as features</a:t>
            </a:r>
            <a:endParaRPr lang="en-US" sz="2000">
              <a:cs typeface="Calibri"/>
            </a:endParaRPr>
          </a:p>
          <a:p>
            <a:pPr lvl="1"/>
            <a:r>
              <a:rPr lang="en-US" sz="2000"/>
              <a:t>highly intuitive and interpretable</a:t>
            </a:r>
            <a:endParaRPr lang="en-US" sz="2000">
              <a:cs typeface="Calibri"/>
            </a:endParaRPr>
          </a:p>
          <a:p>
            <a:pPr lvl="1"/>
            <a:r>
              <a:rPr lang="en-US" sz="2000"/>
              <a:t>straightforward to implement</a:t>
            </a:r>
            <a:endParaRPr lang="en-US" sz="2000">
              <a:cs typeface="Calibri"/>
            </a:endParaRPr>
          </a:p>
          <a:p>
            <a:r>
              <a:rPr lang="en-US" sz="2000" b="1" i="0" u="none" strike="noStrike" baseline="0"/>
              <a:t>generic</a:t>
            </a:r>
            <a:r>
              <a:rPr lang="en-US" sz="2000" b="0" i="0" u="none" strike="noStrike" baseline="0"/>
              <a:t> ML models: logistic regression, random forest, gradient boosted trees</a:t>
            </a:r>
            <a:endParaRPr lang="en-US" sz="2000" b="0" i="0" u="none" strike="noStrike" baseline="0">
              <a:cs typeface="Calibri"/>
            </a:endParaRPr>
          </a:p>
          <a:p>
            <a:pPr lvl="1"/>
            <a:r>
              <a:rPr lang="en-US" sz="2000" b="0" i="0" u="none" strike="noStrike" baseline="0"/>
              <a:t>can be directly applied to cell subset information</a:t>
            </a:r>
            <a:endParaRPr lang="en-US" sz="2000" b="0" i="0" u="none" strike="noStrike" baseline="0">
              <a:cs typeface="Calibri"/>
            </a:endParaRPr>
          </a:p>
          <a:p>
            <a:pPr lvl="1"/>
            <a:r>
              <a:rPr lang="en-US" sz="2000" b="0" i="0" u="none" strike="noStrike" baseline="0"/>
              <a:t>might miss rare populations: identification step is disconnected from predictive modeling step</a:t>
            </a:r>
            <a:endParaRPr lang="en-US" sz="2000" b="0" i="0" u="none" strike="noStrike" baseline="0">
              <a:cs typeface="Calibri"/>
            </a:endParaRPr>
          </a:p>
          <a:p>
            <a:pPr lvl="1"/>
            <a:r>
              <a:rPr lang="en-US" sz="2000"/>
              <a:t>might lose information (correlation between cell markers, expression within cell subsets): </a:t>
            </a:r>
            <a:r>
              <a:rPr lang="en-US" sz="2000" b="0" i="0" u="none" strike="noStrike" baseline="0"/>
              <a:t>original cytometry data are reduced to summary statistics of cell subsets</a:t>
            </a:r>
            <a:endParaRPr lang="en-US" sz="2000" b="0" i="0" u="none" strike="noStrike" baseline="0">
              <a:cs typeface="Calibri"/>
            </a:endParaRPr>
          </a:p>
          <a:p>
            <a:pPr lvl="1"/>
            <a:r>
              <a:rPr lang="en-US" sz="2000"/>
              <a:t>may fail to detect cellular changes that do not lead to distinct cell populations (continuous up-regulation of immune checkpoints)</a:t>
            </a:r>
            <a:endParaRPr lang="en-US" sz="2000">
              <a:cs typeface="Calibri"/>
            </a:endParaRPr>
          </a:p>
          <a:p>
            <a:pPr lvl="1"/>
            <a:r>
              <a:rPr lang="en-US" sz="2000" b="0" i="0" u="none" strike="noStrike" baseline="0"/>
              <a:t>requires all samples to be clustered in the same way, making it sensitive to batch effects and the choice of clustering methods</a:t>
            </a:r>
            <a:endParaRPr lang="en-US" sz="2000">
              <a:cs typeface="Calibri" panose="020F0502020204030204"/>
            </a:endParaRPr>
          </a:p>
        </p:txBody>
      </p:sp>
    </p:spTree>
    <p:extLst>
      <p:ext uri="{BB962C8B-B14F-4D97-AF65-F5344CB8AC3E}">
        <p14:creationId xmlns:p14="http://schemas.microsoft.com/office/powerpoint/2010/main" val="4130990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87AEF-F5EE-49AF-A941-10C130CA587D}"/>
              </a:ext>
            </a:extLst>
          </p:cNvPr>
          <p:cNvSpPr>
            <a:spLocks noGrp="1"/>
          </p:cNvSpPr>
          <p:nvPr>
            <p:ph type="title"/>
          </p:nvPr>
        </p:nvSpPr>
        <p:spPr>
          <a:xfrm>
            <a:off x="250256" y="1050925"/>
            <a:ext cx="3407344" cy="3801979"/>
          </a:xfrm>
        </p:spPr>
        <p:txBody>
          <a:bodyPr>
            <a:noAutofit/>
          </a:bodyPr>
          <a:lstStyle/>
          <a:p>
            <a:pPr algn="ctr"/>
            <a:r>
              <a:rPr lang="en-US" sz="3600"/>
              <a:t>sample classification using </a:t>
            </a:r>
            <a:r>
              <a:rPr lang="en-US" sz="3600" b="1"/>
              <a:t>single cell data</a:t>
            </a:r>
          </a:p>
        </p:txBody>
      </p:sp>
      <p:sp>
        <p:nvSpPr>
          <p:cNvPr id="8" name="Content Placeholder 2">
            <a:extLst>
              <a:ext uri="{FF2B5EF4-FFF2-40B4-BE49-F238E27FC236}">
                <a16:creationId xmlns:a16="http://schemas.microsoft.com/office/drawing/2014/main" id="{5B29763D-87DE-4743-BB33-8B3724C958D0}"/>
              </a:ext>
            </a:extLst>
          </p:cNvPr>
          <p:cNvSpPr>
            <a:spLocks noGrp="1"/>
          </p:cNvSpPr>
          <p:nvPr>
            <p:ph idx="1"/>
          </p:nvPr>
        </p:nvSpPr>
        <p:spPr>
          <a:xfrm>
            <a:off x="3926109" y="966878"/>
            <a:ext cx="7688179" cy="4524657"/>
          </a:xfrm>
        </p:spPr>
        <p:txBody>
          <a:bodyPr vert="horz" lIns="91440" tIns="45720" rIns="91440" bIns="45720" rtlCol="0" anchor="t">
            <a:noAutofit/>
          </a:bodyPr>
          <a:lstStyle/>
          <a:p>
            <a:r>
              <a:rPr lang="en-US" sz="3600"/>
              <a:t>ML model directly applied to single-cell level </a:t>
            </a:r>
          </a:p>
          <a:p>
            <a:r>
              <a:rPr lang="en-US" sz="3600" b="1"/>
              <a:t>Output: </a:t>
            </a:r>
            <a:r>
              <a:rPr lang="en-US" sz="3600"/>
              <a:t>clinical or biological outcome </a:t>
            </a:r>
            <a:endParaRPr lang="en-US" sz="3600">
              <a:cs typeface="Calibri"/>
            </a:endParaRPr>
          </a:p>
          <a:p>
            <a:r>
              <a:rPr lang="en-US" sz="3600" b="1"/>
              <a:t>Input: </a:t>
            </a:r>
            <a:r>
              <a:rPr lang="en-US" sz="3600"/>
              <a:t>protein marker profiles of cells within a sample</a:t>
            </a:r>
            <a:endParaRPr lang="en-US" sz="3600">
              <a:cs typeface="Calibri"/>
            </a:endParaRPr>
          </a:p>
          <a:p>
            <a:pPr lvl="1"/>
            <a:r>
              <a:rPr lang="en-US" sz="3200"/>
              <a:t>single vector of features: </a:t>
            </a:r>
            <a:endParaRPr lang="en-US" sz="3200">
              <a:cs typeface="Calibri"/>
            </a:endParaRPr>
          </a:p>
          <a:p>
            <a:pPr lvl="2"/>
            <a:r>
              <a:rPr lang="en-US" sz="2400"/>
              <a:t>logistic regression</a:t>
            </a:r>
            <a:endParaRPr lang="en-US" sz="2400">
              <a:cs typeface="Calibri"/>
            </a:endParaRPr>
          </a:p>
          <a:p>
            <a:pPr lvl="2"/>
            <a:r>
              <a:rPr lang="en-US" sz="2400"/>
              <a:t>random forest</a:t>
            </a:r>
            <a:endParaRPr lang="en-US" sz="2400">
              <a:cs typeface="Calibri"/>
            </a:endParaRPr>
          </a:p>
          <a:p>
            <a:pPr lvl="2"/>
            <a:r>
              <a:rPr lang="en-US" sz="2400"/>
              <a:t>gradient boosted trees</a:t>
            </a:r>
            <a:endParaRPr lang="en-US" sz="2400">
              <a:cs typeface="Calibri"/>
            </a:endParaRPr>
          </a:p>
        </p:txBody>
      </p:sp>
    </p:spTree>
    <p:extLst>
      <p:ext uri="{BB962C8B-B14F-4D97-AF65-F5344CB8AC3E}">
        <p14:creationId xmlns:p14="http://schemas.microsoft.com/office/powerpoint/2010/main" val="97881320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87AEF-F5EE-49AF-A941-10C130CA587D}"/>
              </a:ext>
            </a:extLst>
          </p:cNvPr>
          <p:cNvSpPr>
            <a:spLocks noGrp="1"/>
          </p:cNvSpPr>
          <p:nvPr>
            <p:ph type="title"/>
          </p:nvPr>
        </p:nvSpPr>
        <p:spPr>
          <a:xfrm>
            <a:off x="274319" y="365125"/>
            <a:ext cx="6351657" cy="1511801"/>
          </a:xfrm>
        </p:spPr>
        <p:txBody>
          <a:bodyPr>
            <a:noAutofit/>
          </a:bodyPr>
          <a:lstStyle/>
          <a:p>
            <a:pPr algn="ctr"/>
            <a:r>
              <a:rPr lang="en-US" sz="3200"/>
              <a:t>as cytometry data is a collection of randomly ordered single-cell profiles</a:t>
            </a:r>
          </a:p>
        </p:txBody>
      </p:sp>
      <p:sp>
        <p:nvSpPr>
          <p:cNvPr id="8" name="Content Placeholder 2">
            <a:extLst>
              <a:ext uri="{FF2B5EF4-FFF2-40B4-BE49-F238E27FC236}">
                <a16:creationId xmlns:a16="http://schemas.microsoft.com/office/drawing/2014/main" id="{5B29763D-87DE-4743-BB33-8B3724C958D0}"/>
              </a:ext>
            </a:extLst>
          </p:cNvPr>
          <p:cNvSpPr>
            <a:spLocks noGrp="1"/>
          </p:cNvSpPr>
          <p:nvPr>
            <p:ph idx="1"/>
          </p:nvPr>
        </p:nvSpPr>
        <p:spPr>
          <a:xfrm>
            <a:off x="274319" y="2057400"/>
            <a:ext cx="11911262" cy="4800599"/>
          </a:xfrm>
        </p:spPr>
        <p:txBody>
          <a:bodyPr vert="horz" lIns="91440" tIns="45720" rIns="91440" bIns="45720" rtlCol="0" anchor="t">
            <a:noAutofit/>
          </a:bodyPr>
          <a:lstStyle/>
          <a:p>
            <a:pPr marL="0" indent="0">
              <a:buNone/>
            </a:pPr>
            <a:r>
              <a:rPr lang="en-US" sz="3200">
                <a:solidFill>
                  <a:srgbClr val="CC3300"/>
                </a:solidFill>
              </a:rPr>
              <a:t>better: neural network models</a:t>
            </a:r>
          </a:p>
          <a:p>
            <a:pPr lvl="1"/>
            <a:r>
              <a:rPr lang="en-US" sz="2600"/>
              <a:t>highly flexible</a:t>
            </a:r>
            <a:endParaRPr lang="en-US" sz="2600">
              <a:cs typeface="Calibri"/>
            </a:endParaRPr>
          </a:p>
          <a:p>
            <a:pPr lvl="1"/>
            <a:r>
              <a:rPr lang="en-US" sz="2600"/>
              <a:t>predict outcomes in an end-to-end fashion</a:t>
            </a:r>
            <a:endParaRPr lang="en-US" sz="2600">
              <a:cs typeface="Calibri"/>
            </a:endParaRPr>
          </a:p>
          <a:p>
            <a:pPr lvl="1"/>
            <a:r>
              <a:rPr lang="en-US" sz="2600"/>
              <a:t>can train supervised models using heterogeneous datasets (improved generalizability) </a:t>
            </a:r>
            <a:endParaRPr lang="en-US" sz="2600">
              <a:cs typeface="Calibri"/>
            </a:endParaRPr>
          </a:p>
          <a:p>
            <a:pPr marL="457200" lvl="1" indent="0">
              <a:buNone/>
            </a:pPr>
            <a:endParaRPr lang="en-US" sz="2600">
              <a:cs typeface="Calibri"/>
            </a:endParaRPr>
          </a:p>
          <a:p>
            <a:r>
              <a:rPr lang="en-US" sz="3000" b="1"/>
              <a:t>Challenges:</a:t>
            </a:r>
            <a:endParaRPr lang="en-US" sz="3000" b="1">
              <a:cs typeface="Calibri"/>
            </a:endParaRPr>
          </a:p>
          <a:p>
            <a:pPr lvl="1"/>
            <a:r>
              <a:rPr lang="en-US" sz="2600"/>
              <a:t>computationally expensive</a:t>
            </a:r>
            <a:endParaRPr lang="en-US" sz="2600">
              <a:cs typeface="Calibri"/>
            </a:endParaRPr>
          </a:p>
          <a:p>
            <a:pPr lvl="1"/>
            <a:r>
              <a:rPr lang="en-US" sz="2600"/>
              <a:t>less intuitive, do not directly identify cell types associated with outcomes</a:t>
            </a:r>
            <a:endParaRPr lang="en-US" sz="2600">
              <a:cs typeface="Calibri"/>
            </a:endParaRPr>
          </a:p>
          <a:p>
            <a:pPr lvl="1"/>
            <a:r>
              <a:rPr lang="en-US" sz="2600"/>
              <a:t>flow-up analysis needed to interpret model and identify cell subsets as biomarkers</a:t>
            </a:r>
            <a:endParaRPr lang="en-US" sz="2600">
              <a:cs typeface="Calibri"/>
            </a:endParaRPr>
          </a:p>
          <a:p>
            <a:pPr lvl="1"/>
            <a:endParaRPr lang="en-US" sz="2600"/>
          </a:p>
        </p:txBody>
      </p:sp>
      <p:pic>
        <p:nvPicPr>
          <p:cNvPr id="6" name="Picture 5" descr="Diagram&#10;&#10;Description automatically generated">
            <a:extLst>
              <a:ext uri="{FF2B5EF4-FFF2-40B4-BE49-F238E27FC236}">
                <a16:creationId xmlns:a16="http://schemas.microsoft.com/office/drawing/2014/main" id="{EB523C86-72EB-4428-89F7-72D1AC287DB4}"/>
              </a:ext>
            </a:extLst>
          </p:cNvPr>
          <p:cNvPicPr>
            <a:picLocks noChangeAspect="1"/>
          </p:cNvPicPr>
          <p:nvPr/>
        </p:nvPicPr>
        <p:blipFill rotWithShape="1">
          <a:blip r:embed="rId3">
            <a:extLst>
              <a:ext uri="{28A0092B-C50C-407E-A947-70E740481C1C}">
                <a14:useLocalDpi xmlns:a14="http://schemas.microsoft.com/office/drawing/2010/main" val="0"/>
              </a:ext>
            </a:extLst>
          </a:blip>
          <a:srcRect t="11945"/>
          <a:stretch/>
        </p:blipFill>
        <p:spPr>
          <a:xfrm>
            <a:off x="6769721" y="366504"/>
            <a:ext cx="5188593" cy="1793848"/>
          </a:xfrm>
          <a:prstGeom prst="rect">
            <a:avLst/>
          </a:prstGeom>
        </p:spPr>
      </p:pic>
    </p:spTree>
    <p:extLst>
      <p:ext uri="{BB962C8B-B14F-4D97-AF65-F5344CB8AC3E}">
        <p14:creationId xmlns:p14="http://schemas.microsoft.com/office/powerpoint/2010/main" val="2826579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B2B6E-BDDB-4D81-8C3C-C6DB198F5D86}"/>
              </a:ext>
            </a:extLst>
          </p:cNvPr>
          <p:cNvSpPr>
            <a:spLocks noGrp="1"/>
          </p:cNvSpPr>
          <p:nvPr>
            <p:ph type="title"/>
          </p:nvPr>
        </p:nvSpPr>
        <p:spPr/>
        <p:txBody>
          <a:bodyPr/>
          <a:lstStyle/>
          <a:p>
            <a:pPr algn="ctr"/>
            <a:r>
              <a:rPr lang="en-US"/>
              <a:t>cytometry machine support already used for </a:t>
            </a:r>
          </a:p>
        </p:txBody>
      </p:sp>
      <p:grpSp>
        <p:nvGrpSpPr>
          <p:cNvPr id="6" name="Group 5">
            <a:extLst>
              <a:ext uri="{FF2B5EF4-FFF2-40B4-BE49-F238E27FC236}">
                <a16:creationId xmlns:a16="http://schemas.microsoft.com/office/drawing/2014/main" id="{A4B67255-7477-96FF-CFBB-34C2F0A53698}"/>
              </a:ext>
            </a:extLst>
          </p:cNvPr>
          <p:cNvGrpSpPr/>
          <p:nvPr/>
        </p:nvGrpSpPr>
        <p:grpSpPr>
          <a:xfrm>
            <a:off x="4138179" y="2184780"/>
            <a:ext cx="7539006" cy="4444549"/>
            <a:chOff x="4138179" y="2184780"/>
            <a:chExt cx="7539006" cy="4444549"/>
          </a:xfrm>
        </p:grpSpPr>
        <p:pic>
          <p:nvPicPr>
            <p:cNvPr id="5" name="Picture 5">
              <a:extLst>
                <a:ext uri="{FF2B5EF4-FFF2-40B4-BE49-F238E27FC236}">
                  <a16:creationId xmlns:a16="http://schemas.microsoft.com/office/drawing/2014/main" id="{ABE061C3-D3B3-7803-BC24-4F4897EECEF8}"/>
                </a:ext>
              </a:extLst>
            </p:cNvPr>
            <p:cNvPicPr>
              <a:picLocks noChangeAspect="1"/>
            </p:cNvPicPr>
            <p:nvPr/>
          </p:nvPicPr>
          <p:blipFill>
            <a:blip r:embed="rId2"/>
            <a:stretch>
              <a:fillRect/>
            </a:stretch>
          </p:blipFill>
          <p:spPr>
            <a:xfrm>
              <a:off x="6025376" y="2184780"/>
              <a:ext cx="5651809" cy="4444549"/>
            </a:xfrm>
            <a:prstGeom prst="rect">
              <a:avLst/>
            </a:prstGeom>
          </p:spPr>
        </p:pic>
        <p:sp>
          <p:nvSpPr>
            <p:cNvPr id="4" name="TextBox 3">
              <a:extLst>
                <a:ext uri="{FF2B5EF4-FFF2-40B4-BE49-F238E27FC236}">
                  <a16:creationId xmlns:a16="http://schemas.microsoft.com/office/drawing/2014/main" id="{8639521E-ADF5-437B-A102-030595A0DF4B}"/>
                </a:ext>
              </a:extLst>
            </p:cNvPr>
            <p:cNvSpPr txBox="1"/>
            <p:nvPr/>
          </p:nvSpPr>
          <p:spPr>
            <a:xfrm rot="21144749">
              <a:off x="4138179" y="3595408"/>
              <a:ext cx="2608580" cy="1200329"/>
            </a:xfrm>
            <a:prstGeom prst="rect">
              <a:avLst/>
            </a:prstGeom>
            <a:noFill/>
          </p:spPr>
          <p:txBody>
            <a:bodyPr wrap="square" rtlCol="0">
              <a:spAutoFit/>
            </a:bodyPr>
            <a:lstStyle/>
            <a:p>
              <a:pPr algn="ctr"/>
              <a:r>
                <a:rPr lang="en-US" sz="3600">
                  <a:solidFill>
                    <a:srgbClr val="CC3300"/>
                  </a:solidFill>
                </a:rPr>
                <a:t>many new things</a:t>
              </a:r>
            </a:p>
          </p:txBody>
        </p:sp>
      </p:grpSp>
      <p:sp>
        <p:nvSpPr>
          <p:cNvPr id="3" name="Content Placeholder 2">
            <a:extLst>
              <a:ext uri="{FF2B5EF4-FFF2-40B4-BE49-F238E27FC236}">
                <a16:creationId xmlns:a16="http://schemas.microsoft.com/office/drawing/2014/main" id="{ADEDCD2D-C826-4723-8B91-13E2C0800773}"/>
              </a:ext>
            </a:extLst>
          </p:cNvPr>
          <p:cNvSpPr>
            <a:spLocks noGrp="1"/>
          </p:cNvSpPr>
          <p:nvPr>
            <p:ph idx="1"/>
          </p:nvPr>
        </p:nvSpPr>
        <p:spPr>
          <a:xfrm>
            <a:off x="274319" y="1548534"/>
            <a:ext cx="11596255" cy="4791306"/>
          </a:xfrm>
        </p:spPr>
        <p:txBody>
          <a:bodyPr vert="horz" lIns="91440" tIns="45720" rIns="91440" bIns="45720" rtlCol="0" anchor="t">
            <a:normAutofit/>
          </a:bodyPr>
          <a:lstStyle/>
          <a:p>
            <a:r>
              <a:rPr lang="en-US"/>
              <a:t>automation of manual tasks</a:t>
            </a:r>
          </a:p>
          <a:p>
            <a:r>
              <a:rPr lang="en-US"/>
              <a:t>data processing and analysis</a:t>
            </a:r>
            <a:endParaRPr lang="en-US">
              <a:cs typeface="Calibri"/>
            </a:endParaRPr>
          </a:p>
          <a:p>
            <a:r>
              <a:rPr lang="en-US"/>
              <a:t>normalization to level out differences in data sets</a:t>
            </a:r>
            <a:endParaRPr lang="en-US">
              <a:cs typeface="Calibri"/>
            </a:endParaRPr>
          </a:p>
          <a:p>
            <a:r>
              <a:rPr lang="en-US"/>
              <a:t>integration with other data types</a:t>
            </a:r>
            <a:endParaRPr lang="en-US">
              <a:cs typeface="Calibri"/>
            </a:endParaRPr>
          </a:p>
          <a:p>
            <a:r>
              <a:rPr lang="en-US" b="1"/>
              <a:t>clinical laboratory</a:t>
            </a:r>
            <a:endParaRPr lang="en-US" b="1">
              <a:cs typeface="Calibri"/>
            </a:endParaRPr>
          </a:p>
          <a:p>
            <a:pPr lvl="1"/>
            <a:r>
              <a:rPr lang="en-US" b="1"/>
              <a:t>diagnosis:</a:t>
            </a:r>
            <a:endParaRPr lang="en-US" b="1">
              <a:cs typeface="Calibri"/>
            </a:endParaRPr>
          </a:p>
          <a:p>
            <a:pPr lvl="2"/>
            <a:r>
              <a:rPr lang="en-US" b="1"/>
              <a:t>automated data analysis</a:t>
            </a:r>
            <a:endParaRPr lang="en-US" b="1">
              <a:cs typeface="Calibri"/>
            </a:endParaRPr>
          </a:p>
          <a:p>
            <a:pPr lvl="2"/>
            <a:r>
              <a:rPr lang="en-US" b="1"/>
              <a:t>diagnostic support</a:t>
            </a:r>
            <a:endParaRPr lang="en-US" b="1">
              <a:cs typeface="Calibri"/>
            </a:endParaRPr>
          </a:p>
          <a:p>
            <a:pPr lvl="1"/>
            <a:r>
              <a:rPr lang="en-US"/>
              <a:t>stewardship</a:t>
            </a:r>
            <a:endParaRPr lang="en-US">
              <a:cs typeface="Calibri"/>
            </a:endParaRPr>
          </a:p>
          <a:p>
            <a:pPr lvl="1"/>
            <a:r>
              <a:rPr lang="en-US"/>
              <a:t>resource optimization</a:t>
            </a:r>
            <a:endParaRPr lang="en-US">
              <a:cs typeface="Calibri"/>
            </a:endParaRPr>
          </a:p>
        </p:txBody>
      </p:sp>
    </p:spTree>
    <p:extLst>
      <p:ext uri="{BB962C8B-B14F-4D97-AF65-F5344CB8AC3E}">
        <p14:creationId xmlns:p14="http://schemas.microsoft.com/office/powerpoint/2010/main" val="3098739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5F3BFFC-B2AB-4268-8EDE-704595FBD065}"/>
              </a:ext>
            </a:extLst>
          </p:cNvPr>
          <p:cNvSpPr>
            <a:spLocks noGrp="1"/>
          </p:cNvSpPr>
          <p:nvPr>
            <p:ph type="title"/>
          </p:nvPr>
        </p:nvSpPr>
        <p:spPr>
          <a:xfrm>
            <a:off x="211354" y="365125"/>
            <a:ext cx="11769292" cy="1126791"/>
          </a:xfrm>
        </p:spPr>
        <p:txBody>
          <a:bodyPr>
            <a:normAutofit fontScale="90000"/>
          </a:bodyPr>
          <a:lstStyle/>
          <a:p>
            <a:pPr algn="ctr"/>
            <a:r>
              <a:rPr lang="en-US"/>
              <a:t>several clustering and ML techniques have been applied </a:t>
            </a:r>
          </a:p>
        </p:txBody>
      </p:sp>
      <p:sp>
        <p:nvSpPr>
          <p:cNvPr id="3" name="Content Placeholder 2"/>
          <p:cNvSpPr>
            <a:spLocks noGrp="1"/>
          </p:cNvSpPr>
          <p:nvPr>
            <p:ph idx="4294967295"/>
          </p:nvPr>
        </p:nvSpPr>
        <p:spPr>
          <a:xfrm>
            <a:off x="372978" y="1825625"/>
            <a:ext cx="11223709" cy="4791075"/>
          </a:xfrm>
        </p:spPr>
        <p:txBody>
          <a:bodyPr vert="horz" lIns="91440" tIns="45720" rIns="91440" bIns="45720" rtlCol="0" anchor="t">
            <a:normAutofit/>
          </a:bodyPr>
          <a:lstStyle/>
          <a:p>
            <a:r>
              <a:rPr lang="en-US"/>
              <a:t>joint cell clustering and identification of various hematologic malignancies, including AML and lymphomas</a:t>
            </a:r>
          </a:p>
          <a:p>
            <a:r>
              <a:rPr lang="en-US"/>
              <a:t>to accelerate, harmonize, and standardize minimal residual disease (MRD) measurements</a:t>
            </a:r>
            <a:endParaRPr lang="en-US">
              <a:cs typeface="Calibri"/>
            </a:endParaRPr>
          </a:p>
          <a:p>
            <a:r>
              <a:rPr lang="en-US"/>
              <a:t>in combination with genetic algorithms</a:t>
            </a:r>
            <a:endParaRPr lang="en-US">
              <a:cs typeface="Calibri"/>
            </a:endParaRPr>
          </a:p>
          <a:p>
            <a:r>
              <a:rPr lang="en-US"/>
              <a:t>without preceding image transformation</a:t>
            </a:r>
            <a:endParaRPr lang="en-US">
              <a:cs typeface="Calibri"/>
            </a:endParaRPr>
          </a:p>
          <a:p>
            <a:pPr marL="457200" lvl="1" indent="0">
              <a:buNone/>
            </a:pPr>
            <a:endParaRPr lang="en-US">
              <a:cs typeface="Calibri"/>
            </a:endParaRPr>
          </a:p>
          <a:p>
            <a:endParaRPr lang="en-US"/>
          </a:p>
          <a:p>
            <a:endParaRPr lang="en-US"/>
          </a:p>
        </p:txBody>
      </p:sp>
    </p:spTree>
    <p:extLst>
      <p:ext uri="{BB962C8B-B14F-4D97-AF65-F5344CB8AC3E}">
        <p14:creationId xmlns:p14="http://schemas.microsoft.com/office/powerpoint/2010/main" val="243762727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19" y="365125"/>
            <a:ext cx="11596255" cy="1019289"/>
          </a:xfrm>
        </p:spPr>
        <p:txBody>
          <a:bodyPr>
            <a:noAutofit/>
          </a:bodyPr>
          <a:lstStyle/>
          <a:p>
            <a:pPr algn="ctr"/>
            <a:r>
              <a:rPr lang="en-US" sz="3600"/>
              <a:t>self-organizing maps of light emission profiles as input for deep CNN to classify mature B-neoplasm subtypes</a:t>
            </a:r>
          </a:p>
        </p:txBody>
      </p:sp>
      <p:sp>
        <p:nvSpPr>
          <p:cNvPr id="4" name="TextBox 3">
            <a:extLst>
              <a:ext uri="{FF2B5EF4-FFF2-40B4-BE49-F238E27FC236}">
                <a16:creationId xmlns:a16="http://schemas.microsoft.com/office/drawing/2014/main" id="{A7C6DC3C-E8B1-423C-8897-12B037FCA4C6}"/>
              </a:ext>
            </a:extLst>
          </p:cNvPr>
          <p:cNvSpPr txBox="1"/>
          <p:nvPr/>
        </p:nvSpPr>
        <p:spPr>
          <a:xfrm>
            <a:off x="4689895" y="6581001"/>
            <a:ext cx="750210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1200" dirty="0">
                <a:solidFill>
                  <a:srgbClr val="003DA6"/>
                </a:solidFill>
                <a:cs typeface="Calibri"/>
              </a:rPr>
              <a:t>Zhao M  et al. 2020, PMID: 32519455.</a:t>
            </a:r>
            <a:endParaRPr lang="en-US" dirty="0">
              <a:solidFill>
                <a:srgbClr val="003DA6"/>
              </a:solidFill>
            </a:endParaRPr>
          </a:p>
        </p:txBody>
      </p:sp>
      <p:pic>
        <p:nvPicPr>
          <p:cNvPr id="8" name="Picture 7" descr="Diagram&#10;&#10;Description automatically generated">
            <a:extLst>
              <a:ext uri="{FF2B5EF4-FFF2-40B4-BE49-F238E27FC236}">
                <a16:creationId xmlns:a16="http://schemas.microsoft.com/office/drawing/2014/main" id="{1D95AD6B-225A-4593-90F5-F6618D0A76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602206"/>
            <a:ext cx="5417657" cy="3322829"/>
          </a:xfrm>
          <a:prstGeom prst="rect">
            <a:avLst/>
          </a:prstGeom>
        </p:spPr>
      </p:pic>
      <p:pic>
        <p:nvPicPr>
          <p:cNvPr id="10" name="Picture 9" descr="Chart, scatter chart&#10;&#10;Description automatically generated">
            <a:extLst>
              <a:ext uri="{FF2B5EF4-FFF2-40B4-BE49-F238E27FC236}">
                <a16:creationId xmlns:a16="http://schemas.microsoft.com/office/drawing/2014/main" id="{8E9667F5-ABB3-41B3-B521-734D9D8AE8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59116" y="2756377"/>
            <a:ext cx="6285846" cy="3014486"/>
          </a:xfrm>
          <a:prstGeom prst="rect">
            <a:avLst/>
          </a:prstGeom>
        </p:spPr>
      </p:pic>
      <p:sp>
        <p:nvSpPr>
          <p:cNvPr id="12" name="TextBox 11">
            <a:extLst>
              <a:ext uri="{FF2B5EF4-FFF2-40B4-BE49-F238E27FC236}">
                <a16:creationId xmlns:a16="http://schemas.microsoft.com/office/drawing/2014/main" id="{1526994F-FF3C-493A-89FE-4162D796EA56}"/>
              </a:ext>
            </a:extLst>
          </p:cNvPr>
          <p:cNvSpPr txBox="1"/>
          <p:nvPr/>
        </p:nvSpPr>
        <p:spPr>
          <a:xfrm>
            <a:off x="403577" y="2020753"/>
            <a:ext cx="4610502" cy="461665"/>
          </a:xfrm>
          <a:prstGeom prst="rect">
            <a:avLst/>
          </a:prstGeom>
          <a:noFill/>
        </p:spPr>
        <p:txBody>
          <a:bodyPr wrap="square">
            <a:spAutoFit/>
          </a:bodyPr>
          <a:lstStyle/>
          <a:p>
            <a:pPr algn="ctr"/>
            <a:r>
              <a:rPr lang="en-US" sz="2400">
                <a:solidFill>
                  <a:srgbClr val="CC3300"/>
                </a:solidFill>
              </a:rPr>
              <a:t>classification pipeline</a:t>
            </a:r>
          </a:p>
        </p:txBody>
      </p:sp>
      <p:sp>
        <p:nvSpPr>
          <p:cNvPr id="13" name="TextBox 12">
            <a:extLst>
              <a:ext uri="{FF2B5EF4-FFF2-40B4-BE49-F238E27FC236}">
                <a16:creationId xmlns:a16="http://schemas.microsoft.com/office/drawing/2014/main" id="{4424E585-F8DF-4103-8E5F-684753C29A63}"/>
              </a:ext>
            </a:extLst>
          </p:cNvPr>
          <p:cNvSpPr txBox="1"/>
          <p:nvPr/>
        </p:nvSpPr>
        <p:spPr>
          <a:xfrm>
            <a:off x="6596788" y="1836086"/>
            <a:ext cx="4610502" cy="830997"/>
          </a:xfrm>
          <a:prstGeom prst="rect">
            <a:avLst/>
          </a:prstGeom>
          <a:noFill/>
        </p:spPr>
        <p:txBody>
          <a:bodyPr wrap="square">
            <a:spAutoFit/>
          </a:bodyPr>
          <a:lstStyle/>
          <a:p>
            <a:pPr algn="ctr"/>
            <a:r>
              <a:rPr lang="en-US" sz="2400">
                <a:solidFill>
                  <a:srgbClr val="CC3300"/>
                </a:solidFill>
              </a:rPr>
              <a:t>performance: higher error rates between clinically similar subtypes </a:t>
            </a:r>
          </a:p>
        </p:txBody>
      </p:sp>
    </p:spTree>
    <p:extLst>
      <p:ext uri="{BB962C8B-B14F-4D97-AF65-F5344CB8AC3E}">
        <p14:creationId xmlns:p14="http://schemas.microsoft.com/office/powerpoint/2010/main" val="3827982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B8EB1-1036-4808-9D9C-F118B4C2A3D7}"/>
              </a:ext>
            </a:extLst>
          </p:cNvPr>
          <p:cNvSpPr>
            <a:spLocks noGrp="1"/>
          </p:cNvSpPr>
          <p:nvPr>
            <p:ph type="title"/>
          </p:nvPr>
        </p:nvSpPr>
        <p:spPr>
          <a:xfrm>
            <a:off x="99066" y="582528"/>
            <a:ext cx="4604947" cy="5685206"/>
          </a:xfrm>
        </p:spPr>
        <p:txBody>
          <a:bodyPr>
            <a:noAutofit/>
          </a:bodyPr>
          <a:lstStyle/>
          <a:p>
            <a:pPr algn="ctr"/>
            <a:r>
              <a:rPr lang="en-US" sz="3600" err="1"/>
              <a:t>Euroflow</a:t>
            </a:r>
            <a:r>
              <a:rPr lang="en-US" sz="3600"/>
              <a:t>: algorithm-guided  classification of mature B-cell neoplasms based on canonical correlation analysis (CCA)</a:t>
            </a:r>
          </a:p>
        </p:txBody>
      </p:sp>
      <p:sp>
        <p:nvSpPr>
          <p:cNvPr id="4" name="TextBox 3">
            <a:extLst>
              <a:ext uri="{FF2B5EF4-FFF2-40B4-BE49-F238E27FC236}">
                <a16:creationId xmlns:a16="http://schemas.microsoft.com/office/drawing/2014/main" id="{1E49821F-92FF-4A4F-AF7A-F97199E71096}"/>
              </a:ext>
            </a:extLst>
          </p:cNvPr>
          <p:cNvSpPr txBox="1"/>
          <p:nvPr/>
        </p:nvSpPr>
        <p:spPr>
          <a:xfrm>
            <a:off x="4689895" y="6581001"/>
            <a:ext cx="750210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1200" err="1">
                <a:solidFill>
                  <a:srgbClr val="003DA6"/>
                </a:solidFill>
                <a:cs typeface="Calibri"/>
              </a:rPr>
              <a:t>Böttcher</a:t>
            </a:r>
            <a:r>
              <a:rPr lang="en-US" sz="1200">
                <a:solidFill>
                  <a:srgbClr val="003DA6"/>
                </a:solidFill>
                <a:cs typeface="Calibri"/>
              </a:rPr>
              <a:t> S  et al. 2022, PMID: 34814179.</a:t>
            </a:r>
            <a:endParaRPr lang="en-US">
              <a:solidFill>
                <a:srgbClr val="003DA6"/>
              </a:solidFill>
            </a:endParaRPr>
          </a:p>
        </p:txBody>
      </p:sp>
      <p:pic>
        <p:nvPicPr>
          <p:cNvPr id="6" name="Picture 5" descr="Graphical user interface, table&#10;&#10;Description automatically generated">
            <a:extLst>
              <a:ext uri="{FF2B5EF4-FFF2-40B4-BE49-F238E27FC236}">
                <a16:creationId xmlns:a16="http://schemas.microsoft.com/office/drawing/2014/main" id="{778BED84-6BA0-4B56-8896-4C70DE4631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2571" y="930966"/>
            <a:ext cx="7024186" cy="3783181"/>
          </a:xfrm>
          <a:prstGeom prst="rect">
            <a:avLst/>
          </a:prstGeom>
        </p:spPr>
      </p:pic>
      <p:sp>
        <p:nvSpPr>
          <p:cNvPr id="7" name="TextBox 6">
            <a:extLst>
              <a:ext uri="{FF2B5EF4-FFF2-40B4-BE49-F238E27FC236}">
                <a16:creationId xmlns:a16="http://schemas.microsoft.com/office/drawing/2014/main" id="{F9AED031-FA82-4442-90E5-5214A87ECC2D}"/>
              </a:ext>
            </a:extLst>
          </p:cNvPr>
          <p:cNvSpPr txBox="1"/>
          <p:nvPr/>
        </p:nvSpPr>
        <p:spPr>
          <a:xfrm>
            <a:off x="4694031" y="5137439"/>
            <a:ext cx="3311664" cy="830997"/>
          </a:xfrm>
          <a:prstGeom prst="rect">
            <a:avLst/>
          </a:prstGeom>
          <a:noFill/>
        </p:spPr>
        <p:txBody>
          <a:bodyPr wrap="square">
            <a:spAutoFit/>
          </a:bodyPr>
          <a:lstStyle/>
          <a:p>
            <a:pPr algn="ctr"/>
            <a:r>
              <a:rPr lang="en-US" sz="2400">
                <a:solidFill>
                  <a:srgbClr val="CC3300"/>
                </a:solidFill>
              </a:rPr>
              <a:t>High PPV: </a:t>
            </a:r>
          </a:p>
          <a:p>
            <a:pPr algn="ctr"/>
            <a:r>
              <a:rPr lang="en-US" sz="2400">
                <a:solidFill>
                  <a:srgbClr val="CC3300"/>
                </a:solidFill>
              </a:rPr>
              <a:t>CLL, HCL, MCL</a:t>
            </a:r>
          </a:p>
        </p:txBody>
      </p:sp>
      <p:sp>
        <p:nvSpPr>
          <p:cNvPr id="8" name="TextBox 7">
            <a:extLst>
              <a:ext uri="{FF2B5EF4-FFF2-40B4-BE49-F238E27FC236}">
                <a16:creationId xmlns:a16="http://schemas.microsoft.com/office/drawing/2014/main" id="{65687248-AACD-4753-9AE1-AE56A4C1B3F5}"/>
              </a:ext>
            </a:extLst>
          </p:cNvPr>
          <p:cNvSpPr txBox="1"/>
          <p:nvPr/>
        </p:nvSpPr>
        <p:spPr>
          <a:xfrm>
            <a:off x="7480316" y="5056800"/>
            <a:ext cx="4555958" cy="1200329"/>
          </a:xfrm>
          <a:prstGeom prst="rect">
            <a:avLst/>
          </a:prstGeom>
          <a:noFill/>
        </p:spPr>
        <p:txBody>
          <a:bodyPr wrap="square">
            <a:spAutoFit/>
          </a:bodyPr>
          <a:lstStyle/>
          <a:p>
            <a:pPr algn="ctr"/>
            <a:r>
              <a:rPr lang="en-US" sz="2400">
                <a:solidFill>
                  <a:srgbClr val="CC3300"/>
                </a:solidFill>
              </a:rPr>
              <a:t>Ambiguity: </a:t>
            </a:r>
          </a:p>
          <a:p>
            <a:pPr algn="ctr"/>
            <a:r>
              <a:rPr lang="en-US" sz="2400">
                <a:solidFill>
                  <a:srgbClr val="CC3300"/>
                </a:solidFill>
              </a:rPr>
              <a:t>Burkitt/ CD10+ DLBCL</a:t>
            </a:r>
          </a:p>
          <a:p>
            <a:pPr algn="ctr"/>
            <a:r>
              <a:rPr lang="en-US" sz="2400">
                <a:solidFill>
                  <a:srgbClr val="CC3300"/>
                </a:solidFill>
              </a:rPr>
              <a:t>MZL/ LPL/ CD10- DLBCL</a:t>
            </a:r>
          </a:p>
        </p:txBody>
      </p:sp>
    </p:spTree>
    <p:extLst>
      <p:ext uri="{BB962C8B-B14F-4D97-AF65-F5344CB8AC3E}">
        <p14:creationId xmlns:p14="http://schemas.microsoft.com/office/powerpoint/2010/main" val="2382439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diagram&#10;&#10;Description automatically generated">
            <a:extLst>
              <a:ext uri="{FF2B5EF4-FFF2-40B4-BE49-F238E27FC236}">
                <a16:creationId xmlns:a16="http://schemas.microsoft.com/office/drawing/2014/main" id="{04FA3E71-49E5-4297-AC81-910E21BC98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8993" y="213864"/>
            <a:ext cx="9774014" cy="6430272"/>
          </a:xfrm>
          <a:prstGeom prst="rect">
            <a:avLst/>
          </a:prstGeom>
        </p:spPr>
      </p:pic>
      <p:sp>
        <p:nvSpPr>
          <p:cNvPr id="6" name="TextBox 5">
            <a:extLst>
              <a:ext uri="{FF2B5EF4-FFF2-40B4-BE49-F238E27FC236}">
                <a16:creationId xmlns:a16="http://schemas.microsoft.com/office/drawing/2014/main" id="{09F3D552-DE3C-447A-9C54-4498D8F8CC69}"/>
              </a:ext>
            </a:extLst>
          </p:cNvPr>
          <p:cNvSpPr txBox="1"/>
          <p:nvPr/>
        </p:nvSpPr>
        <p:spPr>
          <a:xfrm>
            <a:off x="4689895" y="6581001"/>
            <a:ext cx="750210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1200" err="1">
                <a:solidFill>
                  <a:srgbClr val="003DA6"/>
                </a:solidFill>
                <a:cs typeface="Calibri"/>
              </a:rPr>
              <a:t>Böttcher</a:t>
            </a:r>
            <a:r>
              <a:rPr lang="en-US" sz="1200">
                <a:solidFill>
                  <a:srgbClr val="003DA6"/>
                </a:solidFill>
                <a:cs typeface="Calibri"/>
              </a:rPr>
              <a:t> S  et al. 2022, PMID: 34814179.</a:t>
            </a:r>
            <a:endParaRPr lang="en-US">
              <a:solidFill>
                <a:srgbClr val="003DA6"/>
              </a:solidFill>
            </a:endParaRPr>
          </a:p>
        </p:txBody>
      </p:sp>
    </p:spTree>
    <p:extLst>
      <p:ext uri="{BB962C8B-B14F-4D97-AF65-F5344CB8AC3E}">
        <p14:creationId xmlns:p14="http://schemas.microsoft.com/office/powerpoint/2010/main" val="335622078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88204" y="1176142"/>
            <a:ext cx="8548256" cy="4150170"/>
          </a:xfrm>
        </p:spPr>
        <p:txBody>
          <a:bodyPr>
            <a:normAutofit fontScale="90000"/>
          </a:bodyPr>
          <a:lstStyle/>
          <a:p>
            <a:pPr algn="ctr"/>
            <a:r>
              <a:rPr lang="en-US"/>
              <a:t>the architecture of many ML models is designed with performance </a:t>
            </a:r>
            <a:br>
              <a:rPr lang="en-US"/>
            </a:br>
            <a:r>
              <a:rPr lang="en-US"/>
              <a:t>(not interpretability) in mind</a:t>
            </a:r>
            <a:br>
              <a:rPr lang="en-US"/>
            </a:br>
            <a:br>
              <a:rPr lang="en-US"/>
            </a:br>
            <a:r>
              <a:rPr lang="en-US"/>
              <a:t>perception of ML models as </a:t>
            </a:r>
            <a:br>
              <a:rPr lang="en-US"/>
            </a:br>
            <a:r>
              <a:rPr lang="en-US"/>
              <a:t>"black boxes" </a:t>
            </a:r>
          </a:p>
        </p:txBody>
      </p:sp>
      <p:pic>
        <p:nvPicPr>
          <p:cNvPr id="3" name="Picture 3" descr="Icon&#10;&#10;Description automatically generated">
            <a:extLst>
              <a:ext uri="{FF2B5EF4-FFF2-40B4-BE49-F238E27FC236}">
                <a16:creationId xmlns:a16="http://schemas.microsoft.com/office/drawing/2014/main" id="{9553C1D0-1022-C57A-9F92-65AFAB58942B}"/>
              </a:ext>
            </a:extLst>
          </p:cNvPr>
          <p:cNvPicPr>
            <a:picLocks noChangeAspect="1"/>
          </p:cNvPicPr>
          <p:nvPr/>
        </p:nvPicPr>
        <p:blipFill>
          <a:blip r:embed="rId2"/>
          <a:stretch>
            <a:fillRect/>
          </a:stretch>
        </p:blipFill>
        <p:spPr>
          <a:xfrm>
            <a:off x="200025" y="514576"/>
            <a:ext cx="2743200" cy="1510849"/>
          </a:xfrm>
          <a:prstGeom prst="rect">
            <a:avLst/>
          </a:prstGeom>
        </p:spPr>
      </p:pic>
      <p:pic>
        <p:nvPicPr>
          <p:cNvPr id="4" name="Picture 4" descr="Icon&#10;&#10;Description automatically generated">
            <a:extLst>
              <a:ext uri="{FF2B5EF4-FFF2-40B4-BE49-F238E27FC236}">
                <a16:creationId xmlns:a16="http://schemas.microsoft.com/office/drawing/2014/main" id="{61509ADA-4DD1-D0E3-ECB6-8E3AF8AB6798}"/>
              </a:ext>
            </a:extLst>
          </p:cNvPr>
          <p:cNvPicPr>
            <a:picLocks noChangeAspect="1"/>
          </p:cNvPicPr>
          <p:nvPr/>
        </p:nvPicPr>
        <p:blipFill>
          <a:blip r:embed="rId3"/>
          <a:stretch>
            <a:fillRect/>
          </a:stretch>
        </p:blipFill>
        <p:spPr>
          <a:xfrm>
            <a:off x="469900" y="2177803"/>
            <a:ext cx="2049992" cy="2047310"/>
          </a:xfrm>
          <a:prstGeom prst="rect">
            <a:avLst/>
          </a:prstGeom>
        </p:spPr>
      </p:pic>
      <p:pic>
        <p:nvPicPr>
          <p:cNvPr id="5" name="Picture 5" descr="Shape, rectangle&#10;&#10;Description automatically generated">
            <a:extLst>
              <a:ext uri="{FF2B5EF4-FFF2-40B4-BE49-F238E27FC236}">
                <a16:creationId xmlns:a16="http://schemas.microsoft.com/office/drawing/2014/main" id="{F837EC18-5D65-ADF7-EA46-5C6C7B94564C}"/>
              </a:ext>
            </a:extLst>
          </p:cNvPr>
          <p:cNvPicPr>
            <a:picLocks noChangeAspect="1"/>
          </p:cNvPicPr>
          <p:nvPr/>
        </p:nvPicPr>
        <p:blipFill>
          <a:blip r:embed="rId4"/>
          <a:stretch>
            <a:fillRect/>
          </a:stretch>
        </p:blipFill>
        <p:spPr>
          <a:xfrm>
            <a:off x="200025" y="4418405"/>
            <a:ext cx="2510367" cy="2249231"/>
          </a:xfrm>
          <a:prstGeom prst="rect">
            <a:avLst/>
          </a:prstGeom>
        </p:spPr>
      </p:pic>
    </p:spTree>
    <p:extLst>
      <p:ext uri="{BB962C8B-B14F-4D97-AF65-F5344CB8AC3E}">
        <p14:creationId xmlns:p14="http://schemas.microsoft.com/office/powerpoint/2010/main" val="155549434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00DCB-4918-4896-A4A2-923E31936312}"/>
              </a:ext>
            </a:extLst>
          </p:cNvPr>
          <p:cNvSpPr>
            <a:spLocks noGrp="1"/>
          </p:cNvSpPr>
          <p:nvPr>
            <p:ph type="title"/>
          </p:nvPr>
        </p:nvSpPr>
        <p:spPr>
          <a:xfrm>
            <a:off x="3418031" y="1714356"/>
            <a:ext cx="7929419" cy="2848119"/>
          </a:xfrm>
        </p:spPr>
        <p:txBody>
          <a:bodyPr anchor="ctr"/>
          <a:lstStyle/>
          <a:p>
            <a:pPr algn="ctr"/>
            <a:r>
              <a:rPr lang="en-US"/>
              <a:t>cytometry lends itself to computation</a:t>
            </a:r>
          </a:p>
        </p:txBody>
      </p:sp>
      <p:pic>
        <p:nvPicPr>
          <p:cNvPr id="4" name="Picture 5" descr="Logo&#10;&#10;Description automatically generated">
            <a:extLst>
              <a:ext uri="{FF2B5EF4-FFF2-40B4-BE49-F238E27FC236}">
                <a16:creationId xmlns:a16="http://schemas.microsoft.com/office/drawing/2014/main" id="{26796CF7-4468-52A7-2E8C-5405E69A5B43}"/>
              </a:ext>
            </a:extLst>
          </p:cNvPr>
          <p:cNvPicPr>
            <a:picLocks noChangeAspect="1"/>
          </p:cNvPicPr>
          <p:nvPr/>
        </p:nvPicPr>
        <p:blipFill rotWithShape="1">
          <a:blip r:embed="rId2"/>
          <a:srcRect l="6846" t="16283" r="45772" b="21648"/>
          <a:stretch/>
        </p:blipFill>
        <p:spPr>
          <a:xfrm>
            <a:off x="-79631" y="1513418"/>
            <a:ext cx="3895660" cy="3591109"/>
          </a:xfrm>
          <a:prstGeom prst="rect">
            <a:avLst/>
          </a:prstGeom>
          <a:effectLst/>
        </p:spPr>
      </p:pic>
      <p:sp>
        <p:nvSpPr>
          <p:cNvPr id="5" name="TextBox 4">
            <a:extLst>
              <a:ext uri="{FF2B5EF4-FFF2-40B4-BE49-F238E27FC236}">
                <a16:creationId xmlns:a16="http://schemas.microsoft.com/office/drawing/2014/main" id="{ED923032-1EFF-F6A1-8AC7-5403A609B27B}"/>
              </a:ext>
            </a:extLst>
          </p:cNvPr>
          <p:cNvSpPr txBox="1"/>
          <p:nvPr/>
        </p:nvSpPr>
        <p:spPr>
          <a:xfrm>
            <a:off x="3814010" y="4788569"/>
            <a:ext cx="7375359" cy="1200329"/>
          </a:xfrm>
          <a:prstGeom prst="rect">
            <a:avLst/>
          </a:prstGeom>
          <a:noFill/>
        </p:spPr>
        <p:txBody>
          <a:bodyPr wrap="square" rtlCol="0">
            <a:spAutoFit/>
          </a:bodyPr>
          <a:lstStyle/>
          <a:p>
            <a:pPr algn="ctr"/>
            <a:r>
              <a:rPr lang="en-US" sz="3600">
                <a:solidFill>
                  <a:srgbClr val="CC3300"/>
                </a:solidFill>
              </a:rPr>
              <a:t>and has some really big challenges </a:t>
            </a:r>
          </a:p>
          <a:p>
            <a:pPr algn="ctr"/>
            <a:r>
              <a:rPr lang="en-US" sz="3600">
                <a:solidFill>
                  <a:srgbClr val="CC3300"/>
                </a:solidFill>
              </a:rPr>
              <a:t>“the hard stuff”</a:t>
            </a:r>
          </a:p>
        </p:txBody>
      </p:sp>
    </p:spTree>
    <p:extLst>
      <p:ext uri="{BB962C8B-B14F-4D97-AF65-F5344CB8AC3E}">
        <p14:creationId xmlns:p14="http://schemas.microsoft.com/office/powerpoint/2010/main" val="202992937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A942A6D-17AF-40D4-BC83-B9E632DA8B47}"/>
              </a:ext>
            </a:extLst>
          </p:cNvPr>
          <p:cNvSpPr>
            <a:spLocks noGrp="1"/>
          </p:cNvSpPr>
          <p:nvPr>
            <p:ph idx="1"/>
          </p:nvPr>
        </p:nvSpPr>
        <p:spPr>
          <a:xfrm>
            <a:off x="4016141" y="1509064"/>
            <a:ext cx="3455470" cy="1823684"/>
          </a:xfrm>
          <a:prstGeom prst="roundRect">
            <a:avLst>
              <a:gd name="adj" fmla="val 10356"/>
            </a:avLst>
          </a:prstGeom>
        </p:spPr>
        <p:style>
          <a:lnRef idx="2">
            <a:schemeClr val="accent6"/>
          </a:lnRef>
          <a:fillRef idx="1">
            <a:schemeClr val="lt1"/>
          </a:fillRef>
          <a:effectRef idx="0">
            <a:schemeClr val="accent6"/>
          </a:effectRef>
          <a:fontRef idx="minor">
            <a:schemeClr val="dk1"/>
          </a:fontRef>
        </p:style>
        <p:txBody>
          <a:bodyPr>
            <a:normAutofit/>
          </a:bodyPr>
          <a:lstStyle/>
          <a:p>
            <a:pPr marL="0" indent="0" algn="ctr">
              <a:buNone/>
            </a:pPr>
            <a:r>
              <a:rPr lang="en-US" sz="1800" b="1">
                <a:solidFill>
                  <a:srgbClr val="003DA6"/>
                </a:solidFill>
              </a:rPr>
              <a:t>cytometry data from different studies are highly heterogeneous</a:t>
            </a:r>
          </a:p>
          <a:p>
            <a:pPr marL="0" indent="0" algn="ctr">
              <a:buNone/>
            </a:pPr>
            <a:r>
              <a:rPr lang="en-US" sz="1800">
                <a:solidFill>
                  <a:srgbClr val="003DA6"/>
                </a:solidFill>
              </a:rPr>
              <a:t>differences in antibody panels, fluorophore combinations, instruments, sample processing protocols</a:t>
            </a:r>
          </a:p>
        </p:txBody>
      </p:sp>
      <p:sp>
        <p:nvSpPr>
          <p:cNvPr id="7" name="TextBox 6">
            <a:extLst>
              <a:ext uri="{FF2B5EF4-FFF2-40B4-BE49-F238E27FC236}">
                <a16:creationId xmlns:a16="http://schemas.microsoft.com/office/drawing/2014/main" id="{548030EE-98EA-4360-9FAD-95819E961873}"/>
              </a:ext>
            </a:extLst>
          </p:cNvPr>
          <p:cNvSpPr txBox="1"/>
          <p:nvPr/>
        </p:nvSpPr>
        <p:spPr>
          <a:xfrm>
            <a:off x="958717" y="463933"/>
            <a:ext cx="2081462" cy="2090261"/>
          </a:xfrm>
          <a:prstGeom prst="roundRect">
            <a:avLst>
              <a:gd name="adj" fmla="val 6129"/>
            </a:avLst>
          </a:prstGeom>
          <a:solidFill>
            <a:schemeClr val="accent6">
              <a:lumMod val="20000"/>
              <a:lumOff val="80000"/>
            </a:schemeClr>
          </a:solidFill>
        </p:spPr>
        <p:txBody>
          <a:bodyPr wrap="square">
            <a:spAutoFit/>
          </a:bodyPr>
          <a:lstStyle/>
          <a:p>
            <a:pPr algn="ctr"/>
            <a:r>
              <a:rPr lang="en-US" sz="1800">
                <a:solidFill>
                  <a:srgbClr val="003DA6"/>
                </a:solidFill>
              </a:rPr>
              <a:t>ground truth?</a:t>
            </a:r>
          </a:p>
          <a:p>
            <a:pPr algn="ctr"/>
            <a:endParaRPr lang="en-US" sz="1800">
              <a:solidFill>
                <a:srgbClr val="003DA6"/>
              </a:solidFill>
            </a:endParaRPr>
          </a:p>
          <a:p>
            <a:pPr algn="ctr"/>
            <a:r>
              <a:rPr lang="en-US" sz="1800">
                <a:solidFill>
                  <a:srgbClr val="003DA6"/>
                </a:solidFill>
              </a:rPr>
              <a:t>ambiguous language “consistent with” “highly suggestive</a:t>
            </a:r>
            <a:r>
              <a:rPr lang="en-US">
                <a:solidFill>
                  <a:srgbClr val="003DA6"/>
                </a:solidFill>
              </a:rPr>
              <a:t>”</a:t>
            </a:r>
            <a:r>
              <a:rPr lang="en-US" sz="1800">
                <a:solidFill>
                  <a:srgbClr val="003DA6"/>
                </a:solidFill>
              </a:rPr>
              <a:t> “suspicious for”</a:t>
            </a:r>
            <a:endParaRPr lang="en-US" sz="1800" b="0" i="0" u="none" strike="noStrike" baseline="0">
              <a:solidFill>
                <a:srgbClr val="003DA6"/>
              </a:solidFill>
            </a:endParaRPr>
          </a:p>
        </p:txBody>
      </p:sp>
      <p:sp>
        <p:nvSpPr>
          <p:cNvPr id="10" name="TextBox 9">
            <a:extLst>
              <a:ext uri="{FF2B5EF4-FFF2-40B4-BE49-F238E27FC236}">
                <a16:creationId xmlns:a16="http://schemas.microsoft.com/office/drawing/2014/main" id="{E8216678-6938-4669-9DC8-4D2F9820F17C}"/>
              </a:ext>
            </a:extLst>
          </p:cNvPr>
          <p:cNvSpPr txBox="1"/>
          <p:nvPr/>
        </p:nvSpPr>
        <p:spPr>
          <a:xfrm>
            <a:off x="958717" y="2789303"/>
            <a:ext cx="2081462" cy="1235154"/>
          </a:xfrm>
          <a:prstGeom prst="roundRect">
            <a:avLst>
              <a:gd name="adj" fmla="val 6129"/>
            </a:avLst>
          </a:prstGeom>
          <a:solidFill>
            <a:schemeClr val="accent6">
              <a:lumMod val="20000"/>
              <a:lumOff val="80000"/>
            </a:schemeClr>
          </a:solidFill>
        </p:spPr>
        <p:txBody>
          <a:bodyPr wrap="square">
            <a:spAutoFit/>
          </a:bodyPr>
          <a:lstStyle/>
          <a:p>
            <a:pPr algn="ctr"/>
            <a:r>
              <a:rPr lang="en-US" sz="1800">
                <a:solidFill>
                  <a:srgbClr val="003DA6"/>
                </a:solidFill>
              </a:rPr>
              <a:t>sensitivity?</a:t>
            </a:r>
          </a:p>
          <a:p>
            <a:pPr algn="ctr"/>
            <a:endParaRPr lang="en-US">
              <a:solidFill>
                <a:srgbClr val="003DA6"/>
              </a:solidFill>
            </a:endParaRPr>
          </a:p>
          <a:p>
            <a:pPr algn="ctr"/>
            <a:r>
              <a:rPr lang="en-US" sz="1800">
                <a:solidFill>
                  <a:srgbClr val="003DA6"/>
                </a:solidFill>
              </a:rPr>
              <a:t>how good is good enough?</a:t>
            </a:r>
            <a:endParaRPr lang="en-US" sz="1800" b="0" i="0" u="none" strike="noStrike" baseline="0">
              <a:solidFill>
                <a:srgbClr val="003DA6"/>
              </a:solidFill>
            </a:endParaRPr>
          </a:p>
        </p:txBody>
      </p:sp>
      <p:sp>
        <p:nvSpPr>
          <p:cNvPr id="13" name="TextBox 12">
            <a:extLst>
              <a:ext uri="{FF2B5EF4-FFF2-40B4-BE49-F238E27FC236}">
                <a16:creationId xmlns:a16="http://schemas.microsoft.com/office/drawing/2014/main" id="{A3430426-378B-4955-A45D-46225C7AE9B8}"/>
              </a:ext>
            </a:extLst>
          </p:cNvPr>
          <p:cNvSpPr txBox="1"/>
          <p:nvPr/>
        </p:nvSpPr>
        <p:spPr>
          <a:xfrm>
            <a:off x="958717" y="4356282"/>
            <a:ext cx="2081462" cy="2090261"/>
          </a:xfrm>
          <a:prstGeom prst="roundRect">
            <a:avLst>
              <a:gd name="adj" fmla="val 6129"/>
            </a:avLst>
          </a:prstGeom>
          <a:solidFill>
            <a:schemeClr val="accent6">
              <a:lumMod val="20000"/>
              <a:lumOff val="80000"/>
            </a:schemeClr>
          </a:solidFill>
        </p:spPr>
        <p:txBody>
          <a:bodyPr wrap="square">
            <a:spAutoFit/>
          </a:bodyPr>
          <a:lstStyle/>
          <a:p>
            <a:pPr algn="ctr"/>
            <a:r>
              <a:rPr lang="en-US" sz="1800">
                <a:solidFill>
                  <a:srgbClr val="003DA6"/>
                </a:solidFill>
              </a:rPr>
              <a:t>CNN black box might use features to label abnormal/ discriminative that are irrelevant to human decision making</a:t>
            </a:r>
          </a:p>
        </p:txBody>
      </p:sp>
      <p:sp>
        <p:nvSpPr>
          <p:cNvPr id="16" name="Content Placeholder 2">
            <a:extLst>
              <a:ext uri="{FF2B5EF4-FFF2-40B4-BE49-F238E27FC236}">
                <a16:creationId xmlns:a16="http://schemas.microsoft.com/office/drawing/2014/main" id="{D0EE4010-9836-43E6-A5E5-137FA6564B43}"/>
              </a:ext>
            </a:extLst>
          </p:cNvPr>
          <p:cNvSpPr txBox="1">
            <a:spLocks/>
          </p:cNvSpPr>
          <p:nvPr/>
        </p:nvSpPr>
        <p:spPr>
          <a:xfrm>
            <a:off x="8098854" y="573049"/>
            <a:ext cx="3367241" cy="2090261"/>
          </a:xfrm>
          <a:prstGeom prst="roundRect">
            <a:avLst>
              <a:gd name="adj" fmla="val 8571"/>
            </a:avLst>
          </a:prstGeom>
          <a:ln>
            <a:solidFill>
              <a:srgbClr val="003DA6"/>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3DA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3DA6"/>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3DA6"/>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3DA6"/>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3DA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b="1"/>
              <a:t>lack of standards</a:t>
            </a:r>
          </a:p>
          <a:p>
            <a:r>
              <a:rPr lang="en-US" sz="1800"/>
              <a:t>metadata of datasets is not standardized </a:t>
            </a:r>
          </a:p>
          <a:p>
            <a:r>
              <a:rPr lang="en-US" sz="1800"/>
              <a:t>use of non-standardized names for protein markers, sample types, experimental conditions, and disease states</a:t>
            </a:r>
          </a:p>
        </p:txBody>
      </p:sp>
      <p:sp>
        <p:nvSpPr>
          <p:cNvPr id="8" name="Content Placeholder 2">
            <a:extLst>
              <a:ext uri="{FF2B5EF4-FFF2-40B4-BE49-F238E27FC236}">
                <a16:creationId xmlns:a16="http://schemas.microsoft.com/office/drawing/2014/main" id="{789D7AC2-7E4F-4DC5-9CCA-D428DA4AF975}"/>
              </a:ext>
            </a:extLst>
          </p:cNvPr>
          <p:cNvSpPr txBox="1">
            <a:spLocks/>
          </p:cNvSpPr>
          <p:nvPr/>
        </p:nvSpPr>
        <p:spPr>
          <a:xfrm>
            <a:off x="8741742" y="3332748"/>
            <a:ext cx="2081463" cy="939333"/>
          </a:xfrm>
          <a:prstGeom prst="roundRect">
            <a:avLst>
              <a:gd name="adj" fmla="val 8571"/>
            </a:avLst>
          </a:prstGeom>
          <a:ln>
            <a:solidFill>
              <a:srgbClr val="003DA6"/>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3DA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3DA6"/>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3DA6"/>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3DA6"/>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3DA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800" b="1"/>
              <a:t>lack of repositories </a:t>
            </a:r>
            <a:br>
              <a:rPr lang="en-US" sz="1800" b="1"/>
            </a:br>
            <a:r>
              <a:rPr lang="en-US" sz="1800" b="1"/>
              <a:t>and requirements for data deposition</a:t>
            </a:r>
          </a:p>
        </p:txBody>
      </p:sp>
      <p:sp>
        <p:nvSpPr>
          <p:cNvPr id="11" name="Content Placeholder 2">
            <a:extLst>
              <a:ext uri="{FF2B5EF4-FFF2-40B4-BE49-F238E27FC236}">
                <a16:creationId xmlns:a16="http://schemas.microsoft.com/office/drawing/2014/main" id="{3C4DDE87-0AB2-4E8D-B2D0-0398B006966F}"/>
              </a:ext>
            </a:extLst>
          </p:cNvPr>
          <p:cNvSpPr txBox="1">
            <a:spLocks/>
          </p:cNvSpPr>
          <p:nvPr/>
        </p:nvSpPr>
        <p:spPr>
          <a:xfrm>
            <a:off x="8741741" y="4676275"/>
            <a:ext cx="2081463" cy="641683"/>
          </a:xfrm>
          <a:prstGeom prst="roundRect">
            <a:avLst>
              <a:gd name="adj" fmla="val 8571"/>
            </a:avLst>
          </a:prstGeom>
          <a:ln>
            <a:solidFill>
              <a:srgbClr val="003DA6"/>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3DA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3DA6"/>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3DA6"/>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3DA6"/>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3DA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800" b="1"/>
              <a:t>limited public data sharing</a:t>
            </a:r>
          </a:p>
        </p:txBody>
      </p:sp>
      <p:sp>
        <p:nvSpPr>
          <p:cNvPr id="12" name="TextBox 11">
            <a:extLst>
              <a:ext uri="{FF2B5EF4-FFF2-40B4-BE49-F238E27FC236}">
                <a16:creationId xmlns:a16="http://schemas.microsoft.com/office/drawing/2014/main" id="{B4C870D6-4B7F-4058-B0B0-09261BD3DCFE}"/>
              </a:ext>
            </a:extLst>
          </p:cNvPr>
          <p:cNvSpPr txBox="1"/>
          <p:nvPr/>
        </p:nvSpPr>
        <p:spPr>
          <a:xfrm>
            <a:off x="4795383" y="4476219"/>
            <a:ext cx="3590627" cy="400110"/>
          </a:xfrm>
          <a:prstGeom prst="rect">
            <a:avLst/>
          </a:prstGeom>
          <a:noFill/>
        </p:spPr>
        <p:txBody>
          <a:bodyPr wrap="square">
            <a:spAutoFit/>
          </a:bodyPr>
          <a:lstStyle/>
          <a:p>
            <a:r>
              <a:rPr lang="en-US" sz="2000" b="1">
                <a:solidFill>
                  <a:srgbClr val="CC3300"/>
                </a:solidFill>
              </a:rPr>
              <a:t>methods of knowledge transfer</a:t>
            </a:r>
          </a:p>
        </p:txBody>
      </p:sp>
      <p:sp>
        <p:nvSpPr>
          <p:cNvPr id="14" name="TextBox 13">
            <a:extLst>
              <a:ext uri="{FF2B5EF4-FFF2-40B4-BE49-F238E27FC236}">
                <a16:creationId xmlns:a16="http://schemas.microsoft.com/office/drawing/2014/main" id="{2D788EA5-4EF5-43DB-9AB0-B16B712AB8DE}"/>
              </a:ext>
            </a:extLst>
          </p:cNvPr>
          <p:cNvSpPr txBox="1"/>
          <p:nvPr/>
        </p:nvSpPr>
        <p:spPr>
          <a:xfrm>
            <a:off x="4145678" y="3315849"/>
            <a:ext cx="4071890" cy="707886"/>
          </a:xfrm>
          <a:prstGeom prst="rect">
            <a:avLst/>
          </a:prstGeom>
          <a:noFill/>
        </p:spPr>
        <p:txBody>
          <a:bodyPr wrap="square">
            <a:spAutoFit/>
          </a:bodyPr>
          <a:lstStyle/>
          <a:p>
            <a:pPr algn="ctr"/>
            <a:r>
              <a:rPr lang="en-US" sz="2000" b="1">
                <a:solidFill>
                  <a:srgbClr val="CC3300"/>
                </a:solidFill>
              </a:rPr>
              <a:t>novel ML techniques to make models robust to heterogeneities</a:t>
            </a:r>
          </a:p>
        </p:txBody>
      </p:sp>
      <p:sp>
        <p:nvSpPr>
          <p:cNvPr id="15" name="TextBox 14">
            <a:extLst>
              <a:ext uri="{FF2B5EF4-FFF2-40B4-BE49-F238E27FC236}">
                <a16:creationId xmlns:a16="http://schemas.microsoft.com/office/drawing/2014/main" id="{88F09936-0894-4A91-9B52-567074AAF0BC}"/>
              </a:ext>
            </a:extLst>
          </p:cNvPr>
          <p:cNvSpPr txBox="1"/>
          <p:nvPr/>
        </p:nvSpPr>
        <p:spPr>
          <a:xfrm>
            <a:off x="6230974" y="156548"/>
            <a:ext cx="1994439" cy="1015663"/>
          </a:xfrm>
          <a:prstGeom prst="rect">
            <a:avLst/>
          </a:prstGeom>
          <a:noFill/>
        </p:spPr>
        <p:txBody>
          <a:bodyPr wrap="square">
            <a:spAutoFit/>
          </a:bodyPr>
          <a:lstStyle/>
          <a:p>
            <a:pPr algn="ctr"/>
            <a:r>
              <a:rPr lang="en-US" sz="2000" b="1">
                <a:solidFill>
                  <a:srgbClr val="CC3300"/>
                </a:solidFill>
              </a:rPr>
              <a:t>Quality and Standards efforts</a:t>
            </a:r>
          </a:p>
        </p:txBody>
      </p:sp>
      <p:sp>
        <p:nvSpPr>
          <p:cNvPr id="17" name="TextBox 16">
            <a:extLst>
              <a:ext uri="{FF2B5EF4-FFF2-40B4-BE49-F238E27FC236}">
                <a16:creationId xmlns:a16="http://schemas.microsoft.com/office/drawing/2014/main" id="{107E4886-0F77-4246-BCAC-B1BC2114D606}"/>
              </a:ext>
            </a:extLst>
          </p:cNvPr>
          <p:cNvSpPr txBox="1"/>
          <p:nvPr/>
        </p:nvSpPr>
        <p:spPr>
          <a:xfrm>
            <a:off x="5866796" y="5344023"/>
            <a:ext cx="3590627" cy="707886"/>
          </a:xfrm>
          <a:prstGeom prst="rect">
            <a:avLst/>
          </a:prstGeom>
          <a:noFill/>
        </p:spPr>
        <p:txBody>
          <a:bodyPr wrap="square">
            <a:spAutoFit/>
          </a:bodyPr>
          <a:lstStyle/>
          <a:p>
            <a:pPr algn="ctr"/>
            <a:r>
              <a:rPr lang="en-US" sz="2000" b="1">
                <a:solidFill>
                  <a:srgbClr val="CC3300"/>
                </a:solidFill>
              </a:rPr>
              <a:t>incentives for public data sharing</a:t>
            </a:r>
          </a:p>
        </p:txBody>
      </p:sp>
      <p:sp>
        <p:nvSpPr>
          <p:cNvPr id="19" name="TextBox 18">
            <a:extLst>
              <a:ext uri="{FF2B5EF4-FFF2-40B4-BE49-F238E27FC236}">
                <a16:creationId xmlns:a16="http://schemas.microsoft.com/office/drawing/2014/main" id="{28769CC7-4852-4E02-A06C-29EC3F913856}"/>
              </a:ext>
            </a:extLst>
          </p:cNvPr>
          <p:cNvSpPr txBox="1"/>
          <p:nvPr/>
        </p:nvSpPr>
        <p:spPr>
          <a:xfrm>
            <a:off x="8524917" y="6094242"/>
            <a:ext cx="3590627" cy="707886"/>
          </a:xfrm>
          <a:prstGeom prst="rect">
            <a:avLst/>
          </a:prstGeom>
          <a:noFill/>
        </p:spPr>
        <p:txBody>
          <a:bodyPr wrap="square">
            <a:spAutoFit/>
          </a:bodyPr>
          <a:lstStyle/>
          <a:p>
            <a:pPr algn="ctr"/>
            <a:r>
              <a:rPr lang="en-US" sz="2000" b="1">
                <a:solidFill>
                  <a:srgbClr val="CC3300"/>
                </a:solidFill>
              </a:rPr>
              <a:t>increase community enthusiasm</a:t>
            </a:r>
          </a:p>
        </p:txBody>
      </p:sp>
      <p:sp>
        <p:nvSpPr>
          <p:cNvPr id="20" name="TextBox 19">
            <a:extLst>
              <a:ext uri="{FF2B5EF4-FFF2-40B4-BE49-F238E27FC236}">
                <a16:creationId xmlns:a16="http://schemas.microsoft.com/office/drawing/2014/main" id="{CC987001-5BCE-4F23-88E6-1737B513C0D4}"/>
              </a:ext>
            </a:extLst>
          </p:cNvPr>
          <p:cNvSpPr txBox="1"/>
          <p:nvPr/>
        </p:nvSpPr>
        <p:spPr>
          <a:xfrm>
            <a:off x="2929530" y="5779967"/>
            <a:ext cx="2074249" cy="1015663"/>
          </a:xfrm>
          <a:prstGeom prst="rect">
            <a:avLst/>
          </a:prstGeom>
          <a:noFill/>
        </p:spPr>
        <p:txBody>
          <a:bodyPr wrap="square">
            <a:spAutoFit/>
          </a:bodyPr>
          <a:lstStyle/>
          <a:p>
            <a:pPr algn="ctr"/>
            <a:r>
              <a:rPr lang="en-US" sz="2000" b="1">
                <a:solidFill>
                  <a:srgbClr val="CC3300"/>
                </a:solidFill>
              </a:rPr>
              <a:t>literacy in statistical and research methods</a:t>
            </a:r>
          </a:p>
        </p:txBody>
      </p:sp>
    </p:spTree>
    <p:extLst>
      <p:ext uri="{BB962C8B-B14F-4D97-AF65-F5344CB8AC3E}">
        <p14:creationId xmlns:p14="http://schemas.microsoft.com/office/powerpoint/2010/main" val="2098288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3" grpId="0" animBg="1"/>
      <p:bldP spid="16" grpId="0" animBg="1"/>
      <p:bldP spid="8" grpId="0" animBg="1"/>
      <p:bldP spid="11" grpId="0" animBg="1"/>
      <p:bldP spid="12" grpId="0"/>
      <p:bldP spid="14" grpId="0"/>
      <p:bldP spid="15" grpId="0"/>
      <p:bldP spid="17" grpId="0"/>
      <p:bldP spid="19" grpId="0"/>
      <p:bldP spid="20"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AF02C-C816-4B57-ABD0-205850CC0C5D}"/>
              </a:ext>
            </a:extLst>
          </p:cNvPr>
          <p:cNvSpPr>
            <a:spLocks noGrp="1"/>
          </p:cNvSpPr>
          <p:nvPr>
            <p:ph type="title"/>
          </p:nvPr>
        </p:nvSpPr>
        <p:spPr/>
        <p:txBody>
          <a:bodyPr/>
          <a:lstStyle/>
          <a:p>
            <a:pPr algn="ctr"/>
            <a:r>
              <a:rPr lang="en-US"/>
              <a:t>some practical pearls (as heard at ICCS 2022)</a:t>
            </a:r>
          </a:p>
        </p:txBody>
      </p:sp>
      <p:graphicFrame>
        <p:nvGraphicFramePr>
          <p:cNvPr id="5" name="Diagram 4">
            <a:extLst>
              <a:ext uri="{FF2B5EF4-FFF2-40B4-BE49-F238E27FC236}">
                <a16:creationId xmlns:a16="http://schemas.microsoft.com/office/drawing/2014/main" id="{A3E5D374-B8E6-4C57-A1AF-746C9ED4E826}"/>
              </a:ext>
            </a:extLst>
          </p:cNvPr>
          <p:cNvGraphicFramePr/>
          <p:nvPr>
            <p:extLst>
              <p:ext uri="{D42A27DB-BD31-4B8C-83A1-F6EECF244321}">
                <p14:modId xmlns:p14="http://schemas.microsoft.com/office/powerpoint/2010/main" val="358832841"/>
              </p:ext>
            </p:extLst>
          </p:nvPr>
        </p:nvGraphicFramePr>
        <p:xfrm>
          <a:off x="-1024020" y="1272068"/>
          <a:ext cx="7509041" cy="49723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6" name="Picture 2" descr="David P. Ng, MD | ARUP Laboratories">
            <a:extLst>
              <a:ext uri="{FF2B5EF4-FFF2-40B4-BE49-F238E27FC236}">
                <a16:creationId xmlns:a16="http://schemas.microsoft.com/office/drawing/2014/main" id="{0C622EFD-1286-4917-8F10-1D46B5F59DD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6928" y="1272067"/>
            <a:ext cx="1672389" cy="167238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B0CD88AC-D140-4275-BE6F-A45EB656A1CF}"/>
              </a:ext>
            </a:extLst>
          </p:cNvPr>
          <p:cNvSpPr txBox="1"/>
          <p:nvPr/>
        </p:nvSpPr>
        <p:spPr>
          <a:xfrm>
            <a:off x="95349" y="6352676"/>
            <a:ext cx="2094398" cy="369332"/>
          </a:xfrm>
          <a:prstGeom prst="rect">
            <a:avLst/>
          </a:prstGeom>
          <a:noFill/>
        </p:spPr>
        <p:txBody>
          <a:bodyPr wrap="square" rtlCol="0">
            <a:spAutoFit/>
          </a:bodyPr>
          <a:lstStyle/>
          <a:p>
            <a:r>
              <a:rPr lang="en-US">
                <a:solidFill>
                  <a:srgbClr val="003DA6"/>
                </a:solidFill>
              </a:rPr>
              <a:t>Dr. David Ng, ARUP</a:t>
            </a:r>
          </a:p>
        </p:txBody>
      </p:sp>
      <p:sp>
        <p:nvSpPr>
          <p:cNvPr id="9" name="TextBox 8">
            <a:extLst>
              <a:ext uri="{FF2B5EF4-FFF2-40B4-BE49-F238E27FC236}">
                <a16:creationId xmlns:a16="http://schemas.microsoft.com/office/drawing/2014/main" id="{D28E2169-EC26-4675-A5A9-5C42599BEB64}"/>
              </a:ext>
            </a:extLst>
          </p:cNvPr>
          <p:cNvSpPr txBox="1"/>
          <p:nvPr/>
        </p:nvSpPr>
        <p:spPr>
          <a:xfrm>
            <a:off x="6664963" y="1765198"/>
            <a:ext cx="2704765" cy="1997246"/>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wrap="square" lIns="91440" tIns="45720" rIns="91440" bIns="45720" anchor="t">
            <a:spAutoFit/>
          </a:bodyPr>
          <a:lstStyle/>
          <a:p>
            <a:pPr marL="0" marR="0" algn="ctr">
              <a:lnSpc>
                <a:spcPct val="150000"/>
              </a:lnSpc>
              <a:spcBef>
                <a:spcPts val="0"/>
              </a:spcBef>
              <a:spcAft>
                <a:spcPts val="200"/>
              </a:spcAft>
            </a:pPr>
            <a:r>
              <a:rPr lang="en-US" sz="2000">
                <a:solidFill>
                  <a:schemeClr val="bg1"/>
                </a:solidFill>
                <a:latin typeface="Arial"/>
                <a:ea typeface="Calibri" panose="020F0502020204030204" pitchFamily="34" charset="0"/>
                <a:cs typeface="Times New Roman"/>
              </a:rPr>
              <a:t>"</a:t>
            </a:r>
            <a:r>
              <a:rPr lang="en-US" sz="2000">
                <a:solidFill>
                  <a:schemeClr val="bg1"/>
                </a:solidFill>
                <a:effectLst/>
                <a:latin typeface="Arial"/>
                <a:ea typeface="Calibri" panose="020F0502020204030204" pitchFamily="34" charset="0"/>
                <a:cs typeface="Times New Roman"/>
              </a:rPr>
              <a:t>retrospective is not prospective</a:t>
            </a:r>
            <a:r>
              <a:rPr lang="en-US" sz="2000">
                <a:solidFill>
                  <a:schemeClr val="bg1"/>
                </a:solidFill>
                <a:latin typeface="Arial"/>
                <a:ea typeface="Calibri" panose="020F0502020204030204" pitchFamily="34" charset="0"/>
                <a:cs typeface="Times New Roman"/>
              </a:rPr>
              <a:t>"</a:t>
            </a:r>
            <a:endParaRPr lang="en-US" sz="2000">
              <a:solidFill>
                <a:schemeClr val="bg1"/>
              </a:solidFill>
              <a:effectLst/>
              <a:latin typeface="Arial"/>
              <a:ea typeface="Calibri" panose="020F0502020204030204" pitchFamily="34" charset="0"/>
              <a:cs typeface="Times New Roman"/>
            </a:endParaRPr>
          </a:p>
        </p:txBody>
      </p:sp>
      <p:sp>
        <p:nvSpPr>
          <p:cNvPr id="12" name="TextBox 11">
            <a:extLst>
              <a:ext uri="{FF2B5EF4-FFF2-40B4-BE49-F238E27FC236}">
                <a16:creationId xmlns:a16="http://schemas.microsoft.com/office/drawing/2014/main" id="{F365AB43-58D3-48D5-85D6-DB0F2B1EA93F}"/>
              </a:ext>
            </a:extLst>
          </p:cNvPr>
          <p:cNvSpPr txBox="1"/>
          <p:nvPr/>
        </p:nvSpPr>
        <p:spPr>
          <a:xfrm>
            <a:off x="8919814" y="3253978"/>
            <a:ext cx="2823814" cy="1348058"/>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wrap="square" lIns="91440" tIns="45720" rIns="91440" bIns="45720" anchor="t">
            <a:spAutoFit/>
          </a:bodyPr>
          <a:lstStyle/>
          <a:p>
            <a:pPr marL="0" marR="0" algn="ctr">
              <a:lnSpc>
                <a:spcPct val="150000"/>
              </a:lnSpc>
              <a:spcBef>
                <a:spcPts val="0"/>
              </a:spcBef>
              <a:spcAft>
                <a:spcPts val="200"/>
              </a:spcAft>
            </a:pPr>
            <a:r>
              <a:rPr lang="en-US" sz="2000">
                <a:solidFill>
                  <a:schemeClr val="bg1"/>
                </a:solidFill>
                <a:latin typeface="Arial"/>
                <a:ea typeface="Calibri" panose="020F0502020204030204" pitchFamily="34" charset="0"/>
                <a:cs typeface="Times New Roman"/>
              </a:rPr>
              <a:t>"</a:t>
            </a:r>
            <a:r>
              <a:rPr lang="en-US" sz="2000">
                <a:solidFill>
                  <a:schemeClr val="bg1"/>
                </a:solidFill>
                <a:effectLst/>
                <a:latin typeface="Arial"/>
                <a:ea typeface="Calibri" panose="020F0502020204030204" pitchFamily="34" charset="0"/>
                <a:cs typeface="Times New Roman"/>
              </a:rPr>
              <a:t>what is clinical ground truth</a:t>
            </a:r>
            <a:r>
              <a:rPr lang="en-US" sz="2000">
                <a:solidFill>
                  <a:schemeClr val="bg1"/>
                </a:solidFill>
                <a:latin typeface="Arial"/>
                <a:ea typeface="Calibri" panose="020F0502020204030204" pitchFamily="34" charset="0"/>
                <a:cs typeface="Times New Roman"/>
              </a:rPr>
              <a:t>?"</a:t>
            </a:r>
            <a:endParaRPr lang="en-US" sz="2000">
              <a:solidFill>
                <a:schemeClr val="bg1"/>
              </a:solidFill>
              <a:effectLst/>
              <a:latin typeface="Arial"/>
              <a:ea typeface="Calibri" panose="020F0502020204030204" pitchFamily="34" charset="0"/>
              <a:cs typeface="Times New Roman"/>
            </a:endParaRPr>
          </a:p>
        </p:txBody>
      </p:sp>
      <p:sp>
        <p:nvSpPr>
          <p:cNvPr id="13" name="TextBox 12">
            <a:extLst>
              <a:ext uri="{FF2B5EF4-FFF2-40B4-BE49-F238E27FC236}">
                <a16:creationId xmlns:a16="http://schemas.microsoft.com/office/drawing/2014/main" id="{0D1FAD5F-4DE0-40F4-9884-558A29FB8F0F}"/>
              </a:ext>
            </a:extLst>
          </p:cNvPr>
          <p:cNvSpPr txBox="1"/>
          <p:nvPr/>
        </p:nvSpPr>
        <p:spPr>
          <a:xfrm>
            <a:off x="6096000" y="3994339"/>
            <a:ext cx="2823814" cy="1591593"/>
          </a:xfrm>
          <a:prstGeom prst="ellipse">
            <a:avLst/>
          </a:prstGeom>
        </p:spPr>
        <p:style>
          <a:lnRef idx="1">
            <a:schemeClr val="accent2"/>
          </a:lnRef>
          <a:fillRef idx="2">
            <a:schemeClr val="accent2"/>
          </a:fillRef>
          <a:effectRef idx="1">
            <a:schemeClr val="accent2"/>
          </a:effectRef>
          <a:fontRef idx="minor">
            <a:schemeClr val="dk1"/>
          </a:fontRef>
        </p:style>
        <p:txBody>
          <a:bodyPr wrap="square" lIns="91440" tIns="45720" rIns="91440" bIns="45720" anchor="t">
            <a:spAutoFit/>
          </a:bodyPr>
          <a:lstStyle/>
          <a:p>
            <a:pPr marL="0" marR="0" algn="ctr">
              <a:lnSpc>
                <a:spcPct val="150000"/>
              </a:lnSpc>
              <a:spcBef>
                <a:spcPts val="0"/>
              </a:spcBef>
              <a:spcAft>
                <a:spcPts val="200"/>
              </a:spcAft>
            </a:pPr>
            <a:r>
              <a:rPr lang="en-US" sz="2400">
                <a:solidFill>
                  <a:schemeClr val="tx1"/>
                </a:solidFill>
                <a:latin typeface="Arial"/>
                <a:ea typeface="Calibri" panose="020F0502020204030204" pitchFamily="34" charset="0"/>
                <a:cs typeface="Times New Roman"/>
              </a:rPr>
              <a:t>"</a:t>
            </a:r>
            <a:r>
              <a:rPr lang="en-US" sz="2400">
                <a:solidFill>
                  <a:schemeClr val="tx1"/>
                </a:solidFill>
                <a:effectLst/>
                <a:latin typeface="Arial"/>
                <a:ea typeface="Calibri" panose="020F0502020204030204" pitchFamily="34" charset="0"/>
                <a:cs typeface="Times New Roman"/>
              </a:rPr>
              <a:t>what is the use case</a:t>
            </a:r>
            <a:r>
              <a:rPr lang="en-US" sz="2400">
                <a:solidFill>
                  <a:schemeClr val="tx1"/>
                </a:solidFill>
                <a:latin typeface="Arial"/>
                <a:ea typeface="Calibri" panose="020F0502020204030204" pitchFamily="34" charset="0"/>
                <a:cs typeface="Times New Roman"/>
              </a:rPr>
              <a:t>?"</a:t>
            </a:r>
            <a:endParaRPr lang="en-US" sz="2400">
              <a:solidFill>
                <a:schemeClr val="tx1"/>
              </a:solidFill>
              <a:effectLst/>
              <a:latin typeface="Arial"/>
              <a:ea typeface="Calibri" panose="020F0502020204030204" pitchFamily="34" charset="0"/>
              <a:cs typeface="Times New Roman"/>
            </a:endParaRPr>
          </a:p>
        </p:txBody>
      </p:sp>
      <p:pic>
        <p:nvPicPr>
          <p:cNvPr id="1028" name="Picture 4" descr="About us | MLL">
            <a:extLst>
              <a:ext uri="{FF2B5EF4-FFF2-40B4-BE49-F238E27FC236}">
                <a16:creationId xmlns:a16="http://schemas.microsoft.com/office/drawing/2014/main" id="{24DA85ED-996A-45C4-95C4-C750F118074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793952" y="1551823"/>
            <a:ext cx="1464389" cy="1464389"/>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456467BB-F78F-4859-93C6-5588F03C0644}"/>
              </a:ext>
            </a:extLst>
          </p:cNvPr>
          <p:cNvSpPr txBox="1"/>
          <p:nvPr/>
        </p:nvSpPr>
        <p:spPr>
          <a:xfrm>
            <a:off x="9585063" y="6352676"/>
            <a:ext cx="2511588" cy="369332"/>
          </a:xfrm>
          <a:prstGeom prst="rect">
            <a:avLst/>
          </a:prstGeom>
          <a:noFill/>
        </p:spPr>
        <p:txBody>
          <a:bodyPr wrap="square" rtlCol="0">
            <a:spAutoFit/>
          </a:bodyPr>
          <a:lstStyle/>
          <a:p>
            <a:r>
              <a:rPr lang="en-US">
                <a:solidFill>
                  <a:srgbClr val="003DA6"/>
                </a:solidFill>
              </a:rPr>
              <a:t>Dr. Wolfgang Kern, MLL</a:t>
            </a:r>
          </a:p>
        </p:txBody>
      </p:sp>
    </p:spTree>
    <p:extLst>
      <p:ext uri="{BB962C8B-B14F-4D97-AF65-F5344CB8AC3E}">
        <p14:creationId xmlns:p14="http://schemas.microsoft.com/office/powerpoint/2010/main" val="295025407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2229" y="638669"/>
            <a:ext cx="10327541" cy="5580662"/>
          </a:xfrm>
          <a:prstGeom prst="rect">
            <a:avLst/>
          </a:prstGeom>
        </p:spPr>
      </p:pic>
      <p:sp>
        <p:nvSpPr>
          <p:cNvPr id="6" name="TextBox 5">
            <a:extLst>
              <a:ext uri="{FF2B5EF4-FFF2-40B4-BE49-F238E27FC236}">
                <a16:creationId xmlns:a16="http://schemas.microsoft.com/office/drawing/2014/main" id="{3506E6C1-3147-4172-9CAF-4B54752416ED}"/>
              </a:ext>
            </a:extLst>
          </p:cNvPr>
          <p:cNvSpPr txBox="1"/>
          <p:nvPr/>
        </p:nvSpPr>
        <p:spPr>
          <a:xfrm>
            <a:off x="4689895" y="6581001"/>
            <a:ext cx="750210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1200">
                <a:solidFill>
                  <a:srgbClr val="003DA6"/>
                </a:solidFill>
                <a:cs typeface="Calibri"/>
              </a:rPr>
              <a:t>Walter W et al, 2021. PMID 34103684. </a:t>
            </a:r>
            <a:endParaRPr lang="en-US">
              <a:solidFill>
                <a:srgbClr val="003DA6"/>
              </a:solidFill>
            </a:endParaRPr>
          </a:p>
        </p:txBody>
      </p:sp>
    </p:spTree>
    <p:extLst>
      <p:ext uri="{BB962C8B-B14F-4D97-AF65-F5344CB8AC3E}">
        <p14:creationId xmlns:p14="http://schemas.microsoft.com/office/powerpoint/2010/main" val="308528335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D2FAD-44A9-4F88-B11A-701675B90432}"/>
              </a:ext>
            </a:extLst>
          </p:cNvPr>
          <p:cNvSpPr>
            <a:spLocks noGrp="1"/>
          </p:cNvSpPr>
          <p:nvPr>
            <p:ph type="title"/>
          </p:nvPr>
        </p:nvSpPr>
        <p:spPr/>
        <p:txBody>
          <a:bodyPr/>
          <a:lstStyle/>
          <a:p>
            <a:pPr algn="ctr"/>
            <a:r>
              <a:rPr lang="en-US"/>
              <a:t>acknowledgements</a:t>
            </a:r>
          </a:p>
        </p:txBody>
      </p:sp>
      <p:pic>
        <p:nvPicPr>
          <p:cNvPr id="3" name="Picture 2" descr="HMS_Affiliate_NEW_8.png">
            <a:extLst>
              <a:ext uri="{FF2B5EF4-FFF2-40B4-BE49-F238E27FC236}">
                <a16:creationId xmlns:a16="http://schemas.microsoft.com/office/drawing/2014/main" id="{A1363342-C16C-41FE-8141-8579DC200E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90341" y="6138205"/>
            <a:ext cx="2355222" cy="408336"/>
          </a:xfrm>
          <a:prstGeom prst="rect">
            <a:avLst/>
          </a:prstGeom>
        </p:spPr>
      </p:pic>
      <p:sp>
        <p:nvSpPr>
          <p:cNvPr id="4" name="TextBox 3">
            <a:extLst>
              <a:ext uri="{FF2B5EF4-FFF2-40B4-BE49-F238E27FC236}">
                <a16:creationId xmlns:a16="http://schemas.microsoft.com/office/drawing/2014/main" id="{1EEAFEA4-A1D8-4AEA-9BAD-791B2CE46FD6}"/>
              </a:ext>
            </a:extLst>
          </p:cNvPr>
          <p:cNvSpPr txBox="1"/>
          <p:nvPr/>
        </p:nvSpPr>
        <p:spPr>
          <a:xfrm>
            <a:off x="423102" y="1850500"/>
            <a:ext cx="2598822" cy="1200329"/>
          </a:xfrm>
          <a:prstGeom prst="rect">
            <a:avLst/>
          </a:prstGeom>
          <a:noFill/>
        </p:spPr>
        <p:txBody>
          <a:bodyPr wrap="square" rtlCol="0">
            <a:spAutoFit/>
          </a:bodyPr>
          <a:lstStyle/>
          <a:p>
            <a:pPr defTabSz="457200"/>
            <a:r>
              <a:rPr lang="en-US" sz="2400" b="1">
                <a:solidFill>
                  <a:srgbClr val="003DA6"/>
                </a:solidFill>
                <a:latin typeface="Calibri" panose="020F0502020204030204"/>
              </a:rPr>
              <a:t>BWH Pathology</a:t>
            </a:r>
          </a:p>
          <a:p>
            <a:pPr defTabSz="457200"/>
            <a:r>
              <a:rPr lang="en-US" sz="2400">
                <a:solidFill>
                  <a:srgbClr val="003DA6"/>
                </a:solidFill>
                <a:latin typeface="Calibri" panose="020F0502020204030204"/>
              </a:rPr>
              <a:t>Annette Kim</a:t>
            </a:r>
          </a:p>
          <a:p>
            <a:pPr defTabSz="457200"/>
            <a:r>
              <a:rPr lang="en-US" sz="2400">
                <a:solidFill>
                  <a:srgbClr val="003DA6"/>
                </a:solidFill>
                <a:latin typeface="Calibri" panose="020F0502020204030204"/>
              </a:rPr>
              <a:t>Faisal Mahmood</a:t>
            </a:r>
          </a:p>
        </p:txBody>
      </p:sp>
      <p:sp>
        <p:nvSpPr>
          <p:cNvPr id="5" name="TextBox 4">
            <a:extLst>
              <a:ext uri="{FF2B5EF4-FFF2-40B4-BE49-F238E27FC236}">
                <a16:creationId xmlns:a16="http://schemas.microsoft.com/office/drawing/2014/main" id="{55A83865-048E-4CEB-9DD8-07CDD5CB9206}"/>
              </a:ext>
            </a:extLst>
          </p:cNvPr>
          <p:cNvSpPr txBox="1"/>
          <p:nvPr/>
        </p:nvSpPr>
        <p:spPr>
          <a:xfrm>
            <a:off x="4277763" y="1850500"/>
            <a:ext cx="3516815" cy="461665"/>
          </a:xfrm>
          <a:prstGeom prst="rect">
            <a:avLst/>
          </a:prstGeom>
          <a:noFill/>
        </p:spPr>
        <p:txBody>
          <a:bodyPr wrap="square" rtlCol="0">
            <a:spAutoFit/>
          </a:bodyPr>
          <a:lstStyle/>
          <a:p>
            <a:pPr defTabSz="457200"/>
            <a:r>
              <a:rPr lang="en-US" sz="2400" b="1">
                <a:solidFill>
                  <a:srgbClr val="003DA6"/>
                </a:solidFill>
                <a:latin typeface="Calibri" panose="020F0502020204030204"/>
              </a:rPr>
              <a:t>Mentoring Programs</a:t>
            </a:r>
          </a:p>
        </p:txBody>
      </p:sp>
      <p:pic>
        <p:nvPicPr>
          <p:cNvPr id="6" name="Picture 5">
            <a:extLst>
              <a:ext uri="{FF2B5EF4-FFF2-40B4-BE49-F238E27FC236}">
                <a16:creationId xmlns:a16="http://schemas.microsoft.com/office/drawing/2014/main" id="{2FBCCBBC-D80B-4932-BB7C-0F72E0D38571}"/>
              </a:ext>
            </a:extLst>
          </p:cNvPr>
          <p:cNvPicPr>
            <a:picLocks noChangeAspect="1"/>
          </p:cNvPicPr>
          <p:nvPr/>
        </p:nvPicPr>
        <p:blipFill>
          <a:blip r:embed="rId3"/>
          <a:stretch>
            <a:fillRect/>
          </a:stretch>
        </p:blipFill>
        <p:spPr>
          <a:xfrm>
            <a:off x="4135464" y="2499200"/>
            <a:ext cx="1511133" cy="1094269"/>
          </a:xfrm>
          <a:prstGeom prst="rect">
            <a:avLst/>
          </a:prstGeom>
        </p:spPr>
      </p:pic>
      <p:pic>
        <p:nvPicPr>
          <p:cNvPr id="7" name="Picture 6">
            <a:extLst>
              <a:ext uri="{FF2B5EF4-FFF2-40B4-BE49-F238E27FC236}">
                <a16:creationId xmlns:a16="http://schemas.microsoft.com/office/drawing/2014/main" id="{B7663FDC-B1CB-43FD-8FAF-8C5DF88999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72666" y="2727186"/>
            <a:ext cx="1310011" cy="478832"/>
          </a:xfrm>
          <a:prstGeom prst="rect">
            <a:avLst/>
          </a:prstGeom>
        </p:spPr>
      </p:pic>
      <p:pic>
        <p:nvPicPr>
          <p:cNvPr id="8" name="Picture 7" descr="Screen Clipping">
            <a:extLst>
              <a:ext uri="{FF2B5EF4-FFF2-40B4-BE49-F238E27FC236}">
                <a16:creationId xmlns:a16="http://schemas.microsoft.com/office/drawing/2014/main" id="{EC36EC08-D46F-47EF-99DC-CF4AEC455C5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72667" y="3262191"/>
            <a:ext cx="2025595" cy="182880"/>
          </a:xfrm>
          <a:prstGeom prst="rect">
            <a:avLst/>
          </a:prstGeom>
        </p:spPr>
      </p:pic>
      <p:pic>
        <p:nvPicPr>
          <p:cNvPr id="9" name="Picture 8">
            <a:extLst>
              <a:ext uri="{FF2B5EF4-FFF2-40B4-BE49-F238E27FC236}">
                <a16:creationId xmlns:a16="http://schemas.microsoft.com/office/drawing/2014/main" id="{2F730042-E234-4C91-B190-4C8B7C3793B6}"/>
              </a:ext>
            </a:extLst>
          </p:cNvPr>
          <p:cNvPicPr>
            <a:picLocks noChangeAspect="1"/>
          </p:cNvPicPr>
          <p:nvPr/>
        </p:nvPicPr>
        <p:blipFill>
          <a:blip r:embed="rId6"/>
          <a:stretch>
            <a:fillRect/>
          </a:stretch>
        </p:blipFill>
        <p:spPr>
          <a:xfrm>
            <a:off x="9265633" y="2499200"/>
            <a:ext cx="732644" cy="1057828"/>
          </a:xfrm>
          <a:prstGeom prst="rect">
            <a:avLst/>
          </a:prstGeom>
        </p:spPr>
      </p:pic>
      <p:sp>
        <p:nvSpPr>
          <p:cNvPr id="10" name="TextBox 9">
            <a:extLst>
              <a:ext uri="{FF2B5EF4-FFF2-40B4-BE49-F238E27FC236}">
                <a16:creationId xmlns:a16="http://schemas.microsoft.com/office/drawing/2014/main" id="{FFCBF913-F4DE-4612-BCE3-EA8096C6E7A4}"/>
              </a:ext>
            </a:extLst>
          </p:cNvPr>
          <p:cNvSpPr txBox="1"/>
          <p:nvPr/>
        </p:nvSpPr>
        <p:spPr>
          <a:xfrm>
            <a:off x="9050416" y="1850500"/>
            <a:ext cx="1572140" cy="461665"/>
          </a:xfrm>
          <a:prstGeom prst="rect">
            <a:avLst/>
          </a:prstGeom>
          <a:noFill/>
        </p:spPr>
        <p:txBody>
          <a:bodyPr wrap="square" rtlCol="0">
            <a:spAutoFit/>
          </a:bodyPr>
          <a:lstStyle/>
          <a:p>
            <a:pPr defTabSz="457200"/>
            <a:r>
              <a:rPr lang="en-US" sz="2400" b="1">
                <a:solidFill>
                  <a:srgbClr val="003DA6"/>
                </a:solidFill>
                <a:latin typeface="Calibri" panose="020F0502020204030204"/>
              </a:rPr>
              <a:t>Funding</a:t>
            </a:r>
          </a:p>
        </p:txBody>
      </p:sp>
      <p:pic>
        <p:nvPicPr>
          <p:cNvPr id="11" name="Picture 10" descr="A picture containing text&#10;&#10;Description automatically generated">
            <a:extLst>
              <a:ext uri="{FF2B5EF4-FFF2-40B4-BE49-F238E27FC236}">
                <a16:creationId xmlns:a16="http://schemas.microsoft.com/office/drawing/2014/main" id="{4B12845B-D01B-44C0-AB2A-1960FE82ABA4}"/>
              </a:ext>
            </a:extLst>
          </p:cNvPr>
          <p:cNvPicPr>
            <a:picLocks noChangeAspect="1"/>
          </p:cNvPicPr>
          <p:nvPr/>
        </p:nvPicPr>
        <p:blipFill>
          <a:blip r:embed="rId7"/>
          <a:stretch>
            <a:fillRect/>
          </a:stretch>
        </p:blipFill>
        <p:spPr>
          <a:xfrm>
            <a:off x="1632900" y="6117399"/>
            <a:ext cx="3396541" cy="429142"/>
          </a:xfrm>
          <a:prstGeom prst="rect">
            <a:avLst/>
          </a:prstGeom>
        </p:spPr>
      </p:pic>
      <p:pic>
        <p:nvPicPr>
          <p:cNvPr id="12" name="Picture 11" descr="A picture containing text, tableware, plate, dishware&#10;&#10;Description automatically generated">
            <a:extLst>
              <a:ext uri="{FF2B5EF4-FFF2-40B4-BE49-F238E27FC236}">
                <a16:creationId xmlns:a16="http://schemas.microsoft.com/office/drawing/2014/main" id="{35B80405-E5BF-4567-AAD5-516287368E6F}"/>
              </a:ext>
            </a:extLst>
          </p:cNvPr>
          <p:cNvPicPr>
            <a:picLocks noChangeAspect="1"/>
          </p:cNvPicPr>
          <p:nvPr/>
        </p:nvPicPr>
        <p:blipFill>
          <a:blip r:embed="rId8"/>
          <a:stretch>
            <a:fillRect/>
          </a:stretch>
        </p:blipFill>
        <p:spPr>
          <a:xfrm>
            <a:off x="7567363" y="6163430"/>
            <a:ext cx="3396541" cy="357886"/>
          </a:xfrm>
          <a:prstGeom prst="rect">
            <a:avLst/>
          </a:prstGeom>
        </p:spPr>
      </p:pic>
    </p:spTree>
    <p:extLst>
      <p:ext uri="{BB962C8B-B14F-4D97-AF65-F5344CB8AC3E}">
        <p14:creationId xmlns:p14="http://schemas.microsoft.com/office/powerpoint/2010/main" val="194542345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D9D36D6-2AC5-46A1-A849-4C82D5264A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668B6F5-AF57-CCDA-9C7B-1D73B3DB29C0}"/>
              </a:ext>
            </a:extLst>
          </p:cNvPr>
          <p:cNvSpPr>
            <a:spLocks noGrp="1"/>
          </p:cNvSpPr>
          <p:nvPr>
            <p:ph type="title"/>
          </p:nvPr>
        </p:nvSpPr>
        <p:spPr>
          <a:xfrm>
            <a:off x="5354955" y="552182"/>
            <a:ext cx="5998840" cy="3343135"/>
          </a:xfrm>
          <a:noFill/>
        </p:spPr>
        <p:txBody>
          <a:bodyPr vert="horz" lIns="91440" tIns="45720" rIns="91440" bIns="45720" rtlCol="0" anchor="t">
            <a:normAutofit fontScale="90000"/>
          </a:bodyPr>
          <a:lstStyle/>
          <a:p>
            <a:r>
              <a:rPr lang="en-US" sz="5200"/>
              <a:t>Questions</a:t>
            </a:r>
            <a:br>
              <a:rPr lang="en-US" sz="5200">
                <a:cs typeface="Calibri Light"/>
              </a:rPr>
            </a:br>
            <a:br>
              <a:rPr lang="en-US" sz="5200">
                <a:cs typeface="Calibri Light"/>
              </a:rPr>
            </a:br>
            <a:r>
              <a:rPr lang="en-US" sz="2800">
                <a:ea typeface="+mj-lt"/>
                <a:cs typeface="+mj-lt"/>
              </a:rPr>
              <a:t>dwilliamson@bwh.harvard.edu</a:t>
            </a:r>
            <a:br>
              <a:rPr lang="en-US" sz="2800">
                <a:ea typeface="+mj-lt"/>
                <a:cs typeface="+mj-lt"/>
              </a:rPr>
            </a:br>
            <a:r>
              <a:rPr lang="en-US" sz="2800">
                <a:cs typeface="Calibri Light"/>
              </a:rPr>
              <a:t>flucas@bwh.harvard.edu</a:t>
            </a:r>
            <a:br>
              <a:rPr lang="en-US" sz="2800">
                <a:cs typeface="Calibri Light"/>
              </a:rPr>
            </a:br>
            <a:br>
              <a:rPr lang="en-US" sz="2800">
                <a:cs typeface="Calibri Light"/>
              </a:rPr>
            </a:br>
            <a:r>
              <a:rPr lang="en-US" sz="2800">
                <a:ea typeface="+mj-lt"/>
                <a:cs typeface="+mj-lt"/>
              </a:rPr>
              <a:t>https://faisal.ai/</a:t>
            </a:r>
            <a:endParaRPr lang="en-US" sz="2800">
              <a:cs typeface="Calibri Light"/>
            </a:endParaRPr>
          </a:p>
        </p:txBody>
      </p:sp>
      <p:pic>
        <p:nvPicPr>
          <p:cNvPr id="3" name="Picture 3">
            <a:extLst>
              <a:ext uri="{FF2B5EF4-FFF2-40B4-BE49-F238E27FC236}">
                <a16:creationId xmlns:a16="http://schemas.microsoft.com/office/drawing/2014/main" id="{A9CF9D20-18D8-8F05-F0BE-9002C2581DA5}"/>
              </a:ext>
            </a:extLst>
          </p:cNvPr>
          <p:cNvPicPr>
            <a:picLocks noChangeAspect="1"/>
          </p:cNvPicPr>
          <p:nvPr/>
        </p:nvPicPr>
        <p:blipFill rotWithShape="1">
          <a:blip r:embed="rId2"/>
          <a:srcRect t="2926"/>
          <a:stretch/>
        </p:blipFill>
        <p:spPr>
          <a:xfrm rot="5400000">
            <a:off x="-932497" y="932497"/>
            <a:ext cx="6858000" cy="4993005"/>
          </a:xfrm>
          <a:prstGeom prst="rect">
            <a:avLst/>
          </a:prstGeom>
        </p:spPr>
      </p:pic>
    </p:spTree>
    <p:extLst>
      <p:ext uri="{BB962C8B-B14F-4D97-AF65-F5344CB8AC3E}">
        <p14:creationId xmlns:p14="http://schemas.microsoft.com/office/powerpoint/2010/main" val="267521406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131684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362" y="171140"/>
            <a:ext cx="7005680" cy="1980460"/>
          </a:xfrm>
        </p:spPr>
        <p:txBody>
          <a:bodyPr>
            <a:noAutofit/>
          </a:bodyPr>
          <a:lstStyle/>
          <a:p>
            <a:pPr algn="ctr"/>
            <a:r>
              <a:rPr lang="en-US" sz="3200"/>
              <a:t>explainable artificial intelligence: </a:t>
            </a:r>
            <a:br>
              <a:rPr lang="en-US" sz="3200"/>
            </a:br>
            <a:r>
              <a:rPr lang="en-US" sz="3200"/>
              <a:t>important cell populations in classic Hodgkin lymphoma</a:t>
            </a:r>
          </a:p>
        </p:txBody>
      </p:sp>
      <p:sp>
        <p:nvSpPr>
          <p:cNvPr id="3" name="Content Placeholder 2"/>
          <p:cNvSpPr>
            <a:spLocks noGrp="1"/>
          </p:cNvSpPr>
          <p:nvPr>
            <p:ph idx="1"/>
          </p:nvPr>
        </p:nvSpPr>
        <p:spPr>
          <a:xfrm>
            <a:off x="192506" y="2557227"/>
            <a:ext cx="11788994" cy="4192055"/>
          </a:xfrm>
        </p:spPr>
        <p:txBody>
          <a:bodyPr vert="horz" lIns="91440" tIns="45720" rIns="91440" bIns="45720" rtlCol="0" anchor="t">
            <a:normAutofit fontScale="92500" lnSpcReduction="20000"/>
          </a:bodyPr>
          <a:lstStyle/>
          <a:p>
            <a:r>
              <a:rPr lang="en-US"/>
              <a:t>1,222 samples (9 color </a:t>
            </a:r>
            <a:r>
              <a:rPr lang="en-US" err="1"/>
              <a:t>cHL</a:t>
            </a:r>
            <a:r>
              <a:rPr lang="en-US"/>
              <a:t>-specific flow cytometry panel)</a:t>
            </a:r>
            <a:endParaRPr lang="en-US">
              <a:cs typeface="Calibri"/>
            </a:endParaRPr>
          </a:p>
          <a:p>
            <a:r>
              <a:rPr lang="en-US"/>
              <a:t>constructed 2D histograms: </a:t>
            </a:r>
            <a:endParaRPr lang="en-US">
              <a:cs typeface="Calibri"/>
            </a:endParaRPr>
          </a:p>
          <a:p>
            <a:pPr lvl="1"/>
            <a:r>
              <a:rPr lang="en-US"/>
              <a:t>calculated for each possible pairwise combination of parameters </a:t>
            </a:r>
            <a:endParaRPr lang="en-US">
              <a:cs typeface="Calibri"/>
            </a:endParaRPr>
          </a:p>
          <a:p>
            <a:pPr lvl="2"/>
            <a:r>
              <a:rPr lang="en-US"/>
              <a:t>9 fluorescence, 4 scattering parameters, with 78 possible pairwise combinations</a:t>
            </a:r>
            <a:endParaRPr lang="en-US">
              <a:cs typeface="Calibri"/>
            </a:endParaRPr>
          </a:p>
          <a:p>
            <a:pPr lvl="1"/>
            <a:r>
              <a:rPr lang="en-US"/>
              <a:t>agnostic to important cell populations</a:t>
            </a:r>
          </a:p>
          <a:p>
            <a:r>
              <a:rPr lang="en-US">
                <a:solidFill>
                  <a:schemeClr val="bg1"/>
                </a:solidFill>
                <a:cs typeface="Calibri"/>
              </a:rPr>
              <a:t>CNN classifier to correspond to each constructed 2D histogram for classification and visualization of impactful cell populations</a:t>
            </a:r>
          </a:p>
          <a:p>
            <a:pPr lvl="1"/>
            <a:r>
              <a:rPr lang="en-US" err="1">
                <a:solidFill>
                  <a:schemeClr val="bg1"/>
                </a:solidFill>
                <a:cs typeface="Calibri"/>
              </a:rPr>
              <a:t>EnsembleCNN</a:t>
            </a:r>
            <a:r>
              <a:rPr lang="en-US">
                <a:solidFill>
                  <a:schemeClr val="bg1"/>
                </a:solidFill>
                <a:cs typeface="Calibri"/>
              </a:rPr>
              <a:t> approach analogous to manual diagnostic approaches </a:t>
            </a:r>
          </a:p>
          <a:p>
            <a:pPr lvl="1"/>
            <a:r>
              <a:rPr lang="en-US">
                <a:solidFill>
                  <a:schemeClr val="bg1"/>
                </a:solidFill>
                <a:cs typeface="Calibri"/>
              </a:rPr>
              <a:t>intuitive to understand.</a:t>
            </a:r>
          </a:p>
          <a:p>
            <a:r>
              <a:rPr lang="en-US">
                <a:solidFill>
                  <a:schemeClr val="bg1"/>
                </a:solidFill>
                <a:cs typeface="Calibri"/>
              </a:rPr>
              <a:t>projection of 2D Shapley additive explanation (SHAP) values back to individual cells </a:t>
            </a:r>
          </a:p>
          <a:p>
            <a:pPr lvl="1"/>
            <a:r>
              <a:rPr lang="en-US">
                <a:solidFill>
                  <a:schemeClr val="bg1"/>
                </a:solidFill>
                <a:cs typeface="Calibri"/>
              </a:rPr>
              <a:t>highlights individual feature importance in a model-agnostic manner</a:t>
            </a:r>
          </a:p>
          <a:p>
            <a:pPr lvl="1"/>
            <a:r>
              <a:rPr lang="en-US">
                <a:solidFill>
                  <a:schemeClr val="bg1"/>
                </a:solidFill>
                <a:cs typeface="Calibri"/>
              </a:rPr>
              <a:t>generates explanations why a ML model predicts a particular outcome</a:t>
            </a:r>
          </a:p>
        </p:txBody>
      </p:sp>
      <p:sp>
        <p:nvSpPr>
          <p:cNvPr id="4" name="TextBox 3">
            <a:extLst>
              <a:ext uri="{FF2B5EF4-FFF2-40B4-BE49-F238E27FC236}">
                <a16:creationId xmlns:a16="http://schemas.microsoft.com/office/drawing/2014/main" id="{E64D75E2-07A5-49AB-8EA1-54524CA910DE}"/>
              </a:ext>
            </a:extLst>
          </p:cNvPr>
          <p:cNvSpPr txBox="1"/>
          <p:nvPr/>
        </p:nvSpPr>
        <p:spPr>
          <a:xfrm>
            <a:off x="4689895" y="6581001"/>
            <a:ext cx="750210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1200">
                <a:solidFill>
                  <a:srgbClr val="003DA6"/>
                </a:solidFill>
                <a:cs typeface="Calibri"/>
              </a:rPr>
              <a:t>Simonson PD et al. 2021, PMID: 34175918.</a:t>
            </a:r>
            <a:endParaRPr lang="en-US">
              <a:solidFill>
                <a:srgbClr val="003DA6"/>
              </a:solidFill>
            </a:endParaRPr>
          </a:p>
        </p:txBody>
      </p:sp>
      <p:pic>
        <p:nvPicPr>
          <p:cNvPr id="5" name="Content Placeholder 3" descr="Screen Clipping">
            <a:extLst>
              <a:ext uri="{FF2B5EF4-FFF2-40B4-BE49-F238E27FC236}">
                <a16:creationId xmlns:a16="http://schemas.microsoft.com/office/drawing/2014/main" id="{0270D902-A646-47DE-84AD-0942D5C165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06421" y="62255"/>
            <a:ext cx="3901974" cy="2352816"/>
          </a:xfrm>
          <a:prstGeom prst="rect">
            <a:avLst/>
          </a:prstGeom>
        </p:spPr>
      </p:pic>
      <p:sp>
        <p:nvSpPr>
          <p:cNvPr id="6" name="Rectangle 5">
            <a:extLst>
              <a:ext uri="{FF2B5EF4-FFF2-40B4-BE49-F238E27FC236}">
                <a16:creationId xmlns:a16="http://schemas.microsoft.com/office/drawing/2014/main" id="{EC60EF83-1FF6-4136-BF66-73993EFC63FB}"/>
              </a:ext>
            </a:extLst>
          </p:cNvPr>
          <p:cNvSpPr/>
          <p:nvPr/>
        </p:nvSpPr>
        <p:spPr>
          <a:xfrm>
            <a:off x="7088042" y="62421"/>
            <a:ext cx="445168" cy="5053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791412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362" y="171140"/>
            <a:ext cx="7005680" cy="1980460"/>
          </a:xfrm>
        </p:spPr>
        <p:txBody>
          <a:bodyPr>
            <a:noAutofit/>
          </a:bodyPr>
          <a:lstStyle/>
          <a:p>
            <a:pPr algn="ctr"/>
            <a:r>
              <a:rPr lang="en-US" sz="3200"/>
              <a:t>explainable artificial intelligence: </a:t>
            </a:r>
            <a:br>
              <a:rPr lang="en-US" sz="3200"/>
            </a:br>
            <a:r>
              <a:rPr lang="en-US" sz="3200"/>
              <a:t>important cell populations in classic Hodgkin lymphoma</a:t>
            </a:r>
          </a:p>
        </p:txBody>
      </p:sp>
      <p:sp>
        <p:nvSpPr>
          <p:cNvPr id="3" name="Content Placeholder 2"/>
          <p:cNvSpPr>
            <a:spLocks noGrp="1"/>
          </p:cNvSpPr>
          <p:nvPr>
            <p:ph idx="1"/>
          </p:nvPr>
        </p:nvSpPr>
        <p:spPr>
          <a:xfrm>
            <a:off x="192506" y="2557227"/>
            <a:ext cx="11788994" cy="4192055"/>
          </a:xfrm>
        </p:spPr>
        <p:txBody>
          <a:bodyPr vert="horz" lIns="91440" tIns="45720" rIns="91440" bIns="45720" rtlCol="0" anchor="t">
            <a:normAutofit fontScale="92500" lnSpcReduction="20000"/>
          </a:bodyPr>
          <a:lstStyle/>
          <a:p>
            <a:r>
              <a:rPr lang="en-US"/>
              <a:t>1,222 samples (9 color </a:t>
            </a:r>
            <a:r>
              <a:rPr lang="en-US" err="1"/>
              <a:t>cHL</a:t>
            </a:r>
            <a:r>
              <a:rPr lang="en-US"/>
              <a:t>-specific flow cytometry panel)</a:t>
            </a:r>
            <a:endParaRPr lang="en-US">
              <a:cs typeface="Calibri"/>
            </a:endParaRPr>
          </a:p>
          <a:p>
            <a:r>
              <a:rPr lang="en-US"/>
              <a:t>constructed 2D histograms: </a:t>
            </a:r>
            <a:endParaRPr lang="en-US">
              <a:cs typeface="Calibri"/>
            </a:endParaRPr>
          </a:p>
          <a:p>
            <a:pPr lvl="1"/>
            <a:r>
              <a:rPr lang="en-US"/>
              <a:t>calculated for each possible pairwise combination of parameters </a:t>
            </a:r>
            <a:endParaRPr lang="en-US">
              <a:cs typeface="Calibri"/>
            </a:endParaRPr>
          </a:p>
          <a:p>
            <a:pPr lvl="2"/>
            <a:r>
              <a:rPr lang="en-US"/>
              <a:t>9 fluorescence, 4 scattering parameters, with 78 possible pairwise combinations</a:t>
            </a:r>
            <a:endParaRPr lang="en-US">
              <a:cs typeface="Calibri"/>
            </a:endParaRPr>
          </a:p>
          <a:p>
            <a:pPr lvl="1"/>
            <a:r>
              <a:rPr lang="en-US"/>
              <a:t>agnostic to important cell populations</a:t>
            </a:r>
            <a:endParaRPr lang="en-US">
              <a:cs typeface="Calibri"/>
            </a:endParaRPr>
          </a:p>
          <a:p>
            <a:r>
              <a:rPr lang="en-US"/>
              <a:t>CNN classifier to correspond to each constructed 2D histogram for classification and visualization of impactful cell populations</a:t>
            </a:r>
            <a:endParaRPr lang="en-US">
              <a:cs typeface="Calibri"/>
            </a:endParaRPr>
          </a:p>
          <a:p>
            <a:pPr lvl="1"/>
            <a:r>
              <a:rPr lang="en-US" err="1"/>
              <a:t>EnsembleCNN</a:t>
            </a:r>
            <a:r>
              <a:rPr lang="en-US"/>
              <a:t> approach analogous to manual diagnostic approaches </a:t>
            </a:r>
          </a:p>
          <a:p>
            <a:pPr lvl="1"/>
            <a:r>
              <a:rPr lang="en-US"/>
              <a:t>intuitive to understand</a:t>
            </a:r>
            <a:endParaRPr lang="en-US">
              <a:cs typeface="Calibri" panose="020F0502020204030204"/>
            </a:endParaRPr>
          </a:p>
          <a:p>
            <a:r>
              <a:rPr lang="en-US">
                <a:solidFill>
                  <a:schemeClr val="bg1"/>
                </a:solidFill>
              </a:rPr>
              <a:t>projection of 2D Shapley additive explanation (SHAP) values back to individual cells </a:t>
            </a:r>
            <a:endParaRPr lang="en-US">
              <a:solidFill>
                <a:schemeClr val="bg1"/>
              </a:solidFill>
              <a:cs typeface="Calibri"/>
            </a:endParaRPr>
          </a:p>
          <a:p>
            <a:pPr lvl="1"/>
            <a:r>
              <a:rPr lang="en-US">
                <a:solidFill>
                  <a:schemeClr val="bg1"/>
                </a:solidFill>
              </a:rPr>
              <a:t>highlights individual feature importance in a model-agnostic manner</a:t>
            </a:r>
            <a:endParaRPr lang="en-US">
              <a:solidFill>
                <a:schemeClr val="bg1"/>
              </a:solidFill>
              <a:cs typeface="Calibri"/>
            </a:endParaRPr>
          </a:p>
          <a:p>
            <a:pPr lvl="1"/>
            <a:r>
              <a:rPr lang="en-US">
                <a:solidFill>
                  <a:schemeClr val="bg1"/>
                </a:solidFill>
              </a:rPr>
              <a:t>generates explanations why a ML model predicts a particular outcome</a:t>
            </a:r>
            <a:endParaRPr lang="en-US">
              <a:solidFill>
                <a:schemeClr val="bg1"/>
              </a:solidFill>
              <a:cs typeface="Calibri"/>
            </a:endParaRPr>
          </a:p>
        </p:txBody>
      </p:sp>
      <p:sp>
        <p:nvSpPr>
          <p:cNvPr id="4" name="TextBox 3">
            <a:extLst>
              <a:ext uri="{FF2B5EF4-FFF2-40B4-BE49-F238E27FC236}">
                <a16:creationId xmlns:a16="http://schemas.microsoft.com/office/drawing/2014/main" id="{E64D75E2-07A5-49AB-8EA1-54524CA910DE}"/>
              </a:ext>
            </a:extLst>
          </p:cNvPr>
          <p:cNvSpPr txBox="1"/>
          <p:nvPr/>
        </p:nvSpPr>
        <p:spPr>
          <a:xfrm>
            <a:off x="4689895" y="6581001"/>
            <a:ext cx="750210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1200">
                <a:solidFill>
                  <a:srgbClr val="003DA6"/>
                </a:solidFill>
                <a:cs typeface="Calibri"/>
              </a:rPr>
              <a:t>Simonson PD et al. 2021, PMID: 34175918.</a:t>
            </a:r>
            <a:endParaRPr lang="en-US">
              <a:solidFill>
                <a:srgbClr val="003DA6"/>
              </a:solidFill>
            </a:endParaRPr>
          </a:p>
        </p:txBody>
      </p:sp>
      <p:pic>
        <p:nvPicPr>
          <p:cNvPr id="5" name="Content Placeholder 3" descr="Screen Clipping">
            <a:extLst>
              <a:ext uri="{FF2B5EF4-FFF2-40B4-BE49-F238E27FC236}">
                <a16:creationId xmlns:a16="http://schemas.microsoft.com/office/drawing/2014/main" id="{0270D902-A646-47DE-84AD-0942D5C165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06421" y="62255"/>
            <a:ext cx="3901974" cy="2352816"/>
          </a:xfrm>
          <a:prstGeom prst="rect">
            <a:avLst/>
          </a:prstGeom>
        </p:spPr>
      </p:pic>
      <p:sp>
        <p:nvSpPr>
          <p:cNvPr id="6" name="Rectangle 5">
            <a:extLst>
              <a:ext uri="{FF2B5EF4-FFF2-40B4-BE49-F238E27FC236}">
                <a16:creationId xmlns:a16="http://schemas.microsoft.com/office/drawing/2014/main" id="{EC60EF83-1FF6-4136-BF66-73993EFC63FB}"/>
              </a:ext>
            </a:extLst>
          </p:cNvPr>
          <p:cNvSpPr/>
          <p:nvPr/>
        </p:nvSpPr>
        <p:spPr>
          <a:xfrm>
            <a:off x="7088042" y="62421"/>
            <a:ext cx="445168" cy="5053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5915204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362" y="171140"/>
            <a:ext cx="7005680" cy="1980460"/>
          </a:xfrm>
        </p:spPr>
        <p:txBody>
          <a:bodyPr>
            <a:noAutofit/>
          </a:bodyPr>
          <a:lstStyle/>
          <a:p>
            <a:pPr algn="ctr"/>
            <a:r>
              <a:rPr lang="en-US" sz="3200"/>
              <a:t>explainable artificial intelligence: </a:t>
            </a:r>
            <a:br>
              <a:rPr lang="en-US" sz="3200"/>
            </a:br>
            <a:r>
              <a:rPr lang="en-US" sz="3200"/>
              <a:t>important cell populations in classic Hodgkin lymphoma</a:t>
            </a:r>
          </a:p>
        </p:txBody>
      </p:sp>
      <p:sp>
        <p:nvSpPr>
          <p:cNvPr id="3" name="Content Placeholder 2"/>
          <p:cNvSpPr>
            <a:spLocks noGrp="1"/>
          </p:cNvSpPr>
          <p:nvPr>
            <p:ph idx="1"/>
          </p:nvPr>
        </p:nvSpPr>
        <p:spPr>
          <a:xfrm>
            <a:off x="192506" y="2557227"/>
            <a:ext cx="11788994" cy="4192055"/>
          </a:xfrm>
        </p:spPr>
        <p:txBody>
          <a:bodyPr vert="horz" lIns="91440" tIns="45720" rIns="91440" bIns="45720" rtlCol="0" anchor="t">
            <a:normAutofit fontScale="92500" lnSpcReduction="20000"/>
          </a:bodyPr>
          <a:lstStyle/>
          <a:p>
            <a:r>
              <a:rPr lang="en-US"/>
              <a:t>1,222 samples (9 color </a:t>
            </a:r>
            <a:r>
              <a:rPr lang="en-US" err="1"/>
              <a:t>cHL</a:t>
            </a:r>
            <a:r>
              <a:rPr lang="en-US"/>
              <a:t>-specific flow cytometry panel)</a:t>
            </a:r>
            <a:endParaRPr lang="en-US">
              <a:cs typeface="Calibri"/>
            </a:endParaRPr>
          </a:p>
          <a:p>
            <a:r>
              <a:rPr lang="en-US"/>
              <a:t>constructed 2D histograms: </a:t>
            </a:r>
            <a:endParaRPr lang="en-US">
              <a:cs typeface="Calibri"/>
            </a:endParaRPr>
          </a:p>
          <a:p>
            <a:pPr lvl="1"/>
            <a:r>
              <a:rPr lang="en-US"/>
              <a:t>calculated for each possible pairwise combination of parameters </a:t>
            </a:r>
            <a:endParaRPr lang="en-US">
              <a:cs typeface="Calibri"/>
            </a:endParaRPr>
          </a:p>
          <a:p>
            <a:pPr lvl="2"/>
            <a:r>
              <a:rPr lang="en-US"/>
              <a:t>9 fluorescence, 4 scattering parameters, with 78 possible pairwise combinations</a:t>
            </a:r>
            <a:endParaRPr lang="en-US">
              <a:cs typeface="Calibri"/>
            </a:endParaRPr>
          </a:p>
          <a:p>
            <a:pPr lvl="1"/>
            <a:r>
              <a:rPr lang="en-US"/>
              <a:t>agnostic to important cell populations</a:t>
            </a:r>
            <a:endParaRPr lang="en-US">
              <a:cs typeface="Calibri"/>
            </a:endParaRPr>
          </a:p>
          <a:p>
            <a:r>
              <a:rPr lang="en-US"/>
              <a:t>CNN classifier to correspond to each constructed 2D histogram for classification and visualization of impactful cell populations</a:t>
            </a:r>
            <a:endParaRPr lang="en-US">
              <a:cs typeface="Calibri"/>
            </a:endParaRPr>
          </a:p>
          <a:p>
            <a:pPr lvl="1"/>
            <a:r>
              <a:rPr lang="en-US" err="1"/>
              <a:t>EnsembleCNN</a:t>
            </a:r>
            <a:r>
              <a:rPr lang="en-US"/>
              <a:t> approach analogous to manual diagnostic approaches </a:t>
            </a:r>
          </a:p>
          <a:p>
            <a:pPr lvl="1"/>
            <a:r>
              <a:rPr lang="en-US"/>
              <a:t>intuitive to understand</a:t>
            </a:r>
            <a:endParaRPr lang="en-US">
              <a:cs typeface="Calibri" panose="020F0502020204030204"/>
            </a:endParaRPr>
          </a:p>
          <a:p>
            <a:r>
              <a:rPr lang="en-US"/>
              <a:t>projection of 2D Shapley additive explanation (SHAP) values back to individual cells </a:t>
            </a:r>
            <a:endParaRPr lang="en-US">
              <a:cs typeface="Calibri"/>
            </a:endParaRPr>
          </a:p>
          <a:p>
            <a:pPr lvl="1"/>
            <a:r>
              <a:rPr lang="en-US"/>
              <a:t>highlight individual feature importance in a model-agnostic manner</a:t>
            </a:r>
            <a:endParaRPr lang="en-US">
              <a:cs typeface="Calibri"/>
            </a:endParaRPr>
          </a:p>
          <a:p>
            <a:pPr lvl="1"/>
            <a:r>
              <a:rPr lang="en-US" b="1"/>
              <a:t>generates explanations why a ML model predicts a particular outcome</a:t>
            </a:r>
            <a:endParaRPr lang="en-US" b="1">
              <a:cs typeface="Calibri"/>
            </a:endParaRPr>
          </a:p>
        </p:txBody>
      </p:sp>
      <p:sp>
        <p:nvSpPr>
          <p:cNvPr id="4" name="TextBox 3">
            <a:extLst>
              <a:ext uri="{FF2B5EF4-FFF2-40B4-BE49-F238E27FC236}">
                <a16:creationId xmlns:a16="http://schemas.microsoft.com/office/drawing/2014/main" id="{E64D75E2-07A5-49AB-8EA1-54524CA910DE}"/>
              </a:ext>
            </a:extLst>
          </p:cNvPr>
          <p:cNvSpPr txBox="1"/>
          <p:nvPr/>
        </p:nvSpPr>
        <p:spPr>
          <a:xfrm>
            <a:off x="4689895" y="6581001"/>
            <a:ext cx="750210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1200">
                <a:solidFill>
                  <a:srgbClr val="003DA6"/>
                </a:solidFill>
                <a:cs typeface="Calibri"/>
              </a:rPr>
              <a:t>Simonson PD et al. 2021, PMID: 34175918.</a:t>
            </a:r>
            <a:endParaRPr lang="en-US">
              <a:solidFill>
                <a:srgbClr val="003DA6"/>
              </a:solidFill>
            </a:endParaRPr>
          </a:p>
        </p:txBody>
      </p:sp>
      <p:pic>
        <p:nvPicPr>
          <p:cNvPr id="5" name="Content Placeholder 3" descr="Screen Clipping">
            <a:extLst>
              <a:ext uri="{FF2B5EF4-FFF2-40B4-BE49-F238E27FC236}">
                <a16:creationId xmlns:a16="http://schemas.microsoft.com/office/drawing/2014/main" id="{0270D902-A646-47DE-84AD-0942D5C165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06421" y="62255"/>
            <a:ext cx="3901974" cy="2352816"/>
          </a:xfrm>
          <a:prstGeom prst="rect">
            <a:avLst/>
          </a:prstGeom>
        </p:spPr>
      </p:pic>
      <p:sp>
        <p:nvSpPr>
          <p:cNvPr id="6" name="Rectangle 5">
            <a:extLst>
              <a:ext uri="{FF2B5EF4-FFF2-40B4-BE49-F238E27FC236}">
                <a16:creationId xmlns:a16="http://schemas.microsoft.com/office/drawing/2014/main" id="{EC60EF83-1FF6-4136-BF66-73993EFC63FB}"/>
              </a:ext>
            </a:extLst>
          </p:cNvPr>
          <p:cNvSpPr/>
          <p:nvPr/>
        </p:nvSpPr>
        <p:spPr>
          <a:xfrm>
            <a:off x="7088042" y="62421"/>
            <a:ext cx="445168" cy="5053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0147214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SHAP values for top 20 most impactful features </a:t>
            </a:r>
          </a:p>
        </p:txBody>
      </p:sp>
      <p:pic>
        <p:nvPicPr>
          <p:cNvPr id="5" name="Content Placeholder 4" descr="Screen Clipping"/>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81553" y="1255217"/>
            <a:ext cx="6631549" cy="5237658"/>
          </a:xfrm>
        </p:spPr>
      </p:pic>
      <p:sp>
        <p:nvSpPr>
          <p:cNvPr id="6" name="TextBox 5">
            <a:extLst>
              <a:ext uri="{FF2B5EF4-FFF2-40B4-BE49-F238E27FC236}">
                <a16:creationId xmlns:a16="http://schemas.microsoft.com/office/drawing/2014/main" id="{AA39A519-938F-46CC-99C5-DC8331CBD3A0}"/>
              </a:ext>
            </a:extLst>
          </p:cNvPr>
          <p:cNvSpPr txBox="1"/>
          <p:nvPr/>
        </p:nvSpPr>
        <p:spPr>
          <a:xfrm>
            <a:off x="7590371" y="2809578"/>
            <a:ext cx="4220076" cy="2246769"/>
          </a:xfrm>
          <a:prstGeom prst="rect">
            <a:avLst/>
          </a:prstGeom>
          <a:noFill/>
        </p:spPr>
        <p:txBody>
          <a:bodyPr wrap="square">
            <a:spAutoFit/>
          </a:bodyPr>
          <a:lstStyle/>
          <a:p>
            <a:pPr algn="ctr"/>
            <a:r>
              <a:rPr lang="en-US" sz="2800" b="1">
                <a:solidFill>
                  <a:srgbClr val="CC3300"/>
                </a:solidFill>
              </a:rPr>
              <a:t>enables model </a:t>
            </a:r>
            <a:r>
              <a:rPr lang="en-US" sz="2800" b="1" err="1">
                <a:solidFill>
                  <a:srgbClr val="CC3300"/>
                </a:solidFill>
              </a:rPr>
              <a:t>explainability</a:t>
            </a:r>
            <a:r>
              <a:rPr lang="en-US" sz="2800" b="1">
                <a:solidFill>
                  <a:srgbClr val="CC3300"/>
                </a:solidFill>
              </a:rPr>
              <a:t> while highlighting important cell populations in individual flow cytometry specimens</a:t>
            </a:r>
          </a:p>
        </p:txBody>
      </p:sp>
      <p:sp>
        <p:nvSpPr>
          <p:cNvPr id="4" name="Rectangle 3">
            <a:extLst>
              <a:ext uri="{FF2B5EF4-FFF2-40B4-BE49-F238E27FC236}">
                <a16:creationId xmlns:a16="http://schemas.microsoft.com/office/drawing/2014/main" id="{C280C8BC-957F-4745-94E7-E04594CC15F8}"/>
              </a:ext>
            </a:extLst>
          </p:cNvPr>
          <p:cNvSpPr/>
          <p:nvPr/>
        </p:nvSpPr>
        <p:spPr>
          <a:xfrm>
            <a:off x="2009274" y="4728409"/>
            <a:ext cx="4728410" cy="264695"/>
          </a:xfrm>
          <a:prstGeom prst="rect">
            <a:avLst/>
          </a:prstGeom>
          <a:noFill/>
          <a:ln w="38100">
            <a:solidFill>
              <a:srgbClr val="003D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8F5E69EE-F632-44CB-9D22-037011BA93D0}"/>
              </a:ext>
            </a:extLst>
          </p:cNvPr>
          <p:cNvSpPr txBox="1"/>
          <p:nvPr/>
        </p:nvSpPr>
        <p:spPr>
          <a:xfrm>
            <a:off x="4689895" y="6581001"/>
            <a:ext cx="750210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1200">
                <a:solidFill>
                  <a:srgbClr val="003DA6"/>
                </a:solidFill>
                <a:cs typeface="Calibri"/>
              </a:rPr>
              <a:t>Simonson PD et al. 2021, PMID: 34175918.</a:t>
            </a:r>
            <a:endParaRPr lang="en-US">
              <a:solidFill>
                <a:srgbClr val="003DA6"/>
              </a:solidFill>
            </a:endParaRPr>
          </a:p>
        </p:txBody>
      </p:sp>
    </p:spTree>
    <p:extLst>
      <p:ext uri="{BB962C8B-B14F-4D97-AF65-F5344CB8AC3E}">
        <p14:creationId xmlns:p14="http://schemas.microsoft.com/office/powerpoint/2010/main" val="331552821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Objectives</a:t>
            </a:r>
          </a:p>
        </p:txBody>
      </p:sp>
      <p:sp>
        <p:nvSpPr>
          <p:cNvPr id="3" name="Content Placeholder 2"/>
          <p:cNvSpPr>
            <a:spLocks noGrp="1"/>
          </p:cNvSpPr>
          <p:nvPr>
            <p:ph idx="1"/>
          </p:nvPr>
        </p:nvSpPr>
        <p:spPr/>
        <p:txBody>
          <a:bodyPr>
            <a:normAutofit fontScale="70000" lnSpcReduction="20000"/>
          </a:bodyPr>
          <a:lstStyle/>
          <a:p>
            <a:pPr lvl="0"/>
            <a:r>
              <a:rPr lang="en-US" dirty="0"/>
              <a:t>Audience engagement – poll everywhere or similar</a:t>
            </a:r>
          </a:p>
          <a:p>
            <a:pPr lvl="0"/>
            <a:r>
              <a:rPr lang="en-US" dirty="0">
                <a:solidFill>
                  <a:srgbClr val="00B050"/>
                </a:solidFill>
              </a:rPr>
              <a:t>High level description of AI </a:t>
            </a:r>
          </a:p>
          <a:p>
            <a:pPr lvl="1"/>
            <a:r>
              <a:rPr lang="en-US" dirty="0">
                <a:solidFill>
                  <a:srgbClr val="00B050"/>
                </a:solidFill>
              </a:rPr>
              <a:t>Principles and concepts</a:t>
            </a:r>
          </a:p>
          <a:p>
            <a:r>
              <a:rPr lang="en-US" dirty="0">
                <a:solidFill>
                  <a:srgbClr val="00B050"/>
                </a:solidFill>
              </a:rPr>
              <a:t>processes and infrastructure required for AI</a:t>
            </a:r>
          </a:p>
          <a:p>
            <a:pPr lvl="0"/>
            <a:r>
              <a:rPr lang="en-US" dirty="0">
                <a:solidFill>
                  <a:srgbClr val="00B050"/>
                </a:solidFill>
              </a:rPr>
              <a:t>Relevance of ML in healthcare/ diagnostics/ pathology</a:t>
            </a:r>
          </a:p>
          <a:p>
            <a:pPr lvl="1"/>
            <a:r>
              <a:rPr lang="en-US" dirty="0">
                <a:solidFill>
                  <a:srgbClr val="00B050"/>
                </a:solidFill>
              </a:rPr>
              <a:t>Automate manual/ tedious tasks</a:t>
            </a:r>
          </a:p>
          <a:p>
            <a:pPr lvl="1"/>
            <a:r>
              <a:rPr lang="en-US" dirty="0">
                <a:solidFill>
                  <a:srgbClr val="00B050"/>
                </a:solidFill>
              </a:rPr>
              <a:t>Provide clinical decision support</a:t>
            </a:r>
          </a:p>
          <a:p>
            <a:pPr lvl="1"/>
            <a:r>
              <a:rPr lang="en-US" dirty="0">
                <a:solidFill>
                  <a:srgbClr val="00B050"/>
                </a:solidFill>
              </a:rPr>
              <a:t>Improve quality, safety and efficiency of healthcare</a:t>
            </a:r>
          </a:p>
          <a:p>
            <a:pPr lvl="1"/>
            <a:r>
              <a:rPr lang="en-US" dirty="0">
                <a:solidFill>
                  <a:srgbClr val="00B050"/>
                </a:solidFill>
              </a:rPr>
              <a:t>Improve work lives of providers</a:t>
            </a:r>
          </a:p>
          <a:p>
            <a:pPr lvl="1"/>
            <a:r>
              <a:rPr lang="en-US" dirty="0">
                <a:solidFill>
                  <a:srgbClr val="00B050"/>
                </a:solidFill>
              </a:rPr>
              <a:t>Improve health of patients</a:t>
            </a:r>
          </a:p>
          <a:p>
            <a:pPr lvl="1"/>
            <a:r>
              <a:rPr lang="en-US" dirty="0">
                <a:solidFill>
                  <a:srgbClr val="00B050"/>
                </a:solidFill>
              </a:rPr>
              <a:t>Provide high quality care to underserved populations</a:t>
            </a:r>
          </a:p>
          <a:p>
            <a:pPr lvl="1"/>
            <a:r>
              <a:rPr lang="en-US" dirty="0">
                <a:solidFill>
                  <a:srgbClr val="00B050"/>
                </a:solidFill>
              </a:rPr>
              <a:t>Accelerate medical knowledge discovery to enhance disease detection and treatment</a:t>
            </a:r>
          </a:p>
          <a:p>
            <a:pPr lvl="0"/>
            <a:r>
              <a:rPr lang="en-US" dirty="0">
                <a:solidFill>
                  <a:srgbClr val="7030A0"/>
                </a:solidFill>
              </a:rPr>
              <a:t>AI in cytometry:  Why cytometry data lends itself to computational tools and current applications of AI within cytometry workflow</a:t>
            </a:r>
          </a:p>
          <a:p>
            <a:pPr lvl="0"/>
            <a:r>
              <a:rPr lang="en-US" dirty="0">
                <a:solidFill>
                  <a:srgbClr val="7030A0"/>
                </a:solidFill>
              </a:rPr>
              <a:t>Translation to clinical workflows</a:t>
            </a:r>
          </a:p>
          <a:p>
            <a:pPr lvl="0"/>
            <a:r>
              <a:rPr lang="en-US" dirty="0"/>
              <a:t>AI in cytometry in 10 years – “debate”, pathology researcher and pathology diagnostician/ translational pathologist point of view, again audience engagement</a:t>
            </a:r>
          </a:p>
        </p:txBody>
      </p:sp>
    </p:spTree>
    <p:extLst>
      <p:ext uri="{BB962C8B-B14F-4D97-AF65-F5344CB8AC3E}">
        <p14:creationId xmlns:p14="http://schemas.microsoft.com/office/powerpoint/2010/main" val="95237488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6FE55-988C-02FD-CFA2-869FDEB98047}"/>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4FEF10CF-C504-9C40-C79B-8EA54A89E36D}"/>
              </a:ext>
            </a:extLst>
          </p:cNvPr>
          <p:cNvSpPr>
            <a:spLocks noGrp="1"/>
          </p:cNvSpPr>
          <p:nvPr>
            <p:ph idx="1"/>
          </p:nvPr>
        </p:nvSpPr>
        <p:spPr/>
        <p:txBody>
          <a:bodyPr>
            <a:normAutofit/>
          </a:bodyPr>
          <a:lstStyle/>
          <a:p>
            <a:r>
              <a:rPr lang="en-US" dirty="0">
                <a:hlinkClick r:id="rId3" action="ppaction://hlinksldjump"/>
              </a:rPr>
              <a:t>Partnership with computational experts</a:t>
            </a:r>
            <a:endParaRPr lang="en-US" dirty="0"/>
          </a:p>
          <a:p>
            <a:r>
              <a:rPr lang="en-US" dirty="0">
                <a:hlinkClick r:id="rId4" action="ppaction://hlinksldjump"/>
              </a:rPr>
              <a:t>Precisely stated problem</a:t>
            </a:r>
            <a:endParaRPr lang="en-US" dirty="0"/>
          </a:p>
          <a:p>
            <a:r>
              <a:rPr lang="en-US" dirty="0">
                <a:hlinkClick r:id="rId5" action="ppaction://hlinksldjump"/>
              </a:rPr>
              <a:t>Clean data</a:t>
            </a:r>
            <a:endParaRPr lang="en-US" dirty="0"/>
          </a:p>
          <a:p>
            <a:r>
              <a:rPr lang="en-US" dirty="0">
                <a:hlinkClick r:id="rId6" action="ppaction://hlinksldjump"/>
              </a:rPr>
              <a:t>Ethics and bias</a:t>
            </a:r>
            <a:endParaRPr lang="en-US" dirty="0"/>
          </a:p>
          <a:p>
            <a:r>
              <a:rPr lang="en-US" dirty="0">
                <a:hlinkClick r:id="rId7" action="ppaction://hlinksldjump"/>
              </a:rPr>
              <a:t>Choice of algorithm</a:t>
            </a:r>
            <a:endParaRPr lang="en-US" dirty="0"/>
          </a:p>
          <a:p>
            <a:r>
              <a:rPr lang="en-US" dirty="0">
                <a:hlinkClick r:id="rId8" action="ppaction://hlinksldjump"/>
              </a:rPr>
              <a:t>Metric for success or failure</a:t>
            </a:r>
            <a:endParaRPr lang="en-US" dirty="0"/>
          </a:p>
          <a:p>
            <a:r>
              <a:rPr lang="en-US" dirty="0">
                <a:hlinkClick r:id="rId9" action="ppaction://hlinksldjump"/>
              </a:rPr>
              <a:t>Hardware and software</a:t>
            </a:r>
            <a:endParaRPr lang="en-US" dirty="0"/>
          </a:p>
          <a:p>
            <a:r>
              <a:rPr lang="en-US" dirty="0">
                <a:hlinkClick r:id="rId10" action="ppaction://hlinksldjump"/>
              </a:rPr>
              <a:t>Interpretability</a:t>
            </a:r>
          </a:p>
          <a:p>
            <a:r>
              <a:rPr lang="en-US" dirty="0">
                <a:hlinkClick r:id="rId11" action="ppaction://hlinksldjump"/>
              </a:rPr>
              <a:t>Common sources of errors</a:t>
            </a:r>
            <a:endParaRPr lang="en-US" dirty="0"/>
          </a:p>
        </p:txBody>
      </p:sp>
    </p:spTree>
    <p:extLst>
      <p:ext uri="{BB962C8B-B14F-4D97-AF65-F5344CB8AC3E}">
        <p14:creationId xmlns:p14="http://schemas.microsoft.com/office/powerpoint/2010/main" val="42379270"/>
      </p:ext>
    </p:extLst>
  </p:cSld>
  <p:clrMapOvr>
    <a:masterClrMapping/>
  </p:clrMapOvr>
</p:sld>
</file>

<file path=ppt/theme/theme1.xml><?xml version="1.0" encoding="utf-8"?>
<a:theme xmlns:a="http://schemas.openxmlformats.org/drawingml/2006/main" name="Office Theme">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2705</TotalTime>
  <Words>8993</Words>
  <Application>Microsoft Macintosh PowerPoint</Application>
  <PresentationFormat>Widescreen</PresentationFormat>
  <Paragraphs>891</Paragraphs>
  <Slides>88</Slides>
  <Notes>42</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88</vt:i4>
      </vt:variant>
    </vt:vector>
  </HeadingPairs>
  <TitlesOfParts>
    <vt:vector size="99" baseType="lpstr">
      <vt:lpstr>Amazon Ember</vt:lpstr>
      <vt:lpstr>Arial</vt:lpstr>
      <vt:lpstr>BlinkMacSystemFont</vt:lpstr>
      <vt:lpstr>Calibri</vt:lpstr>
      <vt:lpstr>Calibri Light</vt:lpstr>
      <vt:lpstr>interfaceregular</vt:lpstr>
      <vt:lpstr>Slack-Lato</vt:lpstr>
      <vt:lpstr>Times New Roman</vt:lpstr>
      <vt:lpstr>Wingdings</vt:lpstr>
      <vt:lpstr>Office Theme</vt:lpstr>
      <vt:lpstr>2_Custom Design</vt:lpstr>
      <vt:lpstr>PowerPoint Presentation</vt:lpstr>
      <vt:lpstr>disclosures:  none</vt:lpstr>
      <vt:lpstr>Learning objectives</vt:lpstr>
      <vt:lpstr>Learning objectives</vt:lpstr>
      <vt:lpstr>Introduction to AI</vt:lpstr>
      <vt:lpstr>What is AI?  </vt:lpstr>
      <vt:lpstr>Machine Learning Tasks</vt:lpstr>
      <vt:lpstr>Machine Learning Tasks</vt:lpstr>
      <vt:lpstr>Machine Learning Tasks</vt:lpstr>
      <vt:lpstr>Machine Learning Tasks</vt:lpstr>
      <vt:lpstr>Machine Learning Tasks</vt:lpstr>
      <vt:lpstr>Supervision</vt:lpstr>
      <vt:lpstr>Supervision</vt:lpstr>
      <vt:lpstr>Learning objectives</vt:lpstr>
      <vt:lpstr>Overview</vt:lpstr>
      <vt:lpstr>PowerPoint Presentation</vt:lpstr>
      <vt:lpstr>Partnership</vt:lpstr>
      <vt:lpstr>Problem</vt:lpstr>
      <vt:lpstr>Problem</vt:lpstr>
      <vt:lpstr>Data</vt:lpstr>
      <vt:lpstr>PowerPoint Presentation</vt:lpstr>
      <vt:lpstr>PowerPoint Presentation</vt:lpstr>
      <vt:lpstr>Ethics and Bias</vt:lpstr>
      <vt:lpstr>PowerPoint Presentation</vt:lpstr>
      <vt:lpstr>Choosing an algorithm</vt:lpstr>
      <vt:lpstr>PowerPoint Presentation</vt:lpstr>
      <vt:lpstr>Metric for success or failure</vt:lpstr>
      <vt:lpstr>PowerPoint Presentation</vt:lpstr>
      <vt:lpstr>PowerPoint Presentation</vt:lpstr>
      <vt:lpstr>Hardware and Software</vt:lpstr>
      <vt:lpstr>Interpretability</vt:lpstr>
      <vt:lpstr>PowerPoint Presentation</vt:lpstr>
      <vt:lpstr>PowerPoint Presentation</vt:lpstr>
      <vt:lpstr>PowerPoint Presentation</vt:lpstr>
      <vt:lpstr>Common sources of errors</vt:lpstr>
      <vt:lpstr>Overview</vt:lpstr>
      <vt:lpstr>The hard parts</vt:lpstr>
      <vt:lpstr>Learning objectives</vt:lpstr>
      <vt:lpstr>cytometry lends itself to computation</vt:lpstr>
      <vt:lpstr>PowerPoint Presentation</vt:lpstr>
      <vt:lpstr>consequently</vt:lpstr>
      <vt:lpstr>what are we using machine-support for in cytometry? </vt:lpstr>
      <vt:lpstr>what are we using machine-support for in cytometry? </vt:lpstr>
      <vt:lpstr>what are we using machine-support for in cytometry? </vt:lpstr>
      <vt:lpstr>cytometry machine support already used for </vt:lpstr>
      <vt:lpstr>routine application: automated hematology analyzers</vt:lpstr>
      <vt:lpstr>routine application: automated hematology analyzers</vt:lpstr>
      <vt:lpstr>combined with CNN-based image analysis</vt:lpstr>
      <vt:lpstr>identification of lymphoma cells and blasts</vt:lpstr>
      <vt:lpstr>infectious workup</vt:lpstr>
      <vt:lpstr>COVID-19 related peripheral blood features</vt:lpstr>
      <vt:lpstr>“ML on top of ML”</vt:lpstr>
      <vt:lpstr>neutrophil parameters, lymphocyte and monocyte size differentiate ICU patients with and without COVID-19</vt:lpstr>
      <vt:lpstr>cell granularity, nuclear structure and complexity as discriminators of myelodysplastic neoplasm (MDS)</vt:lpstr>
      <vt:lpstr>incorporation of genetic information</vt:lpstr>
      <vt:lpstr>cytometry machine support already used for </vt:lpstr>
      <vt:lpstr>conventional computer supported FCM workflow</vt:lpstr>
      <vt:lpstr>computational tools can automate every step of cytometry data analysis</vt:lpstr>
      <vt:lpstr>computational tools can automate every step of cytometry data analysis</vt:lpstr>
      <vt:lpstr>ML methods for dimensionality reduction</vt:lpstr>
      <vt:lpstr>computational tools can automate every step of cytometry data analysis</vt:lpstr>
      <vt:lpstr>PowerPoint Presentation</vt:lpstr>
      <vt:lpstr>supervised ML methods for cell population identification</vt:lpstr>
      <vt:lpstr>unsupervised ML methods for cell population identification</vt:lpstr>
      <vt:lpstr>computational tools can automate every step of cytometry data analysis</vt:lpstr>
      <vt:lpstr>PowerPoint Presentation</vt:lpstr>
      <vt:lpstr>sample classification using cell population information</vt:lpstr>
      <vt:lpstr>sample classification using single cell data</vt:lpstr>
      <vt:lpstr>as cytometry data is a collection of randomly ordered single-cell profiles</vt:lpstr>
      <vt:lpstr>cytometry machine support already used for </vt:lpstr>
      <vt:lpstr>several clustering and ML techniques have been applied </vt:lpstr>
      <vt:lpstr>self-organizing maps of light emission profiles as input for deep CNN to classify mature B-neoplasm subtypes</vt:lpstr>
      <vt:lpstr>Euroflow: algorithm-guided  classification of mature B-cell neoplasms based on canonical correlation analysis (CCA)</vt:lpstr>
      <vt:lpstr>PowerPoint Presentation</vt:lpstr>
      <vt:lpstr>the architecture of many ML models is designed with performance  (not interpretability) in mind  perception of ML models as  "black boxes" </vt:lpstr>
      <vt:lpstr>cytometry lends itself to computation</vt:lpstr>
      <vt:lpstr>PowerPoint Presentation</vt:lpstr>
      <vt:lpstr>some practical pearls (as heard at ICCS 2022)</vt:lpstr>
      <vt:lpstr>PowerPoint Presentation</vt:lpstr>
      <vt:lpstr>acknowledgements</vt:lpstr>
      <vt:lpstr>Questions  dwilliamson@bwh.harvard.edu flucas@bwh.harvard.edu  https://faisal.ai/</vt:lpstr>
      <vt:lpstr>PowerPoint Presentation</vt:lpstr>
      <vt:lpstr>explainable artificial intelligence:  important cell populations in classic Hodgkin lymphoma</vt:lpstr>
      <vt:lpstr>explainable artificial intelligence:  important cell populations in classic Hodgkin lymphoma</vt:lpstr>
      <vt:lpstr>explainable artificial intelligence:  important cell populations in classic Hodgkin lymphoma</vt:lpstr>
      <vt:lpstr>SHAP values for top 20 most impactful features </vt:lpstr>
      <vt:lpstr>Learning Objectives</vt:lpstr>
      <vt:lpstr>Overview</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Fabienne Lucas</dc:creator>
  <cp:lastModifiedBy>Williamson, Drew,MD</cp:lastModifiedBy>
  <cp:revision>2</cp:revision>
  <dcterms:created xsi:type="dcterms:W3CDTF">2022-10-03T12:43:29Z</dcterms:created>
  <dcterms:modified xsi:type="dcterms:W3CDTF">2022-10-27T15:00:35Z</dcterms:modified>
</cp:coreProperties>
</file>