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 id="2147483672" r:id="rId2"/>
    <p:sldMasterId id="2147483711" r:id="rId3"/>
    <p:sldMasterId id="2147483718" r:id="rId4"/>
    <p:sldMasterId id="2147483737" r:id="rId5"/>
  </p:sldMasterIdLst>
  <p:notesMasterIdLst>
    <p:notesMasterId r:id="rId45"/>
  </p:notesMasterIdLst>
  <p:sldIdLst>
    <p:sldId id="287" r:id="rId6"/>
    <p:sldId id="331" r:id="rId7"/>
    <p:sldId id="320" r:id="rId8"/>
    <p:sldId id="321" r:id="rId9"/>
    <p:sldId id="323" r:id="rId10"/>
    <p:sldId id="330" r:id="rId11"/>
    <p:sldId id="353" r:id="rId12"/>
    <p:sldId id="350" r:id="rId13"/>
    <p:sldId id="349" r:id="rId14"/>
    <p:sldId id="348" r:id="rId15"/>
    <p:sldId id="351" r:id="rId16"/>
    <p:sldId id="354" r:id="rId17"/>
    <p:sldId id="352" r:id="rId18"/>
    <p:sldId id="322" r:id="rId19"/>
    <p:sldId id="324" r:id="rId20"/>
    <p:sldId id="339" r:id="rId21"/>
    <p:sldId id="305" r:id="rId22"/>
    <p:sldId id="313" r:id="rId23"/>
    <p:sldId id="310" r:id="rId24"/>
    <p:sldId id="347" r:id="rId25"/>
    <p:sldId id="312" r:id="rId26"/>
    <p:sldId id="325" r:id="rId27"/>
    <p:sldId id="336" r:id="rId28"/>
    <p:sldId id="326" r:id="rId29"/>
    <p:sldId id="327" r:id="rId30"/>
    <p:sldId id="329" r:id="rId31"/>
    <p:sldId id="342" r:id="rId32"/>
    <p:sldId id="299" r:id="rId33"/>
    <p:sldId id="303" r:id="rId34"/>
    <p:sldId id="302" r:id="rId35"/>
    <p:sldId id="300" r:id="rId36"/>
    <p:sldId id="318" r:id="rId37"/>
    <p:sldId id="315" r:id="rId38"/>
    <p:sldId id="319" r:id="rId39"/>
    <p:sldId id="301" r:id="rId40"/>
    <p:sldId id="345" r:id="rId41"/>
    <p:sldId id="346" r:id="rId42"/>
    <p:sldId id="337" r:id="rId43"/>
    <p:sldId id="332" r:id="rId4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1BD9A154-ABCB-1746-BEF8-8242102389DB}">
          <p14:sldIdLst>
            <p14:sldId id="287"/>
            <p14:sldId id="331"/>
            <p14:sldId id="320"/>
            <p14:sldId id="321"/>
            <p14:sldId id="323"/>
            <p14:sldId id="330"/>
            <p14:sldId id="353"/>
            <p14:sldId id="350"/>
            <p14:sldId id="349"/>
            <p14:sldId id="348"/>
            <p14:sldId id="351"/>
            <p14:sldId id="354"/>
            <p14:sldId id="352"/>
            <p14:sldId id="322"/>
            <p14:sldId id="324"/>
            <p14:sldId id="339"/>
            <p14:sldId id="305"/>
            <p14:sldId id="313"/>
            <p14:sldId id="310"/>
            <p14:sldId id="347"/>
            <p14:sldId id="312"/>
            <p14:sldId id="325"/>
            <p14:sldId id="336"/>
            <p14:sldId id="326"/>
            <p14:sldId id="327"/>
            <p14:sldId id="329"/>
            <p14:sldId id="342"/>
            <p14:sldId id="299"/>
            <p14:sldId id="303"/>
            <p14:sldId id="302"/>
            <p14:sldId id="300"/>
            <p14:sldId id="318"/>
            <p14:sldId id="315"/>
            <p14:sldId id="319"/>
            <p14:sldId id="301"/>
            <p14:sldId id="345"/>
            <p14:sldId id="346"/>
            <p14:sldId id="337"/>
            <p14:sldId id="332"/>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0000CC"/>
    <a:srgbClr val="EA8016"/>
    <a:srgbClr val="FF00FF"/>
    <a:srgbClr val="00FFFF"/>
    <a:srgbClr val="003399"/>
    <a:srgbClr val="0033CC"/>
    <a:srgbClr val="FF0066"/>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3557" autoAdjust="0"/>
  </p:normalViewPr>
  <p:slideViewPr>
    <p:cSldViewPr snapToGrid="0" snapToObjects="1">
      <p:cViewPr varScale="1">
        <p:scale>
          <a:sx n="80" d="100"/>
          <a:sy n="80" d="100"/>
        </p:scale>
        <p:origin x="712" y="4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32EE62-7A1A-4F8D-BF19-8B9AF075B1F8}" type="datetimeFigureOut">
              <a:rPr lang="en-US" smtClean="0"/>
              <a:t>10/17/2019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5C0CB1-EEF9-4885-BC89-EF5325D80E9A}" type="slidenum">
              <a:rPr lang="en-US" smtClean="0"/>
              <a:t>‹#›</a:t>
            </a:fld>
            <a:endParaRPr lang="en-US"/>
          </a:p>
        </p:txBody>
      </p:sp>
    </p:spTree>
    <p:extLst>
      <p:ext uri="{BB962C8B-B14F-4D97-AF65-F5344CB8AC3E}">
        <p14:creationId xmlns:p14="http://schemas.microsoft.com/office/powerpoint/2010/main" val="1129230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There are 4 basic family of fluorescent molecules, each with their own strengths and weaknesses which we must balance to make a good multicolor assay.  Organic dyes are very stable to different solvents like PFA and MeOH and we can use reactive dyes (like Alexa 647 succinimidyl ester) to conjugate our own antibodies.  But they are small and thus have limited brightness.  Proteins are bright since one PE molecule can have 10-20 chromophores embedded into the protein (depending on the variant) and we can couple them (PE, APC, PerCP) with Cy5, Cy5.5 and Cy7 to expand our color selection of reagents, but proteins are sensitive to denaturing solvents and have limited photostability.  </a:t>
            </a:r>
          </a:p>
        </p:txBody>
      </p:sp>
      <p:sp>
        <p:nvSpPr>
          <p:cNvPr id="4" name="Slide Number Placeholder 3"/>
          <p:cNvSpPr>
            <a:spLocks noGrp="1"/>
          </p:cNvSpPr>
          <p:nvPr>
            <p:ph type="sldNum" sz="quarter" idx="5"/>
          </p:nvPr>
        </p:nvSpPr>
        <p:spPr/>
        <p:txBody>
          <a:bodyPr/>
          <a:lstStyle/>
          <a:p>
            <a:pPr>
              <a:defRPr/>
            </a:pPr>
            <a:fld id="{4B052E42-A87E-4322-9792-56D204A2A5F7}" type="slidenum">
              <a:rPr lang="en-US" smtClean="0"/>
              <a:pPr>
                <a:defRPr/>
              </a:pPr>
              <a:t>4</a:t>
            </a:fld>
            <a:endParaRPr lang="en-US"/>
          </a:p>
        </p:txBody>
      </p:sp>
    </p:spTree>
    <p:extLst>
      <p:ext uri="{BB962C8B-B14F-4D97-AF65-F5344CB8AC3E}">
        <p14:creationId xmlns:p14="http://schemas.microsoft.com/office/powerpoint/2010/main" val="245403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5C0CB1-EEF9-4885-BC89-EF5325D80E9A}" type="slidenum">
              <a:rPr lang="en-US" smtClean="0"/>
              <a:t>5</a:t>
            </a:fld>
            <a:endParaRPr lang="en-US"/>
          </a:p>
        </p:txBody>
      </p:sp>
    </p:spTree>
    <p:extLst>
      <p:ext uri="{BB962C8B-B14F-4D97-AF65-F5344CB8AC3E}">
        <p14:creationId xmlns:p14="http://schemas.microsoft.com/office/powerpoint/2010/main" val="72415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Notice</a:t>
            </a:r>
            <a:r>
              <a:rPr lang="en-US" baseline="0" dirty="0" smtClean="0"/>
              <a:t> that the Comp into </a:t>
            </a:r>
            <a:r>
              <a:rPr lang="en-US" baseline="0" dirty="0" err="1" smtClean="0"/>
              <a:t>PerCP</a:t>
            </a:r>
            <a:r>
              <a:rPr lang="en-US" baseline="0" dirty="0" smtClean="0"/>
              <a:t> for the PerCP-Cy5.5 left in the light for 24 </a:t>
            </a:r>
            <a:r>
              <a:rPr lang="en-US" baseline="0" dirty="0" err="1" smtClean="0"/>
              <a:t>hrs</a:t>
            </a:r>
            <a:r>
              <a:rPr lang="en-US" baseline="0" dirty="0" smtClean="0"/>
              <a:t> is 98% and 122%.  </a:t>
            </a:r>
            <a:endParaRPr lang="en-US" dirty="0"/>
          </a:p>
        </p:txBody>
      </p:sp>
      <p:sp>
        <p:nvSpPr>
          <p:cNvPr id="4" name="Slide Number Placeholder 3"/>
          <p:cNvSpPr>
            <a:spLocks noGrp="1"/>
          </p:cNvSpPr>
          <p:nvPr>
            <p:ph type="sldNum" sz="quarter" idx="10"/>
          </p:nvPr>
        </p:nvSpPr>
        <p:spPr/>
        <p:txBody>
          <a:bodyPr/>
          <a:lstStyle/>
          <a:p>
            <a:fld id="{205C0CB1-EEF9-4885-BC89-EF5325D80E9A}" type="slidenum">
              <a:rPr lang="en-US" smtClean="0"/>
              <a:t>14</a:t>
            </a:fld>
            <a:endParaRPr lang="en-US"/>
          </a:p>
        </p:txBody>
      </p:sp>
    </p:spTree>
    <p:extLst>
      <p:ext uri="{BB962C8B-B14F-4D97-AF65-F5344CB8AC3E}">
        <p14:creationId xmlns:p14="http://schemas.microsoft.com/office/powerpoint/2010/main" val="610059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 see a drop in MFI like this, but not a large change in compensation</a:t>
            </a:r>
            <a:r>
              <a:rPr lang="en-US" baseline="0" dirty="0" smtClean="0"/>
              <a:t> (for the TN) conditions, that often means the condition (in this case fixative) is affecting the </a:t>
            </a:r>
            <a:r>
              <a:rPr lang="en-US" baseline="0" dirty="0" err="1" smtClean="0"/>
              <a:t>PerCP</a:t>
            </a:r>
            <a:r>
              <a:rPr lang="en-US" baseline="0" dirty="0" smtClean="0"/>
              <a:t> fluorophore more so than the acceptor </a:t>
            </a:r>
            <a:r>
              <a:rPr lang="en-US" baseline="0" dirty="0" err="1" smtClean="0"/>
              <a:t>fluors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205C0CB1-EEF9-4885-BC89-EF5325D80E9A}" type="slidenum">
              <a:rPr lang="en-US" smtClean="0"/>
              <a:t>15</a:t>
            </a:fld>
            <a:endParaRPr lang="en-US"/>
          </a:p>
        </p:txBody>
      </p:sp>
    </p:spTree>
    <p:extLst>
      <p:ext uri="{BB962C8B-B14F-4D97-AF65-F5344CB8AC3E}">
        <p14:creationId xmlns:p14="http://schemas.microsoft.com/office/powerpoint/2010/main" val="562528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majority</a:t>
            </a:r>
            <a:r>
              <a:rPr lang="en-US" baseline="0" dirty="0" smtClean="0"/>
              <a:t> of the work is to determine what the right marker choices are, how definitive of a marker they are, whether the definitive phenotype has changed over time, etc.  While reading the papers, you should be mapping out gating schemes to derive those definitive phenotypes.  This saves time and increases the accuracy of your panel when you go to choose </a:t>
            </a:r>
            <a:r>
              <a:rPr lang="en-US" baseline="0" dirty="0" err="1" smtClean="0"/>
              <a:t>fluor</a:t>
            </a:r>
            <a:r>
              <a:rPr lang="en-US" baseline="0" dirty="0" smtClean="0"/>
              <a:t> combinations.</a:t>
            </a:r>
            <a:endParaRPr lang="en-US" dirty="0"/>
          </a:p>
        </p:txBody>
      </p:sp>
      <p:sp>
        <p:nvSpPr>
          <p:cNvPr id="4" name="Slide Number Placeholder 3"/>
          <p:cNvSpPr>
            <a:spLocks noGrp="1"/>
          </p:cNvSpPr>
          <p:nvPr>
            <p:ph type="sldNum" sz="quarter" idx="10"/>
          </p:nvPr>
        </p:nvSpPr>
        <p:spPr/>
        <p:txBody>
          <a:bodyPr/>
          <a:lstStyle/>
          <a:p>
            <a:fld id="{205C0CB1-EEF9-4885-BC89-EF5325D80E9A}" type="slidenum">
              <a:rPr lang="en-US" smtClean="0"/>
              <a:t>17</a:t>
            </a:fld>
            <a:endParaRPr lang="en-US"/>
          </a:p>
        </p:txBody>
      </p:sp>
    </p:spTree>
    <p:extLst>
      <p:ext uri="{BB962C8B-B14F-4D97-AF65-F5344CB8AC3E}">
        <p14:creationId xmlns:p14="http://schemas.microsoft.com/office/powerpoint/2010/main" val="3433545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how I organize the info from the lit.  Creating a chart</a:t>
            </a:r>
            <a:r>
              <a:rPr lang="en-US" baseline="0" dirty="0" smtClean="0"/>
              <a:t> of co-expression, variability of expression, what is certain and what is unknown, etc.  We have an excellent resource on line especially for T-cell and B-cell </a:t>
            </a:r>
            <a:r>
              <a:rPr lang="en-US" baseline="0" dirty="0" err="1" smtClean="0"/>
              <a:t>lymphopoiesis</a:t>
            </a:r>
            <a:r>
              <a:rPr lang="en-US" baseline="0" dirty="0" smtClean="0"/>
              <a:t> in mouse and human at that web address.</a:t>
            </a:r>
            <a:endParaRPr lang="en-US" dirty="0"/>
          </a:p>
        </p:txBody>
      </p:sp>
      <p:sp>
        <p:nvSpPr>
          <p:cNvPr id="4" name="Slide Number Placeholder 3"/>
          <p:cNvSpPr>
            <a:spLocks noGrp="1"/>
          </p:cNvSpPr>
          <p:nvPr>
            <p:ph type="sldNum" sz="quarter" idx="10"/>
          </p:nvPr>
        </p:nvSpPr>
        <p:spPr/>
        <p:txBody>
          <a:bodyPr/>
          <a:lstStyle/>
          <a:p>
            <a:fld id="{205C0CB1-EEF9-4885-BC89-EF5325D80E9A}" type="slidenum">
              <a:rPr lang="en-US" smtClean="0"/>
              <a:t>18</a:t>
            </a:fld>
            <a:endParaRPr lang="en-US"/>
          </a:p>
        </p:txBody>
      </p:sp>
    </p:spTree>
    <p:extLst>
      <p:ext uri="{BB962C8B-B14F-4D97-AF65-F5344CB8AC3E}">
        <p14:creationId xmlns:p14="http://schemas.microsoft.com/office/powerpoint/2010/main" val="3161154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you</a:t>
            </a:r>
            <a:r>
              <a:rPr lang="en-US" baseline="0" dirty="0" smtClean="0"/>
              <a:t> are reading papers, ask yourself.  Which markers are necessary just for the basic cell phenotype?  Those are primary tier markers.  Which markers give more specific </a:t>
            </a:r>
            <a:r>
              <a:rPr lang="en-US" baseline="0" dirty="0" err="1" smtClean="0"/>
              <a:t>subsetting</a:t>
            </a:r>
            <a:r>
              <a:rPr lang="en-US" baseline="0" dirty="0" smtClean="0"/>
              <a:t> info?  Those are secondary tier markers.  Which are “wish list” antigens that might be specific to the disease state or the finer topic of the research?  Those are tertiary tier.  I didn’t use a single dump channel because I was interested in still being able to pull out </a:t>
            </a:r>
            <a:r>
              <a:rPr lang="en-US" baseline="0" dirty="0" err="1" smtClean="0"/>
              <a:t>pDCs</a:t>
            </a:r>
            <a:r>
              <a:rPr lang="en-US" baseline="0" dirty="0" smtClean="0"/>
              <a:t> from my analysis.</a:t>
            </a:r>
            <a:endParaRPr lang="en-US" dirty="0"/>
          </a:p>
        </p:txBody>
      </p:sp>
      <p:sp>
        <p:nvSpPr>
          <p:cNvPr id="4" name="Slide Number Placeholder 3"/>
          <p:cNvSpPr>
            <a:spLocks noGrp="1"/>
          </p:cNvSpPr>
          <p:nvPr>
            <p:ph type="sldNum" sz="quarter" idx="10"/>
          </p:nvPr>
        </p:nvSpPr>
        <p:spPr/>
        <p:txBody>
          <a:bodyPr/>
          <a:lstStyle/>
          <a:p>
            <a:fld id="{205C0CB1-EEF9-4885-BC89-EF5325D80E9A}" type="slidenum">
              <a:rPr lang="en-US" smtClean="0"/>
              <a:t>19</a:t>
            </a:fld>
            <a:endParaRPr lang="en-US"/>
          </a:p>
        </p:txBody>
      </p:sp>
    </p:spTree>
    <p:extLst>
      <p:ext uri="{BB962C8B-B14F-4D97-AF65-F5344CB8AC3E}">
        <p14:creationId xmlns:p14="http://schemas.microsoft.com/office/powerpoint/2010/main" val="433118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SSM is instrumental in choosing </a:t>
            </a:r>
            <a:r>
              <a:rPr lang="en-US" dirty="0" err="1" smtClean="0"/>
              <a:t>fluor</a:t>
            </a:r>
            <a:r>
              <a:rPr lang="en-US" dirty="0" smtClean="0"/>
              <a:t> combinations</a:t>
            </a:r>
            <a:r>
              <a:rPr lang="en-US" baseline="0" dirty="0" smtClean="0"/>
              <a:t> WITH THE KNOWLEDGE of how the gating scheme will be set up and which markers are co-expressed.  Combinations that should be in general avoided on co-expressed antigens are: PE/Cy5, </a:t>
            </a:r>
            <a:r>
              <a:rPr lang="en-US" baseline="0" dirty="0" err="1" smtClean="0"/>
              <a:t>PerCP</a:t>
            </a:r>
            <a:r>
              <a:rPr lang="en-US" baseline="0" dirty="0" smtClean="0"/>
              <a:t>, </a:t>
            </a:r>
            <a:r>
              <a:rPr lang="en-US" baseline="0" dirty="0" err="1" smtClean="0"/>
              <a:t>PerCP</a:t>
            </a:r>
            <a:r>
              <a:rPr lang="en-US" baseline="0" dirty="0" smtClean="0"/>
              <a:t>/Fire 720 and PE/Fire 700.  Avoid APC, AF647 and AF685 on co-expressed markers.  </a:t>
            </a:r>
            <a:endParaRPr lang="en-US" dirty="0"/>
          </a:p>
        </p:txBody>
      </p:sp>
      <p:sp>
        <p:nvSpPr>
          <p:cNvPr id="4" name="Slide Number Placeholder 3"/>
          <p:cNvSpPr>
            <a:spLocks noGrp="1"/>
          </p:cNvSpPr>
          <p:nvPr>
            <p:ph type="sldNum" sz="quarter" idx="10"/>
          </p:nvPr>
        </p:nvSpPr>
        <p:spPr/>
        <p:txBody>
          <a:bodyPr/>
          <a:lstStyle/>
          <a:p>
            <a:fld id="{205C0CB1-EEF9-4885-BC89-EF5325D80E9A}" type="slidenum">
              <a:rPr lang="en-US" smtClean="0"/>
              <a:t>21</a:t>
            </a:fld>
            <a:endParaRPr lang="en-US"/>
          </a:p>
        </p:txBody>
      </p:sp>
    </p:spTree>
    <p:extLst>
      <p:ext uri="{BB962C8B-B14F-4D97-AF65-F5344CB8AC3E}">
        <p14:creationId xmlns:p14="http://schemas.microsoft.com/office/powerpoint/2010/main" val="2771383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5C0CB1-EEF9-4885-BC89-EF5325D80E9A}" type="slidenum">
              <a:rPr lang="en-US" smtClean="0"/>
              <a:t>22</a:t>
            </a:fld>
            <a:endParaRPr lang="en-US"/>
          </a:p>
        </p:txBody>
      </p:sp>
    </p:spTree>
    <p:extLst>
      <p:ext uri="{BB962C8B-B14F-4D97-AF65-F5344CB8AC3E}">
        <p14:creationId xmlns:p14="http://schemas.microsoft.com/office/powerpoint/2010/main" val="2737456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progenitors except Pre-B</a:t>
            </a:r>
            <a:r>
              <a:rPr lang="en-US" baseline="0" dirty="0" smtClean="0"/>
              <a:t> are defined by CD34+.  HSC will also be CD90+. What differentiates MPP, LMPP and MLP from </a:t>
            </a:r>
            <a:r>
              <a:rPr lang="en-US" baseline="0" dirty="0" err="1" smtClean="0"/>
              <a:t>eachother</a:t>
            </a:r>
            <a:r>
              <a:rPr lang="en-US" baseline="0" dirty="0" smtClean="0"/>
              <a:t> is CD45RA and CD10.  Past MLP/CLP, all cells will be CD45RA+ and Pro-B, Pre-B will acquire CD38+</a:t>
            </a:r>
            <a:endParaRPr lang="en-US" dirty="0"/>
          </a:p>
        </p:txBody>
      </p:sp>
      <p:sp>
        <p:nvSpPr>
          <p:cNvPr id="4" name="Slide Number Placeholder 3"/>
          <p:cNvSpPr>
            <a:spLocks noGrp="1"/>
          </p:cNvSpPr>
          <p:nvPr>
            <p:ph type="sldNum" sz="quarter" idx="10"/>
          </p:nvPr>
        </p:nvSpPr>
        <p:spPr/>
        <p:txBody>
          <a:bodyPr/>
          <a:lstStyle/>
          <a:p>
            <a:fld id="{205C0CB1-EEF9-4885-BC89-EF5325D80E9A}" type="slidenum">
              <a:rPr lang="en-US" smtClean="0"/>
              <a:t>28</a:t>
            </a:fld>
            <a:endParaRPr lang="en-US"/>
          </a:p>
        </p:txBody>
      </p:sp>
    </p:spTree>
    <p:extLst>
      <p:ext uri="{BB962C8B-B14F-4D97-AF65-F5344CB8AC3E}">
        <p14:creationId xmlns:p14="http://schemas.microsoft.com/office/powerpoint/2010/main" val="1393231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HSC are</a:t>
            </a:r>
            <a:r>
              <a:rPr lang="en-US" baseline="0" dirty="0" smtClean="0"/>
              <a:t> the only cells that are CD34+CD90+.  The rest of the progenitors will be CD34+ but not CD90+.  Two interesting markers that can be variably expressed on progenitors are </a:t>
            </a:r>
            <a:r>
              <a:rPr lang="en-US" baseline="0" dirty="0" err="1" smtClean="0"/>
              <a:t>TdT</a:t>
            </a:r>
            <a:r>
              <a:rPr lang="en-US" baseline="0" dirty="0" smtClean="0"/>
              <a:t> and CD135.  CD135 is expressed on non-dividing cells, so the progenitors but not stem cells.  </a:t>
            </a:r>
            <a:r>
              <a:rPr lang="en-US" baseline="0" dirty="0" err="1" smtClean="0"/>
              <a:t>TdT</a:t>
            </a:r>
            <a:r>
              <a:rPr lang="en-US" baseline="0" dirty="0" smtClean="0"/>
              <a:t> is expressed to generate diversity of TCRs and IgG heavy chains.</a:t>
            </a:r>
            <a:endParaRPr lang="en-US" dirty="0"/>
          </a:p>
        </p:txBody>
      </p:sp>
      <p:sp>
        <p:nvSpPr>
          <p:cNvPr id="4" name="Slide Number Placeholder 3"/>
          <p:cNvSpPr>
            <a:spLocks noGrp="1"/>
          </p:cNvSpPr>
          <p:nvPr>
            <p:ph type="sldNum" sz="quarter" idx="10"/>
          </p:nvPr>
        </p:nvSpPr>
        <p:spPr/>
        <p:txBody>
          <a:bodyPr/>
          <a:lstStyle/>
          <a:p>
            <a:fld id="{205C0CB1-EEF9-4885-BC89-EF5325D80E9A}" type="slidenum">
              <a:rPr lang="en-US" smtClean="0"/>
              <a:t>29</a:t>
            </a:fld>
            <a:endParaRPr lang="en-US"/>
          </a:p>
        </p:txBody>
      </p:sp>
    </p:spTree>
    <p:extLst>
      <p:ext uri="{BB962C8B-B14F-4D97-AF65-F5344CB8AC3E}">
        <p14:creationId xmlns:p14="http://schemas.microsoft.com/office/powerpoint/2010/main" val="18630958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Pre-B and onwards</a:t>
            </a:r>
            <a:r>
              <a:rPr lang="en-US" baseline="0" dirty="0" smtClean="0"/>
              <a:t> will all be CD19+ CD20+. Prior to any localization to a secondary lymphoid tissue, they’ll be CD38+ on naïve B-cells and on activated cells like plasma and </a:t>
            </a:r>
            <a:r>
              <a:rPr lang="en-US" baseline="0" dirty="0" err="1" smtClean="0"/>
              <a:t>plasmablasts</a:t>
            </a:r>
            <a:r>
              <a:rPr lang="en-US" baseline="0" dirty="0" smtClean="0"/>
              <a:t>.  Lots of pre-B cells in the bone marrow versus PBMCs</a:t>
            </a:r>
            <a:endParaRPr lang="en-US" dirty="0"/>
          </a:p>
        </p:txBody>
      </p:sp>
      <p:sp>
        <p:nvSpPr>
          <p:cNvPr id="4" name="Slide Number Placeholder 3"/>
          <p:cNvSpPr>
            <a:spLocks noGrp="1"/>
          </p:cNvSpPr>
          <p:nvPr>
            <p:ph type="sldNum" sz="quarter" idx="10"/>
          </p:nvPr>
        </p:nvSpPr>
        <p:spPr/>
        <p:txBody>
          <a:bodyPr/>
          <a:lstStyle/>
          <a:p>
            <a:fld id="{205C0CB1-EEF9-4885-BC89-EF5325D80E9A}" type="slidenum">
              <a:rPr lang="en-US" smtClean="0"/>
              <a:t>30</a:t>
            </a:fld>
            <a:endParaRPr lang="en-US"/>
          </a:p>
        </p:txBody>
      </p:sp>
    </p:spTree>
    <p:extLst>
      <p:ext uri="{BB962C8B-B14F-4D97-AF65-F5344CB8AC3E}">
        <p14:creationId xmlns:p14="http://schemas.microsoft.com/office/powerpoint/2010/main" val="20906770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the transitional subset, paper suggested some transitional cells may also be CD27+. In Bone marrow and PBMC it didn’t make a difference in the distribution of T1-T3.</a:t>
            </a:r>
            <a:endParaRPr lang="en-US" dirty="0"/>
          </a:p>
        </p:txBody>
      </p:sp>
      <p:sp>
        <p:nvSpPr>
          <p:cNvPr id="4" name="Slide Number Placeholder 3"/>
          <p:cNvSpPr>
            <a:spLocks noGrp="1"/>
          </p:cNvSpPr>
          <p:nvPr>
            <p:ph type="sldNum" sz="quarter" idx="10"/>
          </p:nvPr>
        </p:nvSpPr>
        <p:spPr/>
        <p:txBody>
          <a:bodyPr/>
          <a:lstStyle/>
          <a:p>
            <a:fld id="{205C0CB1-EEF9-4885-BC89-EF5325D80E9A}" type="slidenum">
              <a:rPr lang="en-US" smtClean="0"/>
              <a:t>31</a:t>
            </a:fld>
            <a:endParaRPr lang="en-US"/>
          </a:p>
        </p:txBody>
      </p:sp>
    </p:spTree>
    <p:extLst>
      <p:ext uri="{BB962C8B-B14F-4D97-AF65-F5344CB8AC3E}">
        <p14:creationId xmlns:p14="http://schemas.microsoft.com/office/powerpoint/2010/main" val="17345906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majority of B-cells</a:t>
            </a:r>
            <a:r>
              <a:rPr lang="en-US" baseline="0" dirty="0" smtClean="0"/>
              <a:t> in the periphery are memory (30%) and Naïve mature (64%).  Plasma and </a:t>
            </a:r>
            <a:r>
              <a:rPr lang="en-US" baseline="0" dirty="0" err="1" smtClean="0"/>
              <a:t>plasmablasts</a:t>
            </a:r>
            <a:r>
              <a:rPr lang="en-US" baseline="0" dirty="0" smtClean="0"/>
              <a:t> are 2%.</a:t>
            </a:r>
            <a:endParaRPr lang="en-US" dirty="0"/>
          </a:p>
        </p:txBody>
      </p:sp>
      <p:sp>
        <p:nvSpPr>
          <p:cNvPr id="4" name="Slide Number Placeholder 3"/>
          <p:cNvSpPr>
            <a:spLocks noGrp="1"/>
          </p:cNvSpPr>
          <p:nvPr>
            <p:ph type="sldNum" sz="quarter" idx="10"/>
          </p:nvPr>
        </p:nvSpPr>
        <p:spPr/>
        <p:txBody>
          <a:bodyPr/>
          <a:lstStyle/>
          <a:p>
            <a:fld id="{205C0CB1-EEF9-4885-BC89-EF5325D80E9A}" type="slidenum">
              <a:rPr lang="en-US" smtClean="0"/>
              <a:t>33</a:t>
            </a:fld>
            <a:endParaRPr lang="en-US"/>
          </a:p>
        </p:txBody>
      </p:sp>
    </p:spTree>
    <p:extLst>
      <p:ext uri="{BB962C8B-B14F-4D97-AF65-F5344CB8AC3E}">
        <p14:creationId xmlns:p14="http://schemas.microsoft.com/office/powerpoint/2010/main" val="33376464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Name</a:t>
            </a:r>
            <a:br>
              <a:rPr lang="en-US" dirty="0" smtClean="0"/>
            </a:br>
            <a:r>
              <a:rPr lang="en-US" dirty="0" smtClean="0"/>
              <a:t>Title</a:t>
            </a:r>
            <a:br>
              <a:rPr lang="en-US" dirty="0" smtClean="0"/>
            </a:br>
            <a:r>
              <a:rPr lang="en-US" dirty="0" smtClean="0"/>
              <a:t>Date</a:t>
            </a:r>
            <a:endParaRPr lang="en-US" dirty="0"/>
          </a:p>
        </p:txBody>
      </p:sp>
      <p:sp>
        <p:nvSpPr>
          <p:cNvPr id="3" name="Content Placeholder 2"/>
          <p:cNvSpPr>
            <a:spLocks noGrp="1"/>
          </p:cNvSpPr>
          <p:nvPr>
            <p:ph idx="1" hasCustomPrompt="1"/>
          </p:nvPr>
        </p:nvSpPr>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a:lvl1pPr>
            <a:lvl2pPr marL="914400" indent="-457200">
              <a:buFont typeface="Arial"/>
              <a:buChar char="•"/>
              <a:defRPr/>
            </a:lvl2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smtClean="0"/>
              <a:t>Marketing Template</a:t>
            </a:r>
          </a:p>
        </p:txBody>
      </p:sp>
    </p:spTree>
    <p:extLst>
      <p:ext uri="{BB962C8B-B14F-4D97-AF65-F5344CB8AC3E}">
        <p14:creationId xmlns:p14="http://schemas.microsoft.com/office/powerpoint/2010/main" val="210161739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57200" y="182934"/>
            <a:ext cx="8229600" cy="689501"/>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8" name="Text Placeholder 2"/>
          <p:cNvSpPr>
            <a:spLocks noGrp="1"/>
          </p:cNvSpPr>
          <p:nvPr>
            <p:ph idx="1"/>
          </p:nvPr>
        </p:nvSpPr>
        <p:spPr>
          <a:xfrm>
            <a:off x="457200" y="1062111"/>
            <a:ext cx="8229600" cy="2906522"/>
          </a:xfrm>
          <a:prstGeom prst="rect">
            <a:avLst/>
          </a:prstGeom>
        </p:spPr>
        <p:txBody>
          <a:bodyPr vert="horz" lIns="91440" tIns="45720" rIns="91440" bIns="45720" rtlCol="0">
            <a:normAutofit/>
          </a:bodyPr>
          <a:lstStyle>
            <a:lvl1pPr>
              <a:defRPr sz="2000"/>
            </a:lvl1pPr>
            <a:lvl2pPr>
              <a:defRPr sz="1800"/>
            </a:lvl2pPr>
            <a:lvl3pPr>
              <a:defRPr sz="1600"/>
            </a:lvl3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189544008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rt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Chart Placeholder 3"/>
          <p:cNvSpPr>
            <a:spLocks noGrp="1"/>
          </p:cNvSpPr>
          <p:nvPr>
            <p:ph type="chart" sz="quarter" idx="10"/>
          </p:nvPr>
        </p:nvSpPr>
        <p:spPr>
          <a:xfrm>
            <a:off x="457200" y="1076178"/>
            <a:ext cx="8229600" cy="3313260"/>
          </a:xfrm>
        </p:spPr>
        <p:txBody>
          <a:bodyPr/>
          <a:lstStyle/>
          <a:p>
            <a:endParaRPr lang="en-US"/>
          </a:p>
        </p:txBody>
      </p:sp>
    </p:spTree>
    <p:extLst>
      <p:ext uri="{BB962C8B-B14F-4D97-AF65-F5344CB8AC3E}">
        <p14:creationId xmlns:p14="http://schemas.microsoft.com/office/powerpoint/2010/main" val="2327516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rt 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Chart Example </a:t>
            </a:r>
            <a:endParaRPr lang="en-US" dirty="0"/>
          </a:p>
        </p:txBody>
      </p:sp>
      <p:sp>
        <p:nvSpPr>
          <p:cNvPr id="4" name="Chart Placeholder 3"/>
          <p:cNvSpPr>
            <a:spLocks noGrp="1"/>
          </p:cNvSpPr>
          <p:nvPr>
            <p:ph type="chart" sz="quarter" idx="10"/>
          </p:nvPr>
        </p:nvSpPr>
        <p:spPr>
          <a:xfrm>
            <a:off x="457200" y="1076178"/>
            <a:ext cx="8229600" cy="3313260"/>
          </a:xfrm>
        </p:spPr>
        <p:txBody>
          <a:bodyPr/>
          <a:lstStyle/>
          <a:p>
            <a:endParaRPr lang="en-US"/>
          </a:p>
        </p:txBody>
      </p:sp>
    </p:spTree>
    <p:extLst>
      <p:ext uri="{BB962C8B-B14F-4D97-AF65-F5344CB8AC3E}">
        <p14:creationId xmlns:p14="http://schemas.microsoft.com/office/powerpoint/2010/main" val="329390435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able ful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Table Example</a:t>
            </a:r>
            <a:endParaRPr lang="en-US" dirty="0"/>
          </a:p>
        </p:txBody>
      </p:sp>
      <p:sp>
        <p:nvSpPr>
          <p:cNvPr id="4" name="Table Placeholder 3"/>
          <p:cNvSpPr>
            <a:spLocks noGrp="1"/>
          </p:cNvSpPr>
          <p:nvPr>
            <p:ph type="tbl" sz="quarter" idx="10"/>
          </p:nvPr>
        </p:nvSpPr>
        <p:spPr>
          <a:xfrm>
            <a:off x="457200" y="1076545"/>
            <a:ext cx="8229600" cy="3255962"/>
          </a:xfrm>
        </p:spPr>
        <p:txBody>
          <a:bodyPr/>
          <a:lstStyle/>
          <a:p>
            <a:endParaRPr lang="en-US" dirty="0"/>
          </a:p>
        </p:txBody>
      </p:sp>
    </p:spTree>
    <p:extLst>
      <p:ext uri="{BB962C8B-B14F-4D97-AF65-F5344CB8AC3E}">
        <p14:creationId xmlns:p14="http://schemas.microsoft.com/office/powerpoint/2010/main" val="420939088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 Da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hart Placeholder 3"/>
          <p:cNvSpPr>
            <a:spLocks noGrp="1"/>
          </p:cNvSpPr>
          <p:nvPr>
            <p:ph type="chart" sz="quarter" idx="10"/>
          </p:nvPr>
        </p:nvSpPr>
        <p:spPr>
          <a:xfrm>
            <a:off x="4453468" y="927474"/>
            <a:ext cx="4415168" cy="3610668"/>
          </a:xfrm>
        </p:spPr>
        <p:txBody>
          <a:bodyPr/>
          <a:lstStyle/>
          <a:p>
            <a:endParaRPr lang="en-US"/>
          </a:p>
        </p:txBody>
      </p:sp>
      <p:sp>
        <p:nvSpPr>
          <p:cNvPr id="5" name="Text Placeholder 4"/>
          <p:cNvSpPr>
            <a:spLocks noGrp="1"/>
          </p:cNvSpPr>
          <p:nvPr>
            <p:ph type="body" sz="quarter" idx="11"/>
          </p:nvPr>
        </p:nvSpPr>
        <p:spPr>
          <a:xfrm>
            <a:off x="457200" y="1076325"/>
            <a:ext cx="3395133" cy="3313113"/>
          </a:xfrm>
        </p:spPr>
        <p:txBody>
          <a:bodyPr/>
          <a:lstStyle>
            <a:lvl1pPr>
              <a:defRPr sz="1800"/>
            </a:lvl1pPr>
          </a:lstStyle>
          <a:p>
            <a:pPr lvl="0"/>
            <a:r>
              <a:rPr lang="en-US" dirty="0" smtClean="0"/>
              <a:t>Click to edit Master text styles</a:t>
            </a:r>
          </a:p>
        </p:txBody>
      </p:sp>
    </p:spTree>
    <p:extLst>
      <p:ext uri="{BB962C8B-B14F-4D97-AF65-F5344CB8AC3E}">
        <p14:creationId xmlns:p14="http://schemas.microsoft.com/office/powerpoint/2010/main" val="314877360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Data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181826"/>
            <a:ext cx="8458200" cy="689501"/>
          </a:xfrm>
        </p:spPr>
        <p:txBody>
          <a:bodyPr/>
          <a:lstStyle/>
          <a:p>
            <a:r>
              <a:rPr lang="en-US" smtClean="0"/>
              <a:t>Click to edit Master title style</a:t>
            </a:r>
            <a:endParaRPr lang="en-US"/>
          </a:p>
        </p:txBody>
      </p:sp>
      <p:sp>
        <p:nvSpPr>
          <p:cNvPr id="5" name="Picture Placeholder 3"/>
          <p:cNvSpPr>
            <a:spLocks noGrp="1"/>
          </p:cNvSpPr>
          <p:nvPr>
            <p:ph type="pic" sz="quarter" idx="11"/>
          </p:nvPr>
        </p:nvSpPr>
        <p:spPr>
          <a:xfrm>
            <a:off x="2806435" y="1125538"/>
            <a:ext cx="3010165" cy="2427374"/>
          </a:xfrm>
        </p:spPr>
        <p:txBody>
          <a:bodyPr/>
          <a:lstStyle/>
          <a:p>
            <a:endParaRPr lang="en-US"/>
          </a:p>
        </p:txBody>
      </p:sp>
      <p:sp>
        <p:nvSpPr>
          <p:cNvPr id="8" name="Text Placeholder 7"/>
          <p:cNvSpPr>
            <a:spLocks noGrp="1"/>
          </p:cNvSpPr>
          <p:nvPr>
            <p:ph type="body" sz="quarter" idx="13"/>
          </p:nvPr>
        </p:nvSpPr>
        <p:spPr>
          <a:xfrm>
            <a:off x="457200" y="1125538"/>
            <a:ext cx="2226733" cy="3090862"/>
          </a:xfrm>
        </p:spPr>
        <p:txBody>
          <a:bodyPr>
            <a:normAutofit/>
          </a:bodyPr>
          <a:lstStyle>
            <a:lvl1pPr>
              <a:defRPr sz="1800"/>
            </a:lvl1pPr>
          </a:lstStyle>
          <a:p>
            <a:pPr lvl="0"/>
            <a:r>
              <a:rPr lang="en-US" dirty="0" smtClean="0"/>
              <a:t>Click to edit Master text styles</a:t>
            </a:r>
          </a:p>
        </p:txBody>
      </p:sp>
      <p:sp>
        <p:nvSpPr>
          <p:cNvPr id="9" name="Picture Placeholder 3"/>
          <p:cNvSpPr>
            <a:spLocks noGrp="1"/>
          </p:cNvSpPr>
          <p:nvPr>
            <p:ph type="pic" sz="quarter" idx="14"/>
          </p:nvPr>
        </p:nvSpPr>
        <p:spPr>
          <a:xfrm>
            <a:off x="5905235" y="1125538"/>
            <a:ext cx="3010165" cy="2427374"/>
          </a:xfrm>
        </p:spPr>
        <p:txBody>
          <a:bodyPr/>
          <a:lstStyle/>
          <a:p>
            <a:endParaRPr lang="en-US"/>
          </a:p>
        </p:txBody>
      </p:sp>
      <p:sp>
        <p:nvSpPr>
          <p:cNvPr id="10" name="Text Placeholder 9"/>
          <p:cNvSpPr>
            <a:spLocks noGrp="1"/>
          </p:cNvSpPr>
          <p:nvPr>
            <p:ph type="body" sz="quarter" idx="15"/>
          </p:nvPr>
        </p:nvSpPr>
        <p:spPr>
          <a:xfrm>
            <a:off x="2806700" y="3665538"/>
            <a:ext cx="6108700" cy="736600"/>
          </a:xfrm>
        </p:spPr>
        <p:txBody>
          <a:bodyPr/>
          <a:lstStyle>
            <a:lvl1pPr marL="0" indent="0">
              <a:buNone/>
              <a:defRPr sz="1400"/>
            </a:lvl1pPr>
          </a:lstStyle>
          <a:p>
            <a:pPr lvl="0"/>
            <a:r>
              <a:rPr lang="en-US" dirty="0" smtClean="0"/>
              <a:t>Click to edit Master text styles</a:t>
            </a:r>
          </a:p>
        </p:txBody>
      </p:sp>
    </p:spTree>
    <p:extLst>
      <p:ext uri="{BB962C8B-B14F-4D97-AF65-F5344CB8AC3E}">
        <p14:creationId xmlns:p14="http://schemas.microsoft.com/office/powerpoint/2010/main" val="1780280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Data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Picture Placeholder 3"/>
          <p:cNvSpPr>
            <a:spLocks noGrp="1"/>
          </p:cNvSpPr>
          <p:nvPr>
            <p:ph type="pic" sz="quarter" idx="10"/>
          </p:nvPr>
        </p:nvSpPr>
        <p:spPr>
          <a:xfrm>
            <a:off x="457200" y="2235200"/>
            <a:ext cx="2582862" cy="2082800"/>
          </a:xfrm>
        </p:spPr>
        <p:txBody>
          <a:bodyPr/>
          <a:lstStyle/>
          <a:p>
            <a:endParaRPr lang="en-US"/>
          </a:p>
        </p:txBody>
      </p:sp>
      <p:sp>
        <p:nvSpPr>
          <p:cNvPr id="5" name="Picture Placeholder 3"/>
          <p:cNvSpPr>
            <a:spLocks noGrp="1"/>
          </p:cNvSpPr>
          <p:nvPr>
            <p:ph type="pic" sz="quarter" idx="11"/>
          </p:nvPr>
        </p:nvSpPr>
        <p:spPr>
          <a:xfrm>
            <a:off x="3280569" y="2252133"/>
            <a:ext cx="2582862" cy="2082800"/>
          </a:xfrm>
        </p:spPr>
        <p:txBody>
          <a:bodyPr/>
          <a:lstStyle/>
          <a:p>
            <a:endParaRPr lang="en-US"/>
          </a:p>
        </p:txBody>
      </p:sp>
      <p:sp>
        <p:nvSpPr>
          <p:cNvPr id="6" name="Picture Placeholder 3"/>
          <p:cNvSpPr>
            <a:spLocks noGrp="1"/>
          </p:cNvSpPr>
          <p:nvPr>
            <p:ph type="pic" sz="quarter" idx="12"/>
          </p:nvPr>
        </p:nvSpPr>
        <p:spPr>
          <a:xfrm>
            <a:off x="6103938" y="2235200"/>
            <a:ext cx="2582862" cy="2082800"/>
          </a:xfrm>
        </p:spPr>
        <p:txBody>
          <a:bodyPr/>
          <a:lstStyle/>
          <a:p>
            <a:endParaRPr lang="en-US"/>
          </a:p>
        </p:txBody>
      </p:sp>
      <p:sp>
        <p:nvSpPr>
          <p:cNvPr id="8" name="Text Placeholder 7"/>
          <p:cNvSpPr>
            <a:spLocks noGrp="1"/>
          </p:cNvSpPr>
          <p:nvPr>
            <p:ph type="body" sz="quarter" idx="13"/>
          </p:nvPr>
        </p:nvSpPr>
        <p:spPr>
          <a:xfrm>
            <a:off x="457200" y="1125538"/>
            <a:ext cx="8229600" cy="863600"/>
          </a:xfrm>
        </p:spPr>
        <p:txBody>
          <a:bodyPr>
            <a:normAutofit/>
          </a:bodyPr>
          <a:lstStyle>
            <a:lvl1pPr>
              <a:defRPr sz="1800"/>
            </a:lvl1pPr>
          </a:lstStyle>
          <a:p>
            <a:pPr lvl="0"/>
            <a:r>
              <a:rPr lang="en-US" dirty="0" smtClean="0"/>
              <a:t>Click to edit Master text styles</a:t>
            </a:r>
          </a:p>
        </p:txBody>
      </p:sp>
    </p:spTree>
    <p:extLst>
      <p:ext uri="{BB962C8B-B14F-4D97-AF65-F5344CB8AC3E}">
        <p14:creationId xmlns:p14="http://schemas.microsoft.com/office/powerpoint/2010/main" val="3418721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Data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181826"/>
            <a:ext cx="8441266" cy="68950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4648199" y="2756236"/>
            <a:ext cx="2074334" cy="1672727"/>
          </a:xfrm>
        </p:spPr>
        <p:txBody>
          <a:bodyPr/>
          <a:lstStyle/>
          <a:p>
            <a:endParaRPr lang="en-US"/>
          </a:p>
        </p:txBody>
      </p:sp>
      <p:sp>
        <p:nvSpPr>
          <p:cNvPr id="8" name="Text Placeholder 7"/>
          <p:cNvSpPr>
            <a:spLocks noGrp="1"/>
          </p:cNvSpPr>
          <p:nvPr>
            <p:ph type="body" sz="quarter" idx="13"/>
          </p:nvPr>
        </p:nvSpPr>
        <p:spPr>
          <a:xfrm>
            <a:off x="457200" y="1021531"/>
            <a:ext cx="3937000" cy="3407432"/>
          </a:xfrm>
        </p:spPr>
        <p:txBody>
          <a:bodyPr>
            <a:normAutofit/>
          </a:bodyPr>
          <a:lstStyle>
            <a:lvl1pPr>
              <a:defRPr sz="1800"/>
            </a:lvl1pPr>
          </a:lstStyle>
          <a:p>
            <a:pPr lvl="0"/>
            <a:r>
              <a:rPr lang="en-US" dirty="0" smtClean="0"/>
              <a:t>Click to edit Master text styles</a:t>
            </a:r>
          </a:p>
        </p:txBody>
      </p:sp>
      <p:sp>
        <p:nvSpPr>
          <p:cNvPr id="9" name="Picture Placeholder 3"/>
          <p:cNvSpPr>
            <a:spLocks noGrp="1"/>
          </p:cNvSpPr>
          <p:nvPr>
            <p:ph type="pic" sz="quarter" idx="15"/>
          </p:nvPr>
        </p:nvSpPr>
        <p:spPr>
          <a:xfrm>
            <a:off x="4648199" y="1021530"/>
            <a:ext cx="2074334" cy="1672727"/>
          </a:xfrm>
        </p:spPr>
        <p:txBody>
          <a:bodyPr/>
          <a:lstStyle/>
          <a:p>
            <a:endParaRPr lang="en-US"/>
          </a:p>
        </p:txBody>
      </p:sp>
      <p:sp>
        <p:nvSpPr>
          <p:cNvPr id="11" name="Picture Placeholder 3"/>
          <p:cNvSpPr>
            <a:spLocks noGrp="1"/>
          </p:cNvSpPr>
          <p:nvPr>
            <p:ph type="pic" sz="quarter" idx="16"/>
          </p:nvPr>
        </p:nvSpPr>
        <p:spPr>
          <a:xfrm>
            <a:off x="6824132" y="2756236"/>
            <a:ext cx="2074334" cy="1672727"/>
          </a:xfrm>
        </p:spPr>
        <p:txBody>
          <a:bodyPr/>
          <a:lstStyle/>
          <a:p>
            <a:endParaRPr lang="en-US"/>
          </a:p>
        </p:txBody>
      </p:sp>
      <p:sp>
        <p:nvSpPr>
          <p:cNvPr id="12" name="Picture Placeholder 3"/>
          <p:cNvSpPr>
            <a:spLocks noGrp="1"/>
          </p:cNvSpPr>
          <p:nvPr>
            <p:ph type="pic" sz="quarter" idx="17"/>
          </p:nvPr>
        </p:nvSpPr>
        <p:spPr>
          <a:xfrm>
            <a:off x="6824132" y="1021530"/>
            <a:ext cx="2074334" cy="1672727"/>
          </a:xfrm>
        </p:spPr>
        <p:txBody>
          <a:bodyPr/>
          <a:lstStyle/>
          <a:p>
            <a:endParaRPr lang="en-US"/>
          </a:p>
        </p:txBody>
      </p:sp>
    </p:spTree>
    <p:extLst>
      <p:ext uri="{BB962C8B-B14F-4D97-AF65-F5344CB8AC3E}">
        <p14:creationId xmlns:p14="http://schemas.microsoft.com/office/powerpoint/2010/main" val="3375428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full wide">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57200" y="182934"/>
            <a:ext cx="8229600" cy="689501"/>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8" name="Text Placeholder 2"/>
          <p:cNvSpPr>
            <a:spLocks noGrp="1"/>
          </p:cNvSpPr>
          <p:nvPr>
            <p:ph idx="1"/>
          </p:nvPr>
        </p:nvSpPr>
        <p:spPr>
          <a:xfrm>
            <a:off x="457200" y="1062111"/>
            <a:ext cx="8229600" cy="290652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09865602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a:lvl1pPr>
          </a:lstStyle>
          <a:p>
            <a:pPr>
              <a:defRPr/>
            </a:pPr>
            <a:fld id="{B3AE66BD-9B08-42DC-ABBA-23061F57E825}" type="datetime1">
              <a:rPr lang="en-US"/>
              <a:pPr>
                <a:defRPr/>
              </a:pPr>
              <a:t>10/17/2019</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vl1pPr>
          </a:lstStyle>
          <a:p>
            <a:pPr>
              <a:defRPr/>
            </a:pPr>
            <a:r>
              <a:rPr lang="en-US"/>
              <a:t>BIOLEGEND CONFIDENTIAL</a:t>
            </a:r>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lvl1pPr>
              <a:defRPr/>
            </a:lvl1pPr>
          </a:lstStyle>
          <a:p>
            <a:pPr>
              <a:defRPr/>
            </a:pPr>
            <a:fld id="{A2D3EF23-0593-40DE-A1D3-8E2BF92BCF74}" type="slidenum">
              <a:rPr lang="en-US"/>
              <a:pPr>
                <a:defRPr/>
              </a:pPr>
              <a:t>‹#›</a:t>
            </a:fld>
            <a:endParaRPr lang="en-US"/>
          </a:p>
        </p:txBody>
      </p:sp>
    </p:spTree>
    <p:extLst>
      <p:ext uri="{BB962C8B-B14F-4D97-AF65-F5344CB8AC3E}">
        <p14:creationId xmlns:p14="http://schemas.microsoft.com/office/powerpoint/2010/main" val="3824802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57200" y="-40902"/>
            <a:ext cx="8229600" cy="689501"/>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8" name="Text Placeholder 2"/>
          <p:cNvSpPr>
            <a:spLocks noGrp="1"/>
          </p:cNvSpPr>
          <p:nvPr>
            <p:ph idx="1"/>
          </p:nvPr>
        </p:nvSpPr>
        <p:spPr>
          <a:xfrm>
            <a:off x="457200" y="1200151"/>
            <a:ext cx="8229600" cy="2796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30657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7412988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nova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660842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10" Type="http://schemas.openxmlformats.org/officeDocument/2006/relationships/image" Target="../media/image2.png"/><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2.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4.xml"/><Relationship Id="rId1"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5.xml"/><Relationship Id="rId1" Type="http://schemas.openxmlformats.org/officeDocument/2006/relationships/slideLayout" Target="../slideLayouts/slideLayout14.xml"/><Relationship Id="rId5" Type="http://schemas.openxmlformats.org/officeDocument/2006/relationships/image" Target="../media/image5.jpg"/><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70867" y="2759468"/>
            <a:ext cx="4919133" cy="1085375"/>
          </a:xfrm>
          <a:prstGeom prst="rect">
            <a:avLst/>
          </a:prstGeom>
        </p:spPr>
        <p:txBody>
          <a:bodyPr vert="horz" lIns="91440" tIns="45720" rIns="91440" bIns="45720" rtlCol="0" anchor="ctr">
            <a:noAutofit/>
          </a:bodyPr>
          <a:lstStyle/>
          <a:p>
            <a:r>
              <a:rPr lang="en-US" dirty="0" smtClean="0"/>
              <a:t>Name</a:t>
            </a:r>
            <a:br>
              <a:rPr lang="en-US" dirty="0" smtClean="0"/>
            </a:br>
            <a:r>
              <a:rPr lang="en-US" dirty="0" smtClean="0"/>
              <a:t>Title</a:t>
            </a:r>
            <a:br>
              <a:rPr lang="en-US" dirty="0" smtClean="0"/>
            </a:br>
            <a:r>
              <a:rPr lang="en-US" dirty="0" smtClean="0"/>
              <a:t>Date</a:t>
            </a:r>
            <a:endParaRPr lang="en-US" dirty="0"/>
          </a:p>
        </p:txBody>
      </p:sp>
      <p:sp>
        <p:nvSpPr>
          <p:cNvPr id="3" name="Text Placeholder 2"/>
          <p:cNvSpPr>
            <a:spLocks noGrp="1"/>
          </p:cNvSpPr>
          <p:nvPr>
            <p:ph type="body" idx="1"/>
          </p:nvPr>
        </p:nvSpPr>
        <p:spPr>
          <a:xfrm>
            <a:off x="3293533" y="897467"/>
            <a:ext cx="5596467" cy="1562532"/>
          </a:xfrm>
          <a:prstGeom prst="rect">
            <a:avLst/>
          </a:prstGeom>
        </p:spPr>
        <p:txBody>
          <a:bodyPr vert="horz" lIns="91440" tIns="45720" rIns="91440" bIns="45720" rtlCol="0">
            <a:norm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smtClean="0"/>
              <a:t>Marketing Template</a:t>
            </a:r>
          </a:p>
        </p:txBody>
      </p:sp>
    </p:spTree>
    <p:extLst>
      <p:ext uri="{BB962C8B-B14F-4D97-AF65-F5344CB8AC3E}">
        <p14:creationId xmlns:p14="http://schemas.microsoft.com/office/powerpoint/2010/main" val="4024070441"/>
      </p:ext>
    </p:extLst>
  </p:cSld>
  <p:clrMap bg1="lt1" tx1="dk1" bg2="lt2" tx2="dk2" accent1="accent1" accent2="accent2" accent3="accent3" accent4="accent4" accent5="accent5" accent6="accent6" hlink="hlink" folHlink="folHlink"/>
  <p:sldLayoutIdLst>
    <p:sldLayoutId id="2147483721" r:id="rId1"/>
  </p:sldLayoutIdLst>
  <p:timing>
    <p:tnLst>
      <p:par>
        <p:cTn id="1" dur="indefinite" restart="never" nodeType="tmRoot"/>
      </p:par>
    </p:tnLst>
  </p:timing>
  <p:txStyles>
    <p:titleStyle>
      <a:lvl1pPr algn="l" defTabSz="457200" rtl="0" eaLnBrk="1" latinLnBrk="0" hangingPunct="1">
        <a:spcBef>
          <a:spcPct val="0"/>
        </a:spcBef>
        <a:buNone/>
        <a:defRPr sz="2000" kern="1200" baseline="0">
          <a:solidFill>
            <a:schemeClr val="tx1">
              <a:lumMod val="50000"/>
              <a:lumOff val="50000"/>
            </a:schemeClr>
          </a:solidFill>
          <a:latin typeface="Calibri"/>
          <a:ea typeface="+mj-ea"/>
          <a:cs typeface="+mj-cs"/>
        </a:defRPr>
      </a:lvl1pPr>
    </p:titleStyle>
    <p:bodyStyle>
      <a:lvl1pPr marL="0" marR="0" indent="0" algn="l" defTabSz="457200" rtl="0" eaLnBrk="1" fontAlgn="auto" latinLnBrk="0" hangingPunct="1">
        <a:lnSpc>
          <a:spcPct val="100000"/>
        </a:lnSpc>
        <a:spcBef>
          <a:spcPct val="20000"/>
        </a:spcBef>
        <a:spcAft>
          <a:spcPts val="0"/>
        </a:spcAft>
        <a:buClrTx/>
        <a:buSzTx/>
        <a:buFont typeface="Arial"/>
        <a:buNone/>
        <a:tabLst/>
        <a:defRPr sz="3200" b="0" i="0" kern="1200">
          <a:solidFill>
            <a:schemeClr val="tx1"/>
          </a:solidFill>
          <a:latin typeface="Calibri"/>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0"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81826"/>
            <a:ext cx="8229600" cy="689501"/>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062111"/>
            <a:ext cx="8229600" cy="293465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042186763"/>
      </p:ext>
    </p:extLst>
  </p:cSld>
  <p:clrMap bg1="lt1" tx1="dk1" bg2="lt2" tx2="dk2" accent1="accent1" accent2="accent2" accent3="accent3" accent4="accent4" accent5="accent5" accent6="accent6" hlink="hlink" folHlink="folHlink"/>
  <p:sldLayoutIdLst>
    <p:sldLayoutId id="2147483683" r:id="rId1"/>
    <p:sldLayoutId id="2147483686" r:id="rId2"/>
    <p:sldLayoutId id="2147483713" r:id="rId3"/>
    <p:sldLayoutId id="2147483685" r:id="rId4"/>
    <p:sldLayoutId id="2147483688" r:id="rId5"/>
    <p:sldLayoutId id="2147483710" r:id="rId6"/>
    <p:sldLayoutId id="2147483698" r:id="rId7"/>
    <p:sldLayoutId id="2147483709" r:id="rId8"/>
  </p:sldLayoutIdLst>
  <p:timing>
    <p:tnLst>
      <p:par>
        <p:cTn id="1" dur="indefinite" restart="never" nodeType="tmRoot"/>
      </p:par>
    </p:tnLst>
  </p:timing>
  <p:txStyles>
    <p:titleStyle>
      <a:lvl1pPr algn="l" defTabSz="457200" rtl="0" eaLnBrk="1" latinLnBrk="0" hangingPunct="1">
        <a:spcBef>
          <a:spcPct val="0"/>
        </a:spcBef>
        <a:buNone/>
        <a:defRPr sz="3200" kern="1200" baseline="0">
          <a:solidFill>
            <a:srgbClr val="000000"/>
          </a:solidFill>
          <a:latin typeface="Calibri"/>
          <a:ea typeface="+mj-ea"/>
          <a:cs typeface="+mj-cs"/>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5"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81826"/>
            <a:ext cx="8229600" cy="689501"/>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062111"/>
            <a:ext cx="8229600" cy="293465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800930769"/>
      </p:ext>
    </p:extLst>
  </p:cSld>
  <p:clrMap bg1="lt1" tx1="dk1" bg2="lt2" tx2="dk2" accent1="accent1" accent2="accent2" accent3="accent3" accent4="accent4" accent5="accent5" accent6="accent6" hlink="hlink" folHlink="folHlink"/>
  <p:sldLayoutIdLst>
    <p:sldLayoutId id="2147483712" r:id="rId1"/>
    <p:sldLayoutId id="2147483739" r:id="rId2"/>
    <p:sldLayoutId id="2147483740" r:id="rId3"/>
  </p:sldLayoutIdLst>
  <p:timing>
    <p:tnLst>
      <p:par>
        <p:cTn id="1" dur="indefinite" restart="never" nodeType="tmRoot"/>
      </p:par>
    </p:tnLst>
  </p:timing>
  <p:txStyles>
    <p:titleStyle>
      <a:lvl1pPr algn="l" defTabSz="457200" rtl="0" eaLnBrk="1" latinLnBrk="0" hangingPunct="1">
        <a:spcBef>
          <a:spcPct val="0"/>
        </a:spcBef>
        <a:buNone/>
        <a:defRPr sz="3200" kern="1200" baseline="0">
          <a:solidFill>
            <a:srgbClr val="000000"/>
          </a:solidFill>
          <a:latin typeface="Calibri"/>
          <a:ea typeface="+mj-ea"/>
          <a:cs typeface="+mj-cs"/>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43836643"/>
      </p:ext>
    </p:extLst>
  </p:cSld>
  <p:clrMap bg1="lt1" tx1="dk1" bg2="lt2" tx2="dk2" accent1="accent1" accent2="accent2" accent3="accent3" accent4="accent4" accent5="accent5" accent6="accent6" hlink="hlink" folHlink="folHlink"/>
  <p:sldLayoutIdLst>
    <p:sldLayoutId id="214748371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6" name="Rectangle 5"/>
          <p:cNvSpPr/>
          <p:nvPr userDrawn="1"/>
        </p:nvSpPr>
        <p:spPr>
          <a:xfrm>
            <a:off x="228600" y="347133"/>
            <a:ext cx="8686800" cy="1456267"/>
          </a:xfrm>
          <a:prstGeom prst="rect">
            <a:avLst/>
          </a:prstGeom>
          <a:solidFill>
            <a:srgbClr val="592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270300" y="415301"/>
            <a:ext cx="2292300" cy="1236696"/>
          </a:xfrm>
          <a:prstGeom prst="rect">
            <a:avLst/>
          </a:prstGeom>
        </p:spPr>
      </p:pic>
      <p:pic>
        <p:nvPicPr>
          <p:cNvPr id="4" name="Picture 3" descr="Efectos adversos, adicción y beneficios de la identidad del sociólogo"/>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168700" y="1913467"/>
            <a:ext cx="2842634" cy="2837896"/>
          </a:xfrm>
          <a:prstGeom prst="rect">
            <a:avLst/>
          </a:prstGeom>
        </p:spPr>
      </p:pic>
    </p:spTree>
    <p:extLst>
      <p:ext uri="{BB962C8B-B14F-4D97-AF65-F5344CB8AC3E}">
        <p14:creationId xmlns:p14="http://schemas.microsoft.com/office/powerpoint/2010/main" val="1722942151"/>
      </p:ext>
    </p:extLst>
  </p:cSld>
  <p:clrMap bg1="lt1" tx1="dk1" bg2="lt2" tx2="dk2" accent1="accent1" accent2="accent2" accent3="accent3" accent4="accent4" accent5="accent5" accent6="accent6" hlink="hlink" folHlink="folHlink"/>
  <p:sldLayoutIdLst>
    <p:sldLayoutId id="2147483738" r:id="rId1"/>
  </p:sldLayoutIdLst>
  <p:txStyles>
    <p:titleStyle>
      <a:lvl1pPr algn="ctr" defTabSz="457200" rtl="0" eaLnBrk="1" latinLnBrk="0" hangingPunct="1">
        <a:spcBef>
          <a:spcPct val="0"/>
        </a:spcBef>
        <a:buNone/>
        <a:defRPr sz="4400" kern="1200">
          <a:solidFill>
            <a:schemeClr val="bg1"/>
          </a:solidFill>
          <a:latin typeface="+mj-lt"/>
          <a:ea typeface="+mj-ea"/>
          <a:cs typeface="+mj-cs"/>
        </a:defRPr>
      </a:lvl1pPr>
    </p:titleStyle>
    <p:bodyStyle>
      <a:lvl1pPr marL="0" indent="0" algn="l" defTabSz="457200" rtl="0" eaLnBrk="1" latinLnBrk="0" hangingPunct="1">
        <a:spcBef>
          <a:spcPts val="168"/>
        </a:spcBef>
        <a:buFont typeface="Arial"/>
        <a:buNone/>
        <a:defRPr sz="3200" kern="1200">
          <a:solidFill>
            <a:schemeClr val="tx1"/>
          </a:solidFill>
          <a:latin typeface="+mn-lt"/>
          <a:ea typeface="+mn-ea"/>
          <a:cs typeface="+mn-cs"/>
        </a:defRPr>
      </a:lvl1pPr>
      <a:lvl2pPr marL="0" indent="0" algn="l" defTabSz="457200" rtl="0" eaLnBrk="1" latinLnBrk="0" hangingPunct="1">
        <a:spcBef>
          <a:spcPct val="20000"/>
        </a:spcBef>
        <a:buFont typeface="Arial"/>
        <a:buNone/>
        <a:defRPr sz="2800" kern="1200">
          <a:solidFill>
            <a:schemeClr val="tx1"/>
          </a:solidFill>
          <a:latin typeface="+mn-lt"/>
          <a:ea typeface="+mn-ea"/>
          <a:cs typeface="+mn-cs"/>
        </a:defRPr>
      </a:lvl2pPr>
      <a:lvl3pPr marL="0" indent="0" algn="l" defTabSz="457200" rtl="0" eaLnBrk="1" latinLnBrk="0" hangingPunct="1">
        <a:spcBef>
          <a:spcPts val="168"/>
        </a:spcBef>
        <a:buFont typeface="Arial"/>
        <a:buNone/>
        <a:defRPr sz="2400" kern="1200" baseline="0">
          <a:solidFill>
            <a:schemeClr val="tx1"/>
          </a:solidFill>
          <a:latin typeface="+mn-lt"/>
          <a:ea typeface="+mn-ea"/>
          <a:cs typeface="+mn-cs"/>
        </a:defRPr>
      </a:lvl3pPr>
      <a:lvl4pPr marL="0" indent="0" algn="l" defTabSz="457200" rtl="0" eaLnBrk="1" latinLnBrk="0" hangingPunct="1">
        <a:spcBef>
          <a:spcPts val="768"/>
        </a:spcBef>
        <a:buFont typeface="Arial"/>
        <a:buNone/>
        <a:defRPr sz="2000" kern="1200">
          <a:solidFill>
            <a:schemeClr val="tx1"/>
          </a:solidFill>
          <a:latin typeface="+mn-lt"/>
          <a:ea typeface="+mn-ea"/>
          <a:cs typeface="+mn-cs"/>
        </a:defRPr>
      </a:lvl4pPr>
      <a:lvl5pPr marL="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1.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hyperlink" Target="https://www.biolegend.com/en-us/aurora-spectra-analyzer" TargetMode="External"/><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image" Target="../media/image37.jpeg"/><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hyperlink" Target="https://www.biolegend.com/maturation_markers"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4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1.xml"/><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7.png"/><Relationship Id="rId7" Type="http://schemas.openxmlformats.org/officeDocument/2006/relationships/image" Target="../media/image63.pn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2.png"/></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1.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3.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image" Target="../media/image81.png"/><Relationship Id="rId5" Type="http://schemas.openxmlformats.org/officeDocument/2006/relationships/image" Target="../media/image80.png"/><Relationship Id="rId10" Type="http://schemas.openxmlformats.org/officeDocument/2006/relationships/image" Target="../media/image85.png"/><Relationship Id="rId4" Type="http://schemas.openxmlformats.org/officeDocument/2006/relationships/image" Target="../media/image79.png"/><Relationship Id="rId9" Type="http://schemas.openxmlformats.org/officeDocument/2006/relationships/image" Target="../media/image84.png"/></Relationships>
</file>

<file path=ppt/slides/_rels/slide3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1.xml"/><Relationship Id="rId5" Type="http://schemas.openxmlformats.org/officeDocument/2006/relationships/image" Target="../media/image78.png"/><Relationship Id="rId4" Type="http://schemas.openxmlformats.org/officeDocument/2006/relationships/image" Target="../media/image88.png"/></Relationships>
</file>

<file path=ppt/slides/_rels/slide3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11.xml"/><Relationship Id="rId5" Type="http://schemas.openxmlformats.org/officeDocument/2006/relationships/image" Target="../media/image92.png"/><Relationship Id="rId4" Type="http://schemas.openxmlformats.org/officeDocument/2006/relationships/image" Target="../media/image91.png"/></Relationships>
</file>

<file path=ppt/slides/_rels/slide3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11.xml"/><Relationship Id="rId4" Type="http://schemas.openxmlformats.org/officeDocument/2006/relationships/image" Target="../media/image95.png"/></Relationships>
</file>

<file path=ppt/slides/_rels/slide3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1.xml"/><Relationship Id="rId5" Type="http://schemas.openxmlformats.org/officeDocument/2006/relationships/hyperlink" Target="http://www.hcdm.org/" TargetMode="External"/><Relationship Id="rId4" Type="http://schemas.openxmlformats.org/officeDocument/2006/relationships/hyperlink" Target="http://bioinformin.cesnet.cz/CDmaps"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Kelly Lundsten</a:t>
            </a:r>
            <a:br>
              <a:rPr lang="en-US" dirty="0" smtClean="0"/>
            </a:br>
            <a:r>
              <a:rPr lang="en-US" dirty="0" smtClean="0"/>
              <a:t>Business Segment Manager, </a:t>
            </a:r>
            <a:r>
              <a:rPr lang="en-US" dirty="0" err="1" smtClean="0"/>
              <a:t>Adv</a:t>
            </a:r>
            <a:r>
              <a:rPr lang="en-US" dirty="0" smtClean="0"/>
              <a:t> Cytometry</a:t>
            </a:r>
            <a:br>
              <a:rPr lang="en-US" dirty="0" smtClean="0"/>
            </a:br>
            <a:r>
              <a:rPr lang="en-US" dirty="0" smtClean="0"/>
              <a:t>PD Flow</a:t>
            </a:r>
            <a:endParaRPr lang="en-US" dirty="0"/>
          </a:p>
        </p:txBody>
      </p:sp>
      <p:sp>
        <p:nvSpPr>
          <p:cNvPr id="3" name="Content Placeholder 2"/>
          <p:cNvSpPr>
            <a:spLocks noGrp="1"/>
          </p:cNvSpPr>
          <p:nvPr>
            <p:ph idx="1"/>
          </p:nvPr>
        </p:nvSpPr>
        <p:spPr/>
        <p:txBody>
          <a:bodyPr>
            <a:normAutofit fontScale="92500"/>
          </a:bodyPr>
          <a:lstStyle/>
          <a:p>
            <a:r>
              <a:rPr lang="en-US" dirty="0" smtClean="0"/>
              <a:t>A New Age of Spectral Cytometry: Expanding and Upgrading Fluorophore Selection	</a:t>
            </a:r>
            <a:endParaRPr lang="en-US" dirty="0"/>
          </a:p>
        </p:txBody>
      </p:sp>
      <p:sp>
        <p:nvSpPr>
          <p:cNvPr id="4" name="Rectangle 3"/>
          <p:cNvSpPr/>
          <p:nvPr/>
        </p:nvSpPr>
        <p:spPr>
          <a:xfrm>
            <a:off x="6964326" y="305602"/>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66102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Seminar Overview</a:t>
            </a:r>
            <a:endParaRPr lang="en-US" dirty="0"/>
          </a:p>
        </p:txBody>
      </p:sp>
      <p:sp>
        <p:nvSpPr>
          <p:cNvPr id="3" name="Content Placeholder 2"/>
          <p:cNvSpPr>
            <a:spLocks noGrp="1"/>
          </p:cNvSpPr>
          <p:nvPr>
            <p:ph idx="1"/>
          </p:nvPr>
        </p:nvSpPr>
        <p:spPr/>
        <p:txBody>
          <a:bodyPr/>
          <a:lstStyle/>
          <a:p>
            <a:r>
              <a:rPr lang="en-US" dirty="0" smtClean="0"/>
              <a:t>Spectral Cytometry</a:t>
            </a:r>
          </a:p>
          <a:p>
            <a:r>
              <a:rPr lang="en-US" dirty="0" smtClean="0"/>
              <a:t>Fluorophore Development</a:t>
            </a:r>
          </a:p>
          <a:p>
            <a:r>
              <a:rPr lang="en-US" dirty="0" smtClean="0"/>
              <a:t>Panel Design</a:t>
            </a:r>
          </a:p>
          <a:p>
            <a:r>
              <a:rPr lang="en-US" dirty="0" smtClean="0"/>
              <a:t>26 color B-cell </a:t>
            </a:r>
            <a:r>
              <a:rPr lang="en-US" dirty="0" err="1" smtClean="0"/>
              <a:t>Lymphopoiesis</a:t>
            </a:r>
            <a:r>
              <a:rPr lang="en-US" dirty="0" smtClean="0"/>
              <a:t> on normal human bone marrow and PBMC</a:t>
            </a:r>
          </a:p>
          <a:p>
            <a:r>
              <a:rPr lang="en-US" dirty="0" smtClean="0"/>
              <a:t>Expression Databases</a:t>
            </a:r>
          </a:p>
          <a:p>
            <a:endParaRPr lang="en-US" dirty="0" smtClean="0"/>
          </a:p>
          <a:p>
            <a:endParaRPr lang="en-US" dirty="0" smtClean="0"/>
          </a:p>
          <a:p>
            <a:endParaRPr lang="en-US" dirty="0"/>
          </a:p>
        </p:txBody>
      </p:sp>
      <p:sp>
        <p:nvSpPr>
          <p:cNvPr id="4" name="Rectangle 3"/>
          <p:cNvSpPr/>
          <p:nvPr/>
        </p:nvSpPr>
        <p:spPr>
          <a:xfrm>
            <a:off x="6964326" y="4558709"/>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7372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Multiplexing platforms</a:t>
            </a:r>
          </a:p>
        </p:txBody>
      </p:sp>
      <p:sp>
        <p:nvSpPr>
          <p:cNvPr id="4" name="Rectangle 3"/>
          <p:cNvSpPr/>
          <p:nvPr/>
        </p:nvSpPr>
        <p:spPr>
          <a:xfrm>
            <a:off x="1143000" y="667904"/>
            <a:ext cx="6858000" cy="82296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nvGrpSpPr>
          <p:cNvPr id="7" name="Group 6"/>
          <p:cNvGrpSpPr/>
          <p:nvPr/>
        </p:nvGrpSpPr>
        <p:grpSpPr>
          <a:xfrm>
            <a:off x="166991" y="1859735"/>
            <a:ext cx="2916868" cy="1353152"/>
            <a:chOff x="0" y="148381"/>
            <a:chExt cx="8839200" cy="4288682"/>
          </a:xfrm>
        </p:grpSpPr>
        <p:pic>
          <p:nvPicPr>
            <p:cNvPr id="2050" name="Picture 2" descr="Image result for cytof"/>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148381"/>
              <a:ext cx="8591550" cy="127793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cytof"/>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47650" y="1400175"/>
              <a:ext cx="8591550" cy="303688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153275" y="4019550"/>
              <a:ext cx="1685925" cy="3143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sp>
        <p:nvSpPr>
          <p:cNvPr id="8" name="TextBox 7"/>
          <p:cNvSpPr txBox="1"/>
          <p:nvPr/>
        </p:nvSpPr>
        <p:spPr>
          <a:xfrm>
            <a:off x="1268547" y="1158717"/>
            <a:ext cx="1445651" cy="369332"/>
          </a:xfrm>
          <a:prstGeom prst="rect">
            <a:avLst/>
          </a:prstGeom>
          <a:noFill/>
        </p:spPr>
        <p:txBody>
          <a:bodyPr wrap="square" rtlCol="0">
            <a:spAutoFit/>
          </a:bodyPr>
          <a:lstStyle/>
          <a:p>
            <a:r>
              <a:rPr lang="en-US" b="1" dirty="0" err="1"/>
              <a:t>CyTOF</a:t>
            </a:r>
            <a:endParaRPr lang="en-US" b="1" dirty="0"/>
          </a:p>
        </p:txBody>
      </p:sp>
      <p:sp>
        <p:nvSpPr>
          <p:cNvPr id="10" name="TextBox 9"/>
          <p:cNvSpPr txBox="1"/>
          <p:nvPr/>
        </p:nvSpPr>
        <p:spPr>
          <a:xfrm>
            <a:off x="2892463" y="1164519"/>
            <a:ext cx="3066078" cy="646331"/>
          </a:xfrm>
          <a:prstGeom prst="rect">
            <a:avLst/>
          </a:prstGeom>
          <a:noFill/>
        </p:spPr>
        <p:txBody>
          <a:bodyPr wrap="square" rtlCol="0">
            <a:spAutoFit/>
          </a:bodyPr>
          <a:lstStyle/>
          <a:p>
            <a:pPr algn="ctr"/>
            <a:r>
              <a:rPr lang="en-US" b="1" dirty="0"/>
              <a:t>Single Cell Sequencing </a:t>
            </a:r>
            <a:endParaRPr lang="en-US" b="1" dirty="0" smtClean="0"/>
          </a:p>
          <a:p>
            <a:pPr algn="ctr"/>
            <a:r>
              <a:rPr lang="en-US" b="1" dirty="0" smtClean="0"/>
              <a:t>(Total-</a:t>
            </a:r>
            <a:r>
              <a:rPr lang="en-US" b="1" dirty="0" err="1" smtClean="0"/>
              <a:t>Seq</a:t>
            </a:r>
            <a:r>
              <a:rPr lang="en-US" b="1" dirty="0" smtClean="0"/>
              <a:t>™)</a:t>
            </a:r>
            <a:endParaRPr lang="en-US" b="1" dirty="0"/>
          </a:p>
        </p:txBody>
      </p:sp>
      <p:pic>
        <p:nvPicPr>
          <p:cNvPr id="2052" name="Picture 4" descr="Image result for single cell sequencing biolegend\"/>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388659" y="1859735"/>
            <a:ext cx="2265139" cy="1665544"/>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6964326" y="4558709"/>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2" descr="Image result for quantum efficiency of avalanche photodiode"/>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137835" y="3091686"/>
            <a:ext cx="2173550" cy="145373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Image result for cytek aurora"/>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529111" y="1677105"/>
            <a:ext cx="1525052" cy="13716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6472518" y="1158717"/>
            <a:ext cx="2008093" cy="369332"/>
          </a:xfrm>
          <a:prstGeom prst="rect">
            <a:avLst/>
          </a:prstGeom>
          <a:noFill/>
        </p:spPr>
        <p:txBody>
          <a:bodyPr wrap="square" rtlCol="0">
            <a:spAutoFit/>
          </a:bodyPr>
          <a:lstStyle/>
          <a:p>
            <a:r>
              <a:rPr lang="en-US" b="1" dirty="0" smtClean="0"/>
              <a:t>Spectral Cytometry</a:t>
            </a:r>
            <a:endParaRPr lang="en-US" b="1" dirty="0"/>
          </a:p>
        </p:txBody>
      </p:sp>
    </p:spTree>
    <p:extLst>
      <p:ext uri="{BB962C8B-B14F-4D97-AF65-F5344CB8AC3E}">
        <p14:creationId xmlns:p14="http://schemas.microsoft.com/office/powerpoint/2010/main" val="38864745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0" y="4508207"/>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66" name="Line 28"/>
          <p:cNvSpPr>
            <a:spLocks noChangeShapeType="1"/>
          </p:cNvSpPr>
          <p:nvPr/>
        </p:nvSpPr>
        <p:spPr bwMode="auto">
          <a:xfrm flipH="1">
            <a:off x="1565196" y="2641123"/>
            <a:ext cx="27385" cy="71556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11267" name="Line 29"/>
          <p:cNvSpPr>
            <a:spLocks noChangeShapeType="1"/>
          </p:cNvSpPr>
          <p:nvPr/>
        </p:nvSpPr>
        <p:spPr bwMode="auto">
          <a:xfrm>
            <a:off x="1709314" y="2652713"/>
            <a:ext cx="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11268" name="Line 30"/>
          <p:cNvSpPr>
            <a:spLocks noChangeShapeType="1"/>
          </p:cNvSpPr>
          <p:nvPr/>
        </p:nvSpPr>
        <p:spPr bwMode="auto">
          <a:xfrm flipV="1">
            <a:off x="1697355" y="2311319"/>
            <a:ext cx="271463" cy="36314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11269" name="Line 31"/>
          <p:cNvSpPr>
            <a:spLocks noChangeShapeType="1"/>
          </p:cNvSpPr>
          <p:nvPr/>
        </p:nvSpPr>
        <p:spPr bwMode="auto">
          <a:xfrm flipV="1">
            <a:off x="1771174" y="2354181"/>
            <a:ext cx="271463" cy="36314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11270" name="Line 32"/>
          <p:cNvSpPr>
            <a:spLocks noChangeShapeType="1"/>
          </p:cNvSpPr>
          <p:nvPr/>
        </p:nvSpPr>
        <p:spPr bwMode="auto">
          <a:xfrm rot="17251018" flipV="1">
            <a:off x="1334810" y="2302389"/>
            <a:ext cx="271463" cy="36314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11271" name="AutoShape 33"/>
          <p:cNvSpPr>
            <a:spLocks noChangeArrowheads="1"/>
          </p:cNvSpPr>
          <p:nvPr/>
        </p:nvSpPr>
        <p:spPr bwMode="auto">
          <a:xfrm>
            <a:off x="1642585" y="3081374"/>
            <a:ext cx="428625" cy="322660"/>
          </a:xfrm>
          <a:prstGeom prst="star16">
            <a:avLst>
              <a:gd name="adj" fmla="val 37500"/>
            </a:avLst>
          </a:prstGeom>
          <a:solidFill>
            <a:srgbClr val="00B050"/>
          </a:solidFill>
          <a:ln w="9525">
            <a:solidFill>
              <a:schemeClr val="tx1"/>
            </a:solidFill>
            <a:miter lim="800000"/>
            <a:headEnd/>
            <a:tailEnd/>
          </a:ln>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1350">
              <a:latin typeface="Times" pitchFamily="18" charset="0"/>
            </a:endParaRPr>
          </a:p>
        </p:txBody>
      </p:sp>
      <p:sp>
        <p:nvSpPr>
          <p:cNvPr id="11272" name="AutoShape 34"/>
          <p:cNvSpPr>
            <a:spLocks noChangeArrowheads="1"/>
          </p:cNvSpPr>
          <p:nvPr/>
        </p:nvSpPr>
        <p:spPr bwMode="auto">
          <a:xfrm>
            <a:off x="1686639" y="2626835"/>
            <a:ext cx="428625" cy="322659"/>
          </a:xfrm>
          <a:prstGeom prst="star16">
            <a:avLst>
              <a:gd name="adj" fmla="val 37500"/>
            </a:avLst>
          </a:prstGeom>
          <a:solidFill>
            <a:srgbClr val="00B050"/>
          </a:solidFill>
          <a:ln w="9525">
            <a:solidFill>
              <a:schemeClr val="tx1"/>
            </a:solidFill>
            <a:miter lim="800000"/>
            <a:headEnd/>
            <a:tailEnd/>
          </a:ln>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1350">
              <a:latin typeface="Times" pitchFamily="18" charset="0"/>
            </a:endParaRPr>
          </a:p>
        </p:txBody>
      </p:sp>
      <p:sp>
        <p:nvSpPr>
          <p:cNvPr id="11273" name="AutoShape 35"/>
          <p:cNvSpPr>
            <a:spLocks noChangeArrowheads="1"/>
          </p:cNvSpPr>
          <p:nvPr/>
        </p:nvSpPr>
        <p:spPr bwMode="auto">
          <a:xfrm>
            <a:off x="1160383" y="2810191"/>
            <a:ext cx="428625" cy="322659"/>
          </a:xfrm>
          <a:prstGeom prst="star16">
            <a:avLst>
              <a:gd name="adj" fmla="val 37500"/>
            </a:avLst>
          </a:prstGeom>
          <a:solidFill>
            <a:srgbClr val="00B050"/>
          </a:solidFill>
          <a:ln w="9525">
            <a:solidFill>
              <a:schemeClr val="tx1"/>
            </a:solidFill>
            <a:miter lim="800000"/>
            <a:headEnd/>
            <a:tailEnd/>
          </a:ln>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1350">
              <a:latin typeface="Times" pitchFamily="18" charset="0"/>
            </a:endParaRPr>
          </a:p>
        </p:txBody>
      </p:sp>
      <p:sp>
        <p:nvSpPr>
          <p:cNvPr id="11274" name="Line 36"/>
          <p:cNvSpPr>
            <a:spLocks noChangeShapeType="1"/>
          </p:cNvSpPr>
          <p:nvPr/>
        </p:nvSpPr>
        <p:spPr bwMode="auto">
          <a:xfrm rot="17251018" flipV="1">
            <a:off x="1252657" y="2353586"/>
            <a:ext cx="271463" cy="36314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grpSp>
        <p:nvGrpSpPr>
          <p:cNvPr id="2" name="Group 75"/>
          <p:cNvGrpSpPr>
            <a:grpSpLocks/>
          </p:cNvGrpSpPr>
          <p:nvPr/>
        </p:nvGrpSpPr>
        <p:grpSpPr bwMode="auto">
          <a:xfrm>
            <a:off x="1206104" y="2828070"/>
            <a:ext cx="369278" cy="373320"/>
            <a:chOff x="651" y="1634"/>
            <a:chExt cx="326" cy="254"/>
          </a:xfrm>
          <a:noFill/>
        </p:grpSpPr>
        <p:sp>
          <p:nvSpPr>
            <p:cNvPr id="13337" name="Text Box 76"/>
            <p:cNvSpPr txBox="1">
              <a:spLocks noChangeArrowheads="1"/>
            </p:cNvSpPr>
            <p:nvPr/>
          </p:nvSpPr>
          <p:spPr bwMode="auto">
            <a:xfrm>
              <a:off x="651" y="1634"/>
              <a:ext cx="326" cy="126"/>
            </a:xfrm>
            <a:prstGeom prst="rect">
              <a:avLst/>
            </a:prstGeom>
            <a:grpFill/>
            <a:ln w="9525">
              <a:noFill/>
              <a:miter lim="800000"/>
              <a:headEnd/>
              <a:tailEnd/>
            </a:ln>
          </p:spPr>
          <p:txBody>
            <a:bodyPr>
              <a:spAutoFit/>
            </a:bodyPr>
            <a:lstStyle/>
            <a:p>
              <a:pPr eaLnBrk="0" hangingPunct="0">
                <a:spcBef>
                  <a:spcPct val="50000"/>
                </a:spcBef>
                <a:defRPr/>
              </a:pPr>
              <a:r>
                <a:rPr lang="en-US" sz="600" b="1"/>
                <a:t>Alexa</a:t>
              </a:r>
            </a:p>
          </p:txBody>
        </p:sp>
        <p:sp>
          <p:nvSpPr>
            <p:cNvPr id="13338" name="Text Box 77"/>
            <p:cNvSpPr txBox="1">
              <a:spLocks noChangeArrowheads="1"/>
            </p:cNvSpPr>
            <p:nvPr/>
          </p:nvSpPr>
          <p:spPr bwMode="auto">
            <a:xfrm>
              <a:off x="680" y="1700"/>
              <a:ext cx="261" cy="188"/>
            </a:xfrm>
            <a:prstGeom prst="rect">
              <a:avLst/>
            </a:prstGeom>
            <a:grpFill/>
            <a:ln w="9525">
              <a:noFill/>
              <a:miter lim="800000"/>
              <a:headEnd/>
              <a:tailEnd/>
            </a:ln>
          </p:spPr>
          <p:txBody>
            <a:bodyPr>
              <a:spAutoFit/>
            </a:bodyPr>
            <a:lstStyle/>
            <a:p>
              <a:pPr eaLnBrk="0" hangingPunct="0">
                <a:spcBef>
                  <a:spcPct val="50000"/>
                </a:spcBef>
                <a:defRPr/>
              </a:pPr>
              <a:r>
                <a:rPr lang="en-US" sz="600" b="1" dirty="0"/>
                <a:t>488</a:t>
              </a:r>
            </a:p>
          </p:txBody>
        </p:sp>
      </p:grpSp>
      <p:grpSp>
        <p:nvGrpSpPr>
          <p:cNvPr id="3" name="Group 78"/>
          <p:cNvGrpSpPr>
            <a:grpSpLocks/>
          </p:cNvGrpSpPr>
          <p:nvPr/>
        </p:nvGrpSpPr>
        <p:grpSpPr bwMode="auto">
          <a:xfrm>
            <a:off x="1709590" y="3090912"/>
            <a:ext cx="388144" cy="263128"/>
            <a:chOff x="651" y="1634"/>
            <a:chExt cx="326" cy="221"/>
          </a:xfrm>
          <a:noFill/>
        </p:grpSpPr>
        <p:sp>
          <p:nvSpPr>
            <p:cNvPr id="13335" name="Text Box 79"/>
            <p:cNvSpPr txBox="1">
              <a:spLocks noChangeArrowheads="1"/>
            </p:cNvSpPr>
            <p:nvPr/>
          </p:nvSpPr>
          <p:spPr bwMode="auto">
            <a:xfrm>
              <a:off x="651" y="1634"/>
              <a:ext cx="326" cy="155"/>
            </a:xfrm>
            <a:prstGeom prst="rect">
              <a:avLst/>
            </a:prstGeom>
            <a:grpFill/>
            <a:ln w="9525">
              <a:noFill/>
              <a:miter lim="800000"/>
              <a:headEnd/>
              <a:tailEnd/>
            </a:ln>
          </p:spPr>
          <p:txBody>
            <a:bodyPr>
              <a:spAutoFit/>
            </a:bodyPr>
            <a:lstStyle/>
            <a:p>
              <a:pPr eaLnBrk="0" hangingPunct="0">
                <a:spcBef>
                  <a:spcPct val="50000"/>
                </a:spcBef>
                <a:defRPr/>
              </a:pPr>
              <a:r>
                <a:rPr lang="en-US" sz="600" b="1" dirty="0"/>
                <a:t>Alexa</a:t>
              </a:r>
            </a:p>
          </p:txBody>
        </p:sp>
        <p:sp>
          <p:nvSpPr>
            <p:cNvPr id="13336" name="Text Box 80"/>
            <p:cNvSpPr txBox="1">
              <a:spLocks noChangeArrowheads="1"/>
            </p:cNvSpPr>
            <p:nvPr/>
          </p:nvSpPr>
          <p:spPr bwMode="auto">
            <a:xfrm>
              <a:off x="680" y="1700"/>
              <a:ext cx="261" cy="155"/>
            </a:xfrm>
            <a:prstGeom prst="rect">
              <a:avLst/>
            </a:prstGeom>
            <a:grpFill/>
            <a:ln w="9525">
              <a:noFill/>
              <a:miter lim="800000"/>
              <a:headEnd/>
              <a:tailEnd/>
            </a:ln>
          </p:spPr>
          <p:txBody>
            <a:bodyPr>
              <a:spAutoFit/>
            </a:bodyPr>
            <a:lstStyle/>
            <a:p>
              <a:pPr eaLnBrk="0" hangingPunct="0">
                <a:spcBef>
                  <a:spcPct val="50000"/>
                </a:spcBef>
                <a:defRPr/>
              </a:pPr>
              <a:r>
                <a:rPr lang="en-US" sz="600" b="1" dirty="0"/>
                <a:t>488</a:t>
              </a:r>
            </a:p>
          </p:txBody>
        </p:sp>
      </p:grpSp>
      <p:pic>
        <p:nvPicPr>
          <p:cNvPr id="1127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4838" y="1538288"/>
            <a:ext cx="1326356" cy="1391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8" name="TextBox 163"/>
          <p:cNvSpPr txBox="1">
            <a:spLocks noChangeArrowheads="1"/>
          </p:cNvSpPr>
          <p:nvPr/>
        </p:nvSpPr>
        <p:spPr bwMode="auto">
          <a:xfrm>
            <a:off x="925712" y="3545452"/>
            <a:ext cx="1495425" cy="1338828"/>
          </a:xfrm>
          <a:prstGeom prst="rect">
            <a:avLst/>
          </a:prstGeom>
          <a:solidFill>
            <a:srgbClr val="FFFFFF"/>
          </a:solidFill>
          <a:ln>
            <a:noFill/>
          </a:ln>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350" b="1" dirty="0">
                <a:solidFill>
                  <a:srgbClr val="000000"/>
                </a:solidFill>
                <a:latin typeface="Arial" pitchFamily="34" charset="0"/>
              </a:rPr>
              <a:t>Synthetic, organic dyes:</a:t>
            </a:r>
          </a:p>
          <a:p>
            <a:pPr algn="ctr" eaLnBrk="1" hangingPunct="1">
              <a:spcBef>
                <a:spcPct val="0"/>
              </a:spcBef>
              <a:buFontTx/>
              <a:buNone/>
            </a:pPr>
            <a:r>
              <a:rPr lang="en-US" altLang="en-US" sz="1350" b="1" dirty="0">
                <a:solidFill>
                  <a:srgbClr val="000000"/>
                </a:solidFill>
                <a:latin typeface="Arial" pitchFamily="34" charset="0"/>
              </a:rPr>
              <a:t>Alexa </a:t>
            </a:r>
            <a:r>
              <a:rPr lang="en-US" altLang="en-US" sz="1350" b="1" dirty="0" err="1">
                <a:solidFill>
                  <a:srgbClr val="000000"/>
                </a:solidFill>
                <a:latin typeface="Arial" pitchFamily="34" charset="0"/>
              </a:rPr>
              <a:t>Fluors</a:t>
            </a:r>
            <a:r>
              <a:rPr lang="en-US" altLang="en-US" sz="1350" b="1" dirty="0">
                <a:solidFill>
                  <a:srgbClr val="000000"/>
                </a:solidFill>
                <a:latin typeface="Arial" pitchFamily="34" charset="0"/>
              </a:rPr>
              <a:t>, </a:t>
            </a:r>
            <a:r>
              <a:rPr lang="en-US" altLang="en-US" sz="1350" b="1" dirty="0" smtClean="0">
                <a:solidFill>
                  <a:srgbClr val="000000"/>
                </a:solidFill>
                <a:latin typeface="Arial" pitchFamily="34" charset="0"/>
              </a:rPr>
              <a:t>Cyanine </a:t>
            </a:r>
            <a:r>
              <a:rPr lang="en-US" altLang="en-US" sz="1350" b="1" dirty="0">
                <a:solidFill>
                  <a:srgbClr val="000000"/>
                </a:solidFill>
                <a:latin typeface="Arial" pitchFamily="34" charset="0"/>
              </a:rPr>
              <a:t>dyes, Horizon, </a:t>
            </a:r>
            <a:r>
              <a:rPr lang="en-US" altLang="en-US" sz="1350" b="1" dirty="0" err="1">
                <a:solidFill>
                  <a:srgbClr val="000000"/>
                </a:solidFill>
                <a:latin typeface="Arial" pitchFamily="34" charset="0"/>
              </a:rPr>
              <a:t>Dylight</a:t>
            </a:r>
            <a:r>
              <a:rPr lang="en-US" altLang="en-US" sz="1350" b="1" dirty="0">
                <a:solidFill>
                  <a:srgbClr val="000000"/>
                </a:solidFill>
                <a:latin typeface="Arial" pitchFamily="34" charset="0"/>
              </a:rPr>
              <a:t>, </a:t>
            </a:r>
            <a:r>
              <a:rPr lang="en-US" altLang="en-US" sz="1350" b="1" dirty="0" err="1">
                <a:solidFill>
                  <a:srgbClr val="000000"/>
                </a:solidFill>
                <a:latin typeface="Arial" pitchFamily="34" charset="0"/>
              </a:rPr>
              <a:t>etc</a:t>
            </a:r>
            <a:endParaRPr lang="en-US" altLang="en-US" sz="1350" b="1" dirty="0">
              <a:solidFill>
                <a:srgbClr val="000000"/>
              </a:solidFill>
              <a:latin typeface="Arial" pitchFamily="34" charset="0"/>
            </a:endParaRPr>
          </a:p>
        </p:txBody>
      </p:sp>
      <p:sp>
        <p:nvSpPr>
          <p:cNvPr id="11279" name="TextBox 164"/>
          <p:cNvSpPr txBox="1">
            <a:spLocks noChangeArrowheads="1"/>
          </p:cNvSpPr>
          <p:nvPr/>
        </p:nvSpPr>
        <p:spPr bwMode="auto">
          <a:xfrm>
            <a:off x="2601516" y="3571876"/>
            <a:ext cx="1721644" cy="715581"/>
          </a:xfrm>
          <a:prstGeom prst="rect">
            <a:avLst/>
          </a:prstGeom>
          <a:solidFill>
            <a:srgbClr val="FFFFFF"/>
          </a:solidFill>
          <a:ln>
            <a:noFill/>
          </a:ln>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350" b="1">
                <a:solidFill>
                  <a:srgbClr val="000000"/>
                </a:solidFill>
                <a:latin typeface="Arial" pitchFamily="34" charset="0"/>
              </a:rPr>
              <a:t>Proteins: </a:t>
            </a:r>
          </a:p>
          <a:p>
            <a:pPr algn="ctr" eaLnBrk="1" hangingPunct="1">
              <a:spcBef>
                <a:spcPct val="0"/>
              </a:spcBef>
              <a:buFontTx/>
              <a:buNone/>
            </a:pPr>
            <a:r>
              <a:rPr lang="en-US" altLang="en-US" sz="1350" b="1">
                <a:solidFill>
                  <a:srgbClr val="000000"/>
                </a:solidFill>
                <a:latin typeface="Arial" pitchFamily="34" charset="0"/>
              </a:rPr>
              <a:t>PE, APC, GFP, mCherry</a:t>
            </a:r>
          </a:p>
        </p:txBody>
      </p:sp>
      <p:sp>
        <p:nvSpPr>
          <p:cNvPr id="11280" name="TextBox 165"/>
          <p:cNvSpPr txBox="1">
            <a:spLocks noChangeArrowheads="1"/>
          </p:cNvSpPr>
          <p:nvPr/>
        </p:nvSpPr>
        <p:spPr bwMode="auto">
          <a:xfrm>
            <a:off x="4249341" y="3469482"/>
            <a:ext cx="1647825" cy="715581"/>
          </a:xfrm>
          <a:prstGeom prst="rect">
            <a:avLst/>
          </a:prstGeom>
          <a:solidFill>
            <a:srgbClr val="FFFFFF"/>
          </a:solidFill>
          <a:ln>
            <a:noFill/>
          </a:ln>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350" b="1" dirty="0">
                <a:solidFill>
                  <a:srgbClr val="000000"/>
                </a:solidFill>
                <a:latin typeface="Arial" pitchFamily="34" charset="0"/>
              </a:rPr>
              <a:t>Semiconductor nanocrystals: </a:t>
            </a:r>
            <a:r>
              <a:rPr lang="en-US" altLang="en-US" sz="1350" b="1" dirty="0" err="1" smtClean="0">
                <a:solidFill>
                  <a:srgbClr val="000000"/>
                </a:solidFill>
                <a:latin typeface="Arial" pitchFamily="34" charset="0"/>
              </a:rPr>
              <a:t>Qdots</a:t>
            </a:r>
            <a:endParaRPr lang="en-US" altLang="en-US" sz="1350" b="1" baseline="30000" dirty="0">
              <a:solidFill>
                <a:srgbClr val="000000"/>
              </a:solidFill>
              <a:latin typeface="Arial" pitchFamily="34" charset="0"/>
            </a:endParaRPr>
          </a:p>
        </p:txBody>
      </p:sp>
      <p:sp>
        <p:nvSpPr>
          <p:cNvPr id="11283" name="Title 161"/>
          <p:cNvSpPr>
            <a:spLocks noGrp="1"/>
          </p:cNvSpPr>
          <p:nvPr>
            <p:ph type="title"/>
          </p:nvPr>
        </p:nvSpPr>
        <p:spPr>
          <a:xfrm>
            <a:off x="0" y="203033"/>
            <a:ext cx="6172200" cy="717947"/>
          </a:xfrm>
        </p:spPr>
        <p:txBody>
          <a:bodyPr/>
          <a:lstStyle/>
          <a:p>
            <a:r>
              <a:rPr lang="en-US" altLang="en-US" dirty="0">
                <a:latin typeface="+mn-lt"/>
              </a:rPr>
              <a:t>	Types of fluorescent molecules</a:t>
            </a:r>
          </a:p>
        </p:txBody>
      </p:sp>
      <p:pic>
        <p:nvPicPr>
          <p:cNvPr id="1128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2397" y="1572816"/>
            <a:ext cx="1785938" cy="978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3525" y="1332310"/>
            <a:ext cx="770335" cy="72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6" name="Picture 31" descr="BV421 for NIH.t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65056" y="2059781"/>
            <a:ext cx="1223963" cy="1491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7" name="TextBox 32"/>
          <p:cNvSpPr txBox="1">
            <a:spLocks noChangeArrowheads="1"/>
          </p:cNvSpPr>
          <p:nvPr/>
        </p:nvSpPr>
        <p:spPr bwMode="auto">
          <a:xfrm>
            <a:off x="6059091" y="3521869"/>
            <a:ext cx="1731169" cy="715581"/>
          </a:xfrm>
          <a:prstGeom prst="rect">
            <a:avLst/>
          </a:prstGeom>
          <a:solidFill>
            <a:srgbClr val="FFFFFF"/>
          </a:solidFill>
          <a:ln>
            <a:noFill/>
          </a:ln>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350" b="1">
                <a:solidFill>
                  <a:srgbClr val="000000"/>
                </a:solidFill>
                <a:latin typeface="Arial" pitchFamily="34" charset="0"/>
              </a:rPr>
              <a:t>Organic polymers: </a:t>
            </a:r>
          </a:p>
          <a:p>
            <a:pPr algn="ctr" eaLnBrk="1" hangingPunct="1">
              <a:spcBef>
                <a:spcPct val="0"/>
              </a:spcBef>
              <a:buFontTx/>
              <a:buNone/>
            </a:pPr>
            <a:r>
              <a:rPr lang="en-US" altLang="en-US" sz="1350" b="1">
                <a:solidFill>
                  <a:srgbClr val="000000"/>
                </a:solidFill>
                <a:latin typeface="Arial" pitchFamily="34" charset="0"/>
              </a:rPr>
              <a:t>Brilliant Violet</a:t>
            </a:r>
            <a:r>
              <a:rPr lang="en-US" altLang="en-US" sz="1350" b="1" baseline="30000">
                <a:solidFill>
                  <a:srgbClr val="000000"/>
                </a:solidFill>
                <a:latin typeface="Arial" pitchFamily="34" charset="0"/>
              </a:rPr>
              <a:t>TM</a:t>
            </a:r>
          </a:p>
          <a:p>
            <a:pPr algn="ctr" eaLnBrk="1" hangingPunct="1">
              <a:spcBef>
                <a:spcPct val="0"/>
              </a:spcBef>
              <a:buFontTx/>
              <a:buNone/>
            </a:pPr>
            <a:endParaRPr lang="en-US" altLang="en-US" sz="1350" b="1">
              <a:solidFill>
                <a:srgbClr val="000000"/>
              </a:solidFill>
              <a:latin typeface="Arial" pitchFamily="34" charset="0"/>
            </a:endParaRPr>
          </a:p>
        </p:txBody>
      </p:sp>
      <p:pic>
        <p:nvPicPr>
          <p:cNvPr id="11288" name="Picture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03910" y="1019176"/>
            <a:ext cx="1375172" cy="137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78"/>
          <p:cNvGrpSpPr>
            <a:grpSpLocks/>
          </p:cNvGrpSpPr>
          <p:nvPr/>
        </p:nvGrpSpPr>
        <p:grpSpPr bwMode="auto">
          <a:xfrm>
            <a:off x="1739482" y="2667111"/>
            <a:ext cx="388144" cy="263128"/>
            <a:chOff x="651" y="1634"/>
            <a:chExt cx="326" cy="221"/>
          </a:xfrm>
          <a:noFill/>
        </p:grpSpPr>
        <p:sp>
          <p:nvSpPr>
            <p:cNvPr id="37" name="Text Box 79"/>
            <p:cNvSpPr txBox="1">
              <a:spLocks noChangeArrowheads="1"/>
            </p:cNvSpPr>
            <p:nvPr/>
          </p:nvSpPr>
          <p:spPr bwMode="auto">
            <a:xfrm>
              <a:off x="651" y="1634"/>
              <a:ext cx="326" cy="155"/>
            </a:xfrm>
            <a:prstGeom prst="rect">
              <a:avLst/>
            </a:prstGeom>
            <a:grpFill/>
            <a:ln w="9525">
              <a:noFill/>
              <a:miter lim="800000"/>
              <a:headEnd/>
              <a:tailEnd/>
            </a:ln>
          </p:spPr>
          <p:txBody>
            <a:bodyPr>
              <a:spAutoFit/>
            </a:bodyPr>
            <a:lstStyle/>
            <a:p>
              <a:pPr eaLnBrk="0" hangingPunct="0">
                <a:spcBef>
                  <a:spcPct val="50000"/>
                </a:spcBef>
                <a:defRPr/>
              </a:pPr>
              <a:r>
                <a:rPr lang="en-US" sz="600" b="1" dirty="0"/>
                <a:t>Alexa</a:t>
              </a:r>
            </a:p>
          </p:txBody>
        </p:sp>
        <p:sp>
          <p:nvSpPr>
            <p:cNvPr id="38" name="Text Box 80"/>
            <p:cNvSpPr txBox="1">
              <a:spLocks noChangeArrowheads="1"/>
            </p:cNvSpPr>
            <p:nvPr/>
          </p:nvSpPr>
          <p:spPr bwMode="auto">
            <a:xfrm>
              <a:off x="680" y="1700"/>
              <a:ext cx="261" cy="155"/>
            </a:xfrm>
            <a:prstGeom prst="rect">
              <a:avLst/>
            </a:prstGeom>
            <a:grpFill/>
            <a:ln w="9525">
              <a:noFill/>
              <a:miter lim="800000"/>
              <a:headEnd/>
              <a:tailEnd/>
            </a:ln>
          </p:spPr>
          <p:txBody>
            <a:bodyPr>
              <a:spAutoFit/>
            </a:bodyPr>
            <a:lstStyle/>
            <a:p>
              <a:pPr eaLnBrk="0" hangingPunct="0">
                <a:spcBef>
                  <a:spcPct val="50000"/>
                </a:spcBef>
                <a:defRPr/>
              </a:pPr>
              <a:r>
                <a:rPr lang="en-US" sz="600" b="1" dirty="0"/>
                <a:t>488</a:t>
              </a:r>
            </a:p>
          </p:txBody>
        </p:sp>
      </p:grpSp>
      <p:sp>
        <p:nvSpPr>
          <p:cNvPr id="11294" name="Line 45"/>
          <p:cNvSpPr>
            <a:spLocks noChangeShapeType="1"/>
          </p:cNvSpPr>
          <p:nvPr/>
        </p:nvSpPr>
        <p:spPr bwMode="auto">
          <a:xfrm>
            <a:off x="2864644" y="2703910"/>
            <a:ext cx="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11295" name="Line 46"/>
          <p:cNvSpPr>
            <a:spLocks noChangeShapeType="1"/>
          </p:cNvSpPr>
          <p:nvPr/>
        </p:nvSpPr>
        <p:spPr bwMode="auto">
          <a:xfrm>
            <a:off x="3007519" y="2703910"/>
            <a:ext cx="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11296" name="Line 47"/>
          <p:cNvSpPr>
            <a:spLocks noChangeShapeType="1"/>
          </p:cNvSpPr>
          <p:nvPr/>
        </p:nvSpPr>
        <p:spPr bwMode="auto">
          <a:xfrm flipV="1">
            <a:off x="3005137" y="2347913"/>
            <a:ext cx="271463" cy="36314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11297" name="Line 48"/>
          <p:cNvSpPr>
            <a:spLocks noChangeShapeType="1"/>
          </p:cNvSpPr>
          <p:nvPr/>
        </p:nvSpPr>
        <p:spPr bwMode="auto">
          <a:xfrm flipV="1">
            <a:off x="3078956" y="2390775"/>
            <a:ext cx="271463" cy="36314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11298" name="Line 49"/>
          <p:cNvSpPr>
            <a:spLocks noChangeShapeType="1"/>
          </p:cNvSpPr>
          <p:nvPr/>
        </p:nvSpPr>
        <p:spPr bwMode="auto">
          <a:xfrm rot="17251018" flipV="1">
            <a:off x="2599730" y="2349699"/>
            <a:ext cx="271463" cy="36314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11299" name="Line 50"/>
          <p:cNvSpPr>
            <a:spLocks noChangeShapeType="1"/>
          </p:cNvSpPr>
          <p:nvPr/>
        </p:nvSpPr>
        <p:spPr bwMode="auto">
          <a:xfrm rot="17251018" flipV="1">
            <a:off x="2528293" y="2390180"/>
            <a:ext cx="271463" cy="36314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11300" name="Oval 51"/>
          <p:cNvSpPr>
            <a:spLocks noChangeArrowheads="1"/>
          </p:cNvSpPr>
          <p:nvPr/>
        </p:nvSpPr>
        <p:spPr bwMode="auto">
          <a:xfrm>
            <a:off x="3025379" y="2707481"/>
            <a:ext cx="978694" cy="681038"/>
          </a:xfrm>
          <a:prstGeom prst="ellipse">
            <a:avLst/>
          </a:prstGeom>
          <a:solidFill>
            <a:srgbClr val="FF6600"/>
          </a:solidFill>
          <a:ln w="9525">
            <a:solidFill>
              <a:schemeClr val="tx1"/>
            </a:solidFill>
            <a:round/>
            <a:headEnd/>
            <a:tailEnd/>
          </a:ln>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350">
              <a:latin typeface="Arial" pitchFamily="34" charset="0"/>
            </a:endParaRPr>
          </a:p>
        </p:txBody>
      </p:sp>
      <p:sp>
        <p:nvSpPr>
          <p:cNvPr id="11301" name="Text Box 52"/>
          <p:cNvSpPr txBox="1">
            <a:spLocks noChangeArrowheads="1"/>
          </p:cNvSpPr>
          <p:nvPr/>
        </p:nvSpPr>
        <p:spPr bwMode="auto">
          <a:xfrm>
            <a:off x="3307557" y="2919412"/>
            <a:ext cx="789385"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50000"/>
              </a:spcBef>
              <a:buFontTx/>
              <a:buNone/>
            </a:pPr>
            <a:r>
              <a:rPr lang="en-US" altLang="en-US" sz="1350" b="1">
                <a:latin typeface="Arial" pitchFamily="34" charset="0"/>
              </a:rPr>
              <a:t>PE</a:t>
            </a:r>
          </a:p>
        </p:txBody>
      </p:sp>
      <p:sp>
        <p:nvSpPr>
          <p:cNvPr id="11302" name="AutoShape 53"/>
          <p:cNvSpPr>
            <a:spLocks noChangeArrowheads="1"/>
          </p:cNvSpPr>
          <p:nvPr/>
        </p:nvSpPr>
        <p:spPr bwMode="auto">
          <a:xfrm>
            <a:off x="3545681" y="2459832"/>
            <a:ext cx="428625" cy="322660"/>
          </a:xfrm>
          <a:prstGeom prst="star16">
            <a:avLst>
              <a:gd name="adj" fmla="val 37500"/>
            </a:avLst>
          </a:prstGeom>
          <a:solidFill>
            <a:srgbClr val="FF0000"/>
          </a:solidFill>
          <a:ln w="9525">
            <a:solidFill>
              <a:schemeClr val="tx1"/>
            </a:solidFill>
            <a:miter lim="800000"/>
            <a:headEnd/>
            <a:tailEnd/>
          </a:ln>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1350">
              <a:latin typeface="Times" pitchFamily="18" charset="0"/>
            </a:endParaRPr>
          </a:p>
        </p:txBody>
      </p:sp>
      <p:sp>
        <p:nvSpPr>
          <p:cNvPr id="11303" name="AutoShape 54"/>
          <p:cNvSpPr>
            <a:spLocks noChangeArrowheads="1"/>
          </p:cNvSpPr>
          <p:nvPr/>
        </p:nvSpPr>
        <p:spPr bwMode="auto">
          <a:xfrm>
            <a:off x="3720704" y="3234929"/>
            <a:ext cx="428625" cy="322659"/>
          </a:xfrm>
          <a:prstGeom prst="star16">
            <a:avLst>
              <a:gd name="adj" fmla="val 37500"/>
            </a:avLst>
          </a:prstGeom>
          <a:solidFill>
            <a:srgbClr val="FF0000"/>
          </a:solidFill>
          <a:ln w="9525">
            <a:solidFill>
              <a:schemeClr val="tx1"/>
            </a:solidFill>
            <a:miter lim="800000"/>
            <a:headEnd/>
            <a:tailEnd/>
          </a:ln>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1350">
              <a:latin typeface="Times" pitchFamily="18" charset="0"/>
            </a:endParaRPr>
          </a:p>
        </p:txBody>
      </p:sp>
      <p:sp>
        <p:nvSpPr>
          <p:cNvPr id="11304" name="AutoShape 55"/>
          <p:cNvSpPr>
            <a:spLocks noChangeArrowheads="1"/>
          </p:cNvSpPr>
          <p:nvPr/>
        </p:nvSpPr>
        <p:spPr bwMode="auto">
          <a:xfrm>
            <a:off x="3917156" y="2819400"/>
            <a:ext cx="428625" cy="322660"/>
          </a:xfrm>
          <a:prstGeom prst="star16">
            <a:avLst>
              <a:gd name="adj" fmla="val 37500"/>
            </a:avLst>
          </a:prstGeom>
          <a:solidFill>
            <a:srgbClr val="FF0000"/>
          </a:solidFill>
          <a:ln w="9525">
            <a:solidFill>
              <a:schemeClr val="tx1"/>
            </a:solidFill>
            <a:miter lim="800000"/>
            <a:headEnd/>
            <a:tailEnd/>
          </a:ln>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350">
              <a:latin typeface="Arial" pitchFamily="34" charset="0"/>
            </a:endParaRPr>
          </a:p>
        </p:txBody>
      </p:sp>
      <p:sp>
        <p:nvSpPr>
          <p:cNvPr id="11305" name="Text Box 95"/>
          <p:cNvSpPr txBox="1">
            <a:spLocks noChangeArrowheads="1"/>
          </p:cNvSpPr>
          <p:nvPr/>
        </p:nvSpPr>
        <p:spPr bwMode="auto">
          <a:xfrm>
            <a:off x="3611166" y="2546747"/>
            <a:ext cx="3107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50000"/>
              </a:spcBef>
              <a:buFontTx/>
              <a:buNone/>
            </a:pPr>
            <a:r>
              <a:rPr lang="en-US" altLang="en-US" sz="600" b="1">
                <a:latin typeface="Arial" pitchFamily="34" charset="0"/>
              </a:rPr>
              <a:t>Cy5</a:t>
            </a:r>
          </a:p>
        </p:txBody>
      </p:sp>
      <p:sp>
        <p:nvSpPr>
          <p:cNvPr id="11306" name="Text Box 97"/>
          <p:cNvSpPr txBox="1">
            <a:spLocks noChangeArrowheads="1"/>
          </p:cNvSpPr>
          <p:nvPr/>
        </p:nvSpPr>
        <p:spPr bwMode="auto">
          <a:xfrm>
            <a:off x="4002882" y="2906316"/>
            <a:ext cx="3881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50000"/>
              </a:spcBef>
              <a:buFontTx/>
              <a:buNone/>
            </a:pPr>
            <a:r>
              <a:rPr lang="en-US" altLang="en-US" sz="600" b="1">
                <a:latin typeface="Arial" pitchFamily="34" charset="0"/>
              </a:rPr>
              <a:t>Cy5</a:t>
            </a:r>
          </a:p>
        </p:txBody>
      </p:sp>
      <p:sp>
        <p:nvSpPr>
          <p:cNvPr id="11307" name="Text Box 100"/>
          <p:cNvSpPr txBox="1">
            <a:spLocks noChangeArrowheads="1"/>
          </p:cNvSpPr>
          <p:nvPr/>
        </p:nvSpPr>
        <p:spPr bwMode="auto">
          <a:xfrm>
            <a:off x="3800475" y="3331369"/>
            <a:ext cx="3881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50000"/>
              </a:spcBef>
              <a:buFontTx/>
              <a:buNone/>
            </a:pPr>
            <a:r>
              <a:rPr lang="en-US" altLang="en-US" sz="600" b="1">
                <a:latin typeface="Arial" pitchFamily="34" charset="0"/>
              </a:rPr>
              <a:t>Cy5</a:t>
            </a:r>
          </a:p>
        </p:txBody>
      </p:sp>
      <p:pic>
        <p:nvPicPr>
          <p:cNvPr id="11308" name="Picture 2" descr="http://link.springer.com/article/10.1007%2F978-0-387-78518-9_12/lookinside/00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83844" y="827485"/>
            <a:ext cx="1096566" cy="472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3" name="Straight Arrow Connector 52"/>
          <p:cNvCxnSpPr/>
          <p:nvPr/>
        </p:nvCxnSpPr>
        <p:spPr>
          <a:xfrm flipH="1">
            <a:off x="3511153" y="1045369"/>
            <a:ext cx="527447" cy="5954"/>
          </a:xfrm>
          <a:prstGeom prst="straightConnector1">
            <a:avLst/>
          </a:prstGeom>
          <a:ln w="12700">
            <a:tailEnd type="arrow"/>
          </a:ln>
        </p:spPr>
        <p:style>
          <a:lnRef idx="2">
            <a:schemeClr val="dk1"/>
          </a:lnRef>
          <a:fillRef idx="0">
            <a:schemeClr val="dk1"/>
          </a:fillRef>
          <a:effectRef idx="1">
            <a:schemeClr val="dk1"/>
          </a:effectRef>
          <a:fontRef idx="minor">
            <a:schemeClr val="tx1"/>
          </a:fontRef>
        </p:style>
      </p:cxnSp>
      <p:sp>
        <p:nvSpPr>
          <p:cNvPr id="47" name="Rectangle 46"/>
          <p:cNvSpPr/>
          <p:nvPr/>
        </p:nvSpPr>
        <p:spPr>
          <a:xfrm>
            <a:off x="6964326" y="4558709"/>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3338956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6964326" y="4558709"/>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1560" y="230975"/>
            <a:ext cx="8229600" cy="689501"/>
          </a:xfrm>
        </p:spPr>
        <p:txBody>
          <a:bodyPr>
            <a:noAutofit/>
          </a:bodyPr>
          <a:lstStyle/>
          <a:p>
            <a:r>
              <a:rPr lang="en-US" dirty="0" smtClean="0"/>
              <a:t>The future of fluorescent molecules</a:t>
            </a:r>
            <a:endParaRPr lang="en-US" dirty="0"/>
          </a:p>
        </p:txBody>
      </p:sp>
      <p:sp>
        <p:nvSpPr>
          <p:cNvPr id="37" name="TextBox 36"/>
          <p:cNvSpPr txBox="1"/>
          <p:nvPr/>
        </p:nvSpPr>
        <p:spPr>
          <a:xfrm>
            <a:off x="1502818" y="2554926"/>
            <a:ext cx="1524000" cy="369332"/>
          </a:xfrm>
          <a:prstGeom prst="rect">
            <a:avLst/>
          </a:prstGeom>
          <a:noFill/>
        </p:spPr>
        <p:txBody>
          <a:bodyPr wrap="square" rtlCol="0">
            <a:spAutoFit/>
          </a:bodyPr>
          <a:lstStyle/>
          <a:p>
            <a:r>
              <a:rPr lang="en-US" dirty="0" smtClean="0">
                <a:solidFill>
                  <a:srgbClr val="000000"/>
                </a:solidFill>
              </a:rPr>
              <a:t>DNA Origami</a:t>
            </a:r>
            <a:endParaRPr lang="en-US" dirty="0">
              <a:solidFill>
                <a:srgbClr val="000000"/>
              </a:solidFill>
            </a:endParaRPr>
          </a:p>
        </p:txBody>
      </p:sp>
      <p:sp>
        <p:nvSpPr>
          <p:cNvPr id="38" name="TextBox 37"/>
          <p:cNvSpPr txBox="1"/>
          <p:nvPr/>
        </p:nvSpPr>
        <p:spPr>
          <a:xfrm>
            <a:off x="3205081" y="4516519"/>
            <a:ext cx="3511660" cy="369332"/>
          </a:xfrm>
          <a:prstGeom prst="rect">
            <a:avLst/>
          </a:prstGeom>
          <a:noFill/>
        </p:spPr>
        <p:txBody>
          <a:bodyPr wrap="square" rtlCol="0">
            <a:spAutoFit/>
          </a:bodyPr>
          <a:lstStyle/>
          <a:p>
            <a:pPr algn="ctr"/>
            <a:r>
              <a:rPr lang="en-US" smtClean="0">
                <a:solidFill>
                  <a:srgbClr val="000000"/>
                </a:solidFill>
              </a:rPr>
              <a:t>Fluorescent nucleobases</a:t>
            </a:r>
            <a:endParaRPr lang="en-US" dirty="0" smtClean="0">
              <a:solidFill>
                <a:srgbClr val="000000"/>
              </a:solidFill>
            </a:endParaRPr>
          </a:p>
        </p:txBody>
      </p:sp>
      <p:sp>
        <p:nvSpPr>
          <p:cNvPr id="39" name="TextBox 38"/>
          <p:cNvSpPr txBox="1"/>
          <p:nvPr/>
        </p:nvSpPr>
        <p:spPr>
          <a:xfrm>
            <a:off x="7198756" y="3607536"/>
            <a:ext cx="1710813" cy="646331"/>
          </a:xfrm>
          <a:prstGeom prst="rect">
            <a:avLst/>
          </a:prstGeom>
          <a:noFill/>
        </p:spPr>
        <p:txBody>
          <a:bodyPr wrap="square" rtlCol="0">
            <a:spAutoFit/>
          </a:bodyPr>
          <a:lstStyle/>
          <a:p>
            <a:r>
              <a:rPr lang="en-US" dirty="0" smtClean="0">
                <a:solidFill>
                  <a:srgbClr val="000000"/>
                </a:solidFill>
              </a:rPr>
              <a:t>Graphene-like nanostructures</a:t>
            </a:r>
            <a:endParaRPr lang="en-US" dirty="0">
              <a:solidFill>
                <a:srgbClr val="000000"/>
              </a:solidFill>
            </a:endParaRPr>
          </a:p>
        </p:txBody>
      </p:sp>
      <p:pic>
        <p:nvPicPr>
          <p:cNvPr id="41" name="Picture 40"/>
          <p:cNvPicPr>
            <a:picLocks noChangeAspect="1"/>
          </p:cNvPicPr>
          <p:nvPr/>
        </p:nvPicPr>
        <p:blipFill>
          <a:blip r:embed="rId3"/>
          <a:stretch>
            <a:fillRect/>
          </a:stretch>
        </p:blipFill>
        <p:spPr>
          <a:xfrm>
            <a:off x="381560" y="1107406"/>
            <a:ext cx="4202770" cy="1366991"/>
          </a:xfrm>
          <a:prstGeom prst="rect">
            <a:avLst/>
          </a:prstGeom>
        </p:spPr>
      </p:pic>
      <p:pic>
        <p:nvPicPr>
          <p:cNvPr id="42" name="Picture 41"/>
          <p:cNvPicPr>
            <a:picLocks noChangeAspect="1"/>
          </p:cNvPicPr>
          <p:nvPr/>
        </p:nvPicPr>
        <p:blipFill>
          <a:blip r:embed="rId4"/>
          <a:stretch>
            <a:fillRect/>
          </a:stretch>
        </p:blipFill>
        <p:spPr>
          <a:xfrm>
            <a:off x="3598185" y="2661327"/>
            <a:ext cx="3118556" cy="1828800"/>
          </a:xfrm>
          <a:prstGeom prst="rect">
            <a:avLst/>
          </a:prstGeom>
        </p:spPr>
      </p:pic>
      <p:pic>
        <p:nvPicPr>
          <p:cNvPr id="43" name="Picture 42"/>
          <p:cNvPicPr>
            <a:picLocks noChangeAspect="1"/>
          </p:cNvPicPr>
          <p:nvPr/>
        </p:nvPicPr>
        <p:blipFill rotWithShape="1">
          <a:blip r:embed="rId5"/>
          <a:srcRect r="2776"/>
          <a:stretch/>
        </p:blipFill>
        <p:spPr>
          <a:xfrm>
            <a:off x="7196076" y="573416"/>
            <a:ext cx="1415084" cy="2743200"/>
          </a:xfrm>
          <a:prstGeom prst="rect">
            <a:avLst/>
          </a:prstGeom>
        </p:spPr>
      </p:pic>
      <p:sp>
        <p:nvSpPr>
          <p:cNvPr id="44" name="TextBox 43"/>
          <p:cNvSpPr txBox="1"/>
          <p:nvPr/>
        </p:nvSpPr>
        <p:spPr>
          <a:xfrm>
            <a:off x="281589" y="3925122"/>
            <a:ext cx="3405507" cy="553998"/>
          </a:xfrm>
          <a:prstGeom prst="rect">
            <a:avLst/>
          </a:prstGeom>
          <a:noFill/>
        </p:spPr>
        <p:txBody>
          <a:bodyPr wrap="square" rtlCol="0">
            <a:spAutoFit/>
          </a:bodyPr>
          <a:lstStyle/>
          <a:p>
            <a:r>
              <a:rPr lang="en-US" sz="1000" dirty="0" smtClean="0">
                <a:solidFill>
                  <a:srgbClr val="000000"/>
                </a:solidFill>
              </a:rPr>
              <a:t>Nature March 18 Mar 2019, </a:t>
            </a:r>
            <a:r>
              <a:rPr lang="en-US" sz="1000" dirty="0" err="1" smtClean="0">
                <a:solidFill>
                  <a:srgbClr val="000000"/>
                </a:solidFill>
              </a:rPr>
              <a:t>Rodiger</a:t>
            </a:r>
            <a:r>
              <a:rPr lang="en-US" sz="1000" dirty="0" smtClean="0">
                <a:solidFill>
                  <a:srgbClr val="000000"/>
                </a:solidFill>
              </a:rPr>
              <a:t> et al.</a:t>
            </a:r>
          </a:p>
          <a:p>
            <a:r>
              <a:rPr lang="en-US" sz="1000" dirty="0">
                <a:solidFill>
                  <a:srgbClr val="000000"/>
                </a:solidFill>
              </a:rPr>
              <a:t>Nature Chemistry, </a:t>
            </a:r>
            <a:r>
              <a:rPr lang="en-US" sz="1000" dirty="0" smtClean="0">
                <a:solidFill>
                  <a:srgbClr val="000000"/>
                </a:solidFill>
              </a:rPr>
              <a:t>16 2Oct 017</a:t>
            </a:r>
            <a:r>
              <a:rPr lang="en-US" sz="1000" dirty="0">
                <a:solidFill>
                  <a:srgbClr val="000000"/>
                </a:solidFill>
              </a:rPr>
              <a:t>, Kool et </a:t>
            </a:r>
            <a:r>
              <a:rPr lang="en-US" sz="1000" dirty="0" smtClean="0">
                <a:solidFill>
                  <a:srgbClr val="000000"/>
                </a:solidFill>
              </a:rPr>
              <a:t>al</a:t>
            </a:r>
          </a:p>
          <a:p>
            <a:r>
              <a:rPr lang="en-US" sz="1000" dirty="0" smtClean="0">
                <a:solidFill>
                  <a:srgbClr val="000000"/>
                </a:solidFill>
              </a:rPr>
              <a:t>Nature </a:t>
            </a:r>
            <a:r>
              <a:rPr lang="en-US" sz="1000" dirty="0" err="1" smtClean="0">
                <a:solidFill>
                  <a:srgbClr val="000000"/>
                </a:solidFill>
              </a:rPr>
              <a:t>Comm</a:t>
            </a:r>
            <a:r>
              <a:rPr lang="en-US" sz="1000" dirty="0" smtClean="0">
                <a:solidFill>
                  <a:srgbClr val="000000"/>
                </a:solidFill>
              </a:rPr>
              <a:t> 26 Oct 2016, Davis et al.</a:t>
            </a:r>
            <a:endParaRPr lang="en-US" sz="1000" dirty="0">
              <a:solidFill>
                <a:srgbClr val="000000"/>
              </a:solidFill>
            </a:endParaRPr>
          </a:p>
        </p:txBody>
      </p:sp>
    </p:spTree>
    <p:extLst>
      <p:ext uri="{BB962C8B-B14F-4D97-AF65-F5344CB8AC3E}">
        <p14:creationId xmlns:p14="http://schemas.microsoft.com/office/powerpoint/2010/main" val="24287443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4508207"/>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1"/>
          <p:cNvSpPr>
            <a:spLocks noGrp="1"/>
          </p:cNvSpPr>
          <p:nvPr>
            <p:ph type="title"/>
          </p:nvPr>
        </p:nvSpPr>
        <p:spPr>
          <a:xfrm>
            <a:off x="431690" y="237148"/>
            <a:ext cx="6994827" cy="517126"/>
          </a:xfrm>
        </p:spPr>
        <p:txBody>
          <a:bodyPr>
            <a:noAutofit/>
          </a:bodyPr>
          <a:lstStyle/>
          <a:p>
            <a:r>
              <a:rPr lang="en-US" dirty="0"/>
              <a:t>Simultaneous </a:t>
            </a:r>
            <a:r>
              <a:rPr lang="en-US" dirty="0" smtClean="0"/>
              <a:t>Fluors-5L and 34 colors</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637383294"/>
              </p:ext>
            </p:extLst>
          </p:nvPr>
        </p:nvGraphicFramePr>
        <p:xfrm>
          <a:off x="302878" y="2513262"/>
          <a:ext cx="3321602" cy="2495552"/>
        </p:xfrm>
        <a:graphic>
          <a:graphicData uri="http://schemas.openxmlformats.org/drawingml/2006/table">
            <a:tbl>
              <a:tblPr>
                <a:tableStyleId>{5C22544A-7EE6-4342-B048-85BDC9FD1C3A}</a:tableStyleId>
              </a:tblPr>
              <a:tblGrid>
                <a:gridCol w="344485">
                  <a:extLst>
                    <a:ext uri="{9D8B030D-6E8A-4147-A177-3AD203B41FA5}">
                      <a16:colId xmlns:a16="http://schemas.microsoft.com/office/drawing/2014/main" val="3089788895"/>
                    </a:ext>
                  </a:extLst>
                </a:gridCol>
                <a:gridCol w="478465">
                  <a:extLst>
                    <a:ext uri="{9D8B030D-6E8A-4147-A177-3AD203B41FA5}">
                      <a16:colId xmlns:a16="http://schemas.microsoft.com/office/drawing/2014/main" val="526114123"/>
                    </a:ext>
                  </a:extLst>
                </a:gridCol>
                <a:gridCol w="489098">
                  <a:extLst>
                    <a:ext uri="{9D8B030D-6E8A-4147-A177-3AD203B41FA5}">
                      <a16:colId xmlns:a16="http://schemas.microsoft.com/office/drawing/2014/main" val="1811442119"/>
                    </a:ext>
                  </a:extLst>
                </a:gridCol>
                <a:gridCol w="127591">
                  <a:extLst>
                    <a:ext uri="{9D8B030D-6E8A-4147-A177-3AD203B41FA5}">
                      <a16:colId xmlns:a16="http://schemas.microsoft.com/office/drawing/2014/main" val="1290526177"/>
                    </a:ext>
                  </a:extLst>
                </a:gridCol>
                <a:gridCol w="297711">
                  <a:extLst>
                    <a:ext uri="{9D8B030D-6E8A-4147-A177-3AD203B41FA5}">
                      <a16:colId xmlns:a16="http://schemas.microsoft.com/office/drawing/2014/main" val="20754435"/>
                    </a:ext>
                  </a:extLst>
                </a:gridCol>
                <a:gridCol w="489098">
                  <a:extLst>
                    <a:ext uri="{9D8B030D-6E8A-4147-A177-3AD203B41FA5}">
                      <a16:colId xmlns:a16="http://schemas.microsoft.com/office/drawing/2014/main" val="2284884724"/>
                    </a:ext>
                  </a:extLst>
                </a:gridCol>
                <a:gridCol w="1095154">
                  <a:extLst>
                    <a:ext uri="{9D8B030D-6E8A-4147-A177-3AD203B41FA5}">
                      <a16:colId xmlns:a16="http://schemas.microsoft.com/office/drawing/2014/main" val="3659917637"/>
                    </a:ext>
                  </a:extLst>
                </a:gridCol>
              </a:tblGrid>
              <a:tr h="129302">
                <a:tc>
                  <a:txBody>
                    <a:bodyPr/>
                    <a:lstStyle/>
                    <a:p>
                      <a:pPr algn="ctr" fontAlgn="b"/>
                      <a:r>
                        <a:rPr lang="en-US" sz="1000" b="1" u="none" strike="noStrike" dirty="0">
                          <a:solidFill>
                            <a:srgbClr val="000000"/>
                          </a:solidFill>
                          <a:effectLst/>
                          <a:latin typeface="+mn-lt"/>
                        </a:rPr>
                        <a:t>UV1</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FF"/>
                    </a:solidFill>
                  </a:tcPr>
                </a:tc>
                <a:tc>
                  <a:txBody>
                    <a:bodyPr/>
                    <a:lstStyle/>
                    <a:p>
                      <a:pPr algn="ctr" fontAlgn="b"/>
                      <a:r>
                        <a:rPr lang="en-US" sz="1000" b="1" u="none" strike="noStrike">
                          <a:solidFill>
                            <a:srgbClr val="000000"/>
                          </a:solidFill>
                          <a:effectLst/>
                          <a:latin typeface="+mn-lt"/>
                        </a:rPr>
                        <a:t>372/15</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a:solidFill>
                            <a:srgbClr val="000000"/>
                          </a:solidFill>
                          <a:effectLst/>
                          <a:latin typeface="+mn-lt"/>
                        </a:rPr>
                        <a:t> </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rtl="0" fontAlgn="b"/>
                      <a:r>
                        <a:rPr lang="en-US" sz="1000" b="1" u="none" strike="noStrike" dirty="0">
                          <a:solidFill>
                            <a:srgbClr val="000000"/>
                          </a:solidFill>
                          <a:effectLst/>
                          <a:latin typeface="+mn-lt"/>
                        </a:rPr>
                        <a:t>V1</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rtl="0" fontAlgn="b"/>
                      <a:r>
                        <a:rPr lang="en-US" sz="1000" b="1" u="none" strike="noStrike">
                          <a:solidFill>
                            <a:srgbClr val="000000"/>
                          </a:solidFill>
                          <a:effectLst/>
                          <a:latin typeface="+mn-lt"/>
                        </a:rPr>
                        <a:t>428/15</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a:solidFill>
                            <a:srgbClr val="000000"/>
                          </a:solidFill>
                          <a:effectLst/>
                          <a:latin typeface="+mn-lt"/>
                        </a:rPr>
                        <a:t>Brilliant Violet™ 421</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2994205"/>
                  </a:ext>
                </a:extLst>
              </a:tr>
              <a:tr h="135731">
                <a:tc>
                  <a:txBody>
                    <a:bodyPr/>
                    <a:lstStyle/>
                    <a:p>
                      <a:pPr algn="ctr" fontAlgn="b"/>
                      <a:r>
                        <a:rPr lang="en-US" sz="1000" b="1" u="none" strike="noStrike">
                          <a:solidFill>
                            <a:srgbClr val="000000"/>
                          </a:solidFill>
                          <a:effectLst/>
                          <a:latin typeface="+mn-lt"/>
                        </a:rPr>
                        <a:t>UV2</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FF"/>
                    </a:solidFill>
                  </a:tcPr>
                </a:tc>
                <a:tc>
                  <a:txBody>
                    <a:bodyPr/>
                    <a:lstStyle/>
                    <a:p>
                      <a:pPr algn="ctr" fontAlgn="b"/>
                      <a:r>
                        <a:rPr lang="en-US" sz="1000" b="1" u="none" strike="noStrike">
                          <a:solidFill>
                            <a:srgbClr val="000000"/>
                          </a:solidFill>
                          <a:effectLst/>
                          <a:latin typeface="+mn-lt"/>
                        </a:rPr>
                        <a:t>387/15</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a:solidFill>
                            <a:srgbClr val="000000"/>
                          </a:solidFill>
                          <a:effectLst/>
                          <a:latin typeface="+mn-lt"/>
                        </a:rPr>
                        <a:t>BUV395</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rtl="0" fontAlgn="b"/>
                      <a:r>
                        <a:rPr lang="en-US" sz="1000" b="1" u="none" strike="noStrike" dirty="0">
                          <a:solidFill>
                            <a:srgbClr val="000000"/>
                          </a:solidFill>
                          <a:effectLst/>
                          <a:latin typeface="+mn-lt"/>
                        </a:rPr>
                        <a:t>V2</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rtl="0" fontAlgn="b"/>
                      <a:r>
                        <a:rPr lang="en-US" sz="1000" b="1" u="none" strike="noStrike">
                          <a:solidFill>
                            <a:srgbClr val="000000"/>
                          </a:solidFill>
                          <a:effectLst/>
                          <a:latin typeface="+mn-lt"/>
                        </a:rPr>
                        <a:t>443/15</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a:solidFill>
                            <a:srgbClr val="000000"/>
                          </a:solidFill>
                          <a:effectLst/>
                          <a:latin typeface="+mn-lt"/>
                        </a:rPr>
                        <a:t>Pacific Blue </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49616201"/>
                  </a:ext>
                </a:extLst>
              </a:tr>
              <a:tr h="129302">
                <a:tc>
                  <a:txBody>
                    <a:bodyPr/>
                    <a:lstStyle/>
                    <a:p>
                      <a:pPr algn="ctr" fontAlgn="b"/>
                      <a:r>
                        <a:rPr lang="en-US" sz="1000" b="1" u="none" strike="noStrike" dirty="0">
                          <a:solidFill>
                            <a:srgbClr val="000000"/>
                          </a:solidFill>
                          <a:effectLst/>
                          <a:latin typeface="+mn-lt"/>
                        </a:rPr>
                        <a:t>UV3</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FF"/>
                    </a:solidFill>
                  </a:tcPr>
                </a:tc>
                <a:tc>
                  <a:txBody>
                    <a:bodyPr/>
                    <a:lstStyle/>
                    <a:p>
                      <a:pPr algn="ctr" fontAlgn="b"/>
                      <a:r>
                        <a:rPr lang="en-US" sz="1000" b="1" u="none" strike="noStrike">
                          <a:solidFill>
                            <a:srgbClr val="000000"/>
                          </a:solidFill>
                          <a:effectLst/>
                          <a:latin typeface="+mn-lt"/>
                        </a:rPr>
                        <a:t>427/15</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a:solidFill>
                            <a:srgbClr val="000000"/>
                          </a:solidFill>
                          <a:effectLst/>
                          <a:latin typeface="+mn-lt"/>
                        </a:rPr>
                        <a:t> </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rtl="0" fontAlgn="b"/>
                      <a:r>
                        <a:rPr lang="en-US" sz="1000" b="1" u="none" strike="noStrike">
                          <a:solidFill>
                            <a:srgbClr val="000000"/>
                          </a:solidFill>
                          <a:effectLst/>
                          <a:latin typeface="+mn-lt"/>
                        </a:rPr>
                        <a:t>V3</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rtl="0" fontAlgn="b"/>
                      <a:r>
                        <a:rPr lang="en-US" sz="1000" b="1" u="none" strike="noStrike">
                          <a:solidFill>
                            <a:srgbClr val="000000"/>
                          </a:solidFill>
                          <a:effectLst/>
                          <a:latin typeface="+mn-lt"/>
                        </a:rPr>
                        <a:t>456/15</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000" b="1" u="none" strike="noStrike">
                          <a:solidFill>
                            <a:srgbClr val="000000"/>
                          </a:solidFill>
                          <a:effectLst/>
                          <a:latin typeface="+mn-lt"/>
                        </a:rPr>
                        <a:t> </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49580977"/>
                  </a:ext>
                </a:extLst>
              </a:tr>
              <a:tr h="129302">
                <a:tc>
                  <a:txBody>
                    <a:bodyPr/>
                    <a:lstStyle/>
                    <a:p>
                      <a:pPr algn="ctr" fontAlgn="b"/>
                      <a:r>
                        <a:rPr lang="en-US" sz="1000" b="1" u="none" strike="noStrike" dirty="0">
                          <a:solidFill>
                            <a:srgbClr val="000000"/>
                          </a:solidFill>
                          <a:effectLst/>
                          <a:latin typeface="+mn-lt"/>
                        </a:rPr>
                        <a:t>UV4</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FF"/>
                    </a:solidFill>
                  </a:tcPr>
                </a:tc>
                <a:tc>
                  <a:txBody>
                    <a:bodyPr/>
                    <a:lstStyle/>
                    <a:p>
                      <a:pPr algn="ctr" fontAlgn="b"/>
                      <a:r>
                        <a:rPr lang="en-US" sz="1000" b="1" u="none" strike="noStrike">
                          <a:solidFill>
                            <a:srgbClr val="000000"/>
                          </a:solidFill>
                          <a:effectLst/>
                          <a:latin typeface="+mn-lt"/>
                        </a:rPr>
                        <a:t>443/15</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a:solidFill>
                            <a:srgbClr val="000000"/>
                          </a:solidFill>
                          <a:effectLst/>
                          <a:latin typeface="+mn-lt"/>
                        </a:rPr>
                        <a:t> </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rtl="0" fontAlgn="b"/>
                      <a:r>
                        <a:rPr lang="en-US" sz="1000" b="1" u="none" strike="noStrike" dirty="0">
                          <a:solidFill>
                            <a:srgbClr val="000000"/>
                          </a:solidFill>
                          <a:effectLst/>
                          <a:latin typeface="+mn-lt"/>
                        </a:rPr>
                        <a:t>V4</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rtl="0" fontAlgn="b"/>
                      <a:r>
                        <a:rPr lang="en-US" sz="1000" b="1" u="none" strike="noStrike">
                          <a:solidFill>
                            <a:srgbClr val="000000"/>
                          </a:solidFill>
                          <a:effectLst/>
                          <a:latin typeface="+mn-lt"/>
                        </a:rPr>
                        <a:t>473/15</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dirty="0">
                          <a:solidFill>
                            <a:srgbClr val="000000"/>
                          </a:solidFill>
                          <a:effectLst/>
                          <a:latin typeface="+mn-lt"/>
                        </a:rPr>
                        <a:t>Brilliant Violet™ 480</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3679603"/>
                  </a:ext>
                </a:extLst>
              </a:tr>
              <a:tr h="129302">
                <a:tc>
                  <a:txBody>
                    <a:bodyPr/>
                    <a:lstStyle/>
                    <a:p>
                      <a:pPr algn="ctr" fontAlgn="b"/>
                      <a:r>
                        <a:rPr lang="en-US" sz="1000" b="1" u="none" strike="noStrike">
                          <a:solidFill>
                            <a:srgbClr val="000000"/>
                          </a:solidFill>
                          <a:effectLst/>
                          <a:latin typeface="+mn-lt"/>
                        </a:rPr>
                        <a:t>UV5</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FF"/>
                    </a:solidFill>
                  </a:tcPr>
                </a:tc>
                <a:tc>
                  <a:txBody>
                    <a:bodyPr/>
                    <a:lstStyle/>
                    <a:p>
                      <a:pPr algn="ctr" fontAlgn="b"/>
                      <a:r>
                        <a:rPr lang="en-US" sz="1000" b="1" u="none" strike="noStrike">
                          <a:solidFill>
                            <a:srgbClr val="000000"/>
                          </a:solidFill>
                          <a:effectLst/>
                          <a:latin typeface="+mn-lt"/>
                        </a:rPr>
                        <a:t>458/15</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a:solidFill>
                            <a:srgbClr val="000000"/>
                          </a:solidFill>
                          <a:effectLst/>
                          <a:latin typeface="+mn-lt"/>
                        </a:rPr>
                        <a:t> </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rtl="0" fontAlgn="b"/>
                      <a:r>
                        <a:rPr lang="en-US" sz="1000" b="1" u="none" strike="noStrike" dirty="0">
                          <a:solidFill>
                            <a:srgbClr val="000000"/>
                          </a:solidFill>
                          <a:effectLst/>
                          <a:latin typeface="+mn-lt"/>
                        </a:rPr>
                        <a:t>V5</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rtl="0" fontAlgn="b"/>
                      <a:r>
                        <a:rPr lang="en-US" sz="1000" b="1" u="none" strike="noStrike" dirty="0">
                          <a:solidFill>
                            <a:srgbClr val="000000"/>
                          </a:solidFill>
                          <a:effectLst/>
                          <a:latin typeface="+mn-lt"/>
                        </a:rPr>
                        <a:t>508/20</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a:solidFill>
                            <a:srgbClr val="000000"/>
                          </a:solidFill>
                          <a:effectLst/>
                          <a:latin typeface="+mn-lt"/>
                        </a:rPr>
                        <a:t>Brilliant Violet™ 510</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9861743"/>
                  </a:ext>
                </a:extLst>
              </a:tr>
              <a:tr h="132160">
                <a:tc>
                  <a:txBody>
                    <a:bodyPr/>
                    <a:lstStyle/>
                    <a:p>
                      <a:pPr algn="ctr" fontAlgn="b"/>
                      <a:r>
                        <a:rPr lang="en-US" sz="1000" b="1" u="none" strike="noStrike" dirty="0">
                          <a:solidFill>
                            <a:srgbClr val="000000"/>
                          </a:solidFill>
                          <a:effectLst/>
                          <a:latin typeface="+mn-lt"/>
                        </a:rPr>
                        <a:t>UV6</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FF"/>
                    </a:solidFill>
                  </a:tcPr>
                </a:tc>
                <a:tc>
                  <a:txBody>
                    <a:bodyPr/>
                    <a:lstStyle/>
                    <a:p>
                      <a:pPr algn="ctr" fontAlgn="b"/>
                      <a:r>
                        <a:rPr lang="en-US" sz="1000" b="1" u="none" strike="noStrike">
                          <a:solidFill>
                            <a:srgbClr val="000000"/>
                          </a:solidFill>
                          <a:effectLst/>
                          <a:latin typeface="+mn-lt"/>
                        </a:rPr>
                        <a:t>473/15</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a:solidFill>
                            <a:srgbClr val="000000"/>
                          </a:solidFill>
                          <a:effectLst/>
                          <a:latin typeface="+mn-lt"/>
                        </a:rPr>
                        <a:t>BUV496</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rtl="0" fontAlgn="b"/>
                      <a:r>
                        <a:rPr lang="en-US" sz="1000" b="1" u="none" strike="noStrike">
                          <a:solidFill>
                            <a:srgbClr val="000000"/>
                          </a:solidFill>
                          <a:effectLst/>
                          <a:latin typeface="+mn-lt"/>
                        </a:rPr>
                        <a:t>V6</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rtl="0" fontAlgn="b"/>
                      <a:r>
                        <a:rPr lang="en-US" sz="1000" b="1" u="none" strike="noStrike" dirty="0">
                          <a:solidFill>
                            <a:srgbClr val="000000"/>
                          </a:solidFill>
                          <a:effectLst/>
                          <a:latin typeface="+mn-lt"/>
                        </a:rPr>
                        <a:t>528/21</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000" b="1" u="none" strike="noStrike">
                          <a:solidFill>
                            <a:srgbClr val="000000"/>
                          </a:solidFill>
                          <a:effectLst/>
                          <a:latin typeface="+mn-lt"/>
                        </a:rPr>
                        <a:t> </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2093138"/>
                  </a:ext>
                </a:extLst>
              </a:tr>
              <a:tr h="129302">
                <a:tc>
                  <a:txBody>
                    <a:bodyPr/>
                    <a:lstStyle/>
                    <a:p>
                      <a:pPr algn="ctr" fontAlgn="b"/>
                      <a:r>
                        <a:rPr lang="en-US" sz="1000" b="1" u="none" strike="noStrike" dirty="0">
                          <a:solidFill>
                            <a:srgbClr val="000000"/>
                          </a:solidFill>
                          <a:effectLst/>
                          <a:latin typeface="+mn-lt"/>
                        </a:rPr>
                        <a:t>UV7</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FF"/>
                    </a:solidFill>
                  </a:tcPr>
                </a:tc>
                <a:tc>
                  <a:txBody>
                    <a:bodyPr/>
                    <a:lstStyle/>
                    <a:p>
                      <a:pPr algn="ctr" fontAlgn="b"/>
                      <a:r>
                        <a:rPr lang="en-US" sz="1000" b="1" u="none" strike="noStrike">
                          <a:solidFill>
                            <a:srgbClr val="000000"/>
                          </a:solidFill>
                          <a:effectLst/>
                          <a:latin typeface="+mn-lt"/>
                        </a:rPr>
                        <a:t>514/28</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a:solidFill>
                            <a:srgbClr val="000000"/>
                          </a:solidFill>
                          <a:effectLst/>
                          <a:latin typeface="+mn-lt"/>
                        </a:rPr>
                        <a:t> </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rtl="0" fontAlgn="b"/>
                      <a:r>
                        <a:rPr lang="en-US" sz="1000" b="1" u="none" strike="noStrike">
                          <a:solidFill>
                            <a:srgbClr val="000000"/>
                          </a:solidFill>
                          <a:effectLst/>
                          <a:latin typeface="+mn-lt"/>
                        </a:rPr>
                        <a:t>V7</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rtl="0" fontAlgn="b"/>
                      <a:r>
                        <a:rPr lang="en-US" sz="1000" b="1" u="none" strike="noStrike" dirty="0">
                          <a:solidFill>
                            <a:srgbClr val="000000"/>
                          </a:solidFill>
                          <a:effectLst/>
                          <a:latin typeface="+mn-lt"/>
                        </a:rPr>
                        <a:t>549/22</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a:solidFill>
                            <a:srgbClr val="000000"/>
                          </a:solidFill>
                          <a:effectLst/>
                          <a:latin typeface="+mn-lt"/>
                        </a:rPr>
                        <a:t> </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13780025"/>
                  </a:ext>
                </a:extLst>
              </a:tr>
              <a:tr h="129302">
                <a:tc>
                  <a:txBody>
                    <a:bodyPr/>
                    <a:lstStyle/>
                    <a:p>
                      <a:pPr algn="ctr" fontAlgn="b"/>
                      <a:r>
                        <a:rPr lang="en-US" sz="1000" b="1" u="none" strike="noStrike" dirty="0">
                          <a:solidFill>
                            <a:srgbClr val="000000"/>
                          </a:solidFill>
                          <a:effectLst/>
                          <a:latin typeface="+mn-lt"/>
                        </a:rPr>
                        <a:t>UV8</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FF"/>
                    </a:solidFill>
                  </a:tcPr>
                </a:tc>
                <a:tc>
                  <a:txBody>
                    <a:bodyPr/>
                    <a:lstStyle/>
                    <a:p>
                      <a:pPr algn="ctr" fontAlgn="b"/>
                      <a:r>
                        <a:rPr lang="en-US" sz="1000" b="1" u="none" strike="noStrike">
                          <a:solidFill>
                            <a:srgbClr val="000000"/>
                          </a:solidFill>
                          <a:effectLst/>
                          <a:latin typeface="+mn-lt"/>
                        </a:rPr>
                        <a:t>542/28</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a:solidFill>
                            <a:srgbClr val="000000"/>
                          </a:solidFill>
                          <a:effectLst/>
                          <a:latin typeface="+mn-lt"/>
                        </a:rPr>
                        <a:t> </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rtl="0" fontAlgn="b"/>
                      <a:r>
                        <a:rPr lang="en-US" sz="1000" b="1" u="none" strike="noStrike">
                          <a:solidFill>
                            <a:srgbClr val="000000"/>
                          </a:solidFill>
                          <a:effectLst/>
                          <a:latin typeface="+mn-lt"/>
                        </a:rPr>
                        <a:t>V8</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rtl="0" fontAlgn="b"/>
                      <a:r>
                        <a:rPr lang="en-US" sz="1000" b="1" u="none" strike="noStrike" dirty="0">
                          <a:solidFill>
                            <a:srgbClr val="000000"/>
                          </a:solidFill>
                          <a:effectLst/>
                          <a:latin typeface="+mn-lt"/>
                        </a:rPr>
                        <a:t>571/23</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a:solidFill>
                            <a:srgbClr val="000000"/>
                          </a:solidFill>
                          <a:effectLst/>
                          <a:latin typeface="+mn-lt"/>
                        </a:rPr>
                        <a:t>Brilliant Violet™ 570</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2765333"/>
                  </a:ext>
                </a:extLst>
              </a:tr>
              <a:tr h="129302">
                <a:tc>
                  <a:txBody>
                    <a:bodyPr/>
                    <a:lstStyle/>
                    <a:p>
                      <a:pPr algn="ctr" fontAlgn="b"/>
                      <a:r>
                        <a:rPr lang="en-US" sz="1000" b="1" u="none" strike="noStrike" dirty="0">
                          <a:solidFill>
                            <a:srgbClr val="000000"/>
                          </a:solidFill>
                          <a:effectLst/>
                          <a:latin typeface="+mn-lt"/>
                        </a:rPr>
                        <a:t>UV9</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FF"/>
                    </a:solidFill>
                  </a:tcPr>
                </a:tc>
                <a:tc>
                  <a:txBody>
                    <a:bodyPr/>
                    <a:lstStyle/>
                    <a:p>
                      <a:pPr algn="ctr" fontAlgn="b"/>
                      <a:r>
                        <a:rPr lang="en-US" sz="1000" b="1" u="none" strike="noStrike">
                          <a:solidFill>
                            <a:srgbClr val="000000"/>
                          </a:solidFill>
                          <a:effectLst/>
                          <a:latin typeface="+mn-lt"/>
                        </a:rPr>
                        <a:t>581/31</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a:solidFill>
                            <a:srgbClr val="000000"/>
                          </a:solidFill>
                          <a:effectLst/>
                          <a:latin typeface="+mn-lt"/>
                        </a:rPr>
                        <a:t>BUV563</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rtl="0" fontAlgn="b"/>
                      <a:r>
                        <a:rPr lang="en-US" sz="1000" b="1" u="none" strike="noStrike">
                          <a:solidFill>
                            <a:srgbClr val="000000"/>
                          </a:solidFill>
                          <a:effectLst/>
                          <a:latin typeface="+mn-lt"/>
                        </a:rPr>
                        <a:t>V9</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rtl="0" fontAlgn="b"/>
                      <a:r>
                        <a:rPr lang="en-US" sz="1000" b="1" u="none" strike="noStrike">
                          <a:solidFill>
                            <a:srgbClr val="000000"/>
                          </a:solidFill>
                          <a:effectLst/>
                          <a:latin typeface="+mn-lt"/>
                        </a:rPr>
                        <a:t>594/23</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a:solidFill>
                            <a:srgbClr val="000000"/>
                          </a:solidFill>
                          <a:effectLst/>
                          <a:latin typeface="+mn-lt"/>
                        </a:rPr>
                        <a:t> </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4583514"/>
                  </a:ext>
                </a:extLst>
              </a:tr>
              <a:tr h="129302">
                <a:tc>
                  <a:txBody>
                    <a:bodyPr/>
                    <a:lstStyle/>
                    <a:p>
                      <a:pPr algn="ctr" fontAlgn="b"/>
                      <a:r>
                        <a:rPr lang="en-US" sz="1000" b="1" u="none" strike="noStrike" dirty="0">
                          <a:solidFill>
                            <a:srgbClr val="000000"/>
                          </a:solidFill>
                          <a:effectLst/>
                          <a:latin typeface="+mn-lt"/>
                        </a:rPr>
                        <a:t>UV10</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FF"/>
                    </a:solidFill>
                  </a:tcPr>
                </a:tc>
                <a:tc>
                  <a:txBody>
                    <a:bodyPr/>
                    <a:lstStyle/>
                    <a:p>
                      <a:pPr algn="ctr" fontAlgn="b"/>
                      <a:r>
                        <a:rPr lang="en-US" sz="1000" b="1" u="none" strike="noStrike">
                          <a:solidFill>
                            <a:srgbClr val="000000"/>
                          </a:solidFill>
                          <a:effectLst/>
                          <a:latin typeface="+mn-lt"/>
                        </a:rPr>
                        <a:t>612/31</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a:solidFill>
                            <a:srgbClr val="000000"/>
                          </a:solidFill>
                          <a:effectLst/>
                          <a:latin typeface="+mn-lt"/>
                        </a:rPr>
                        <a:t> </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rtl="0" fontAlgn="b"/>
                      <a:r>
                        <a:rPr lang="en-US" sz="1000" b="1" u="none" strike="noStrike">
                          <a:solidFill>
                            <a:srgbClr val="000000"/>
                          </a:solidFill>
                          <a:effectLst/>
                          <a:latin typeface="+mn-lt"/>
                        </a:rPr>
                        <a:t>V10</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rtl="0" fontAlgn="b"/>
                      <a:r>
                        <a:rPr lang="en-US" sz="1000" b="1" u="none" strike="noStrike" dirty="0">
                          <a:solidFill>
                            <a:srgbClr val="000000"/>
                          </a:solidFill>
                          <a:effectLst/>
                          <a:latin typeface="+mn-lt"/>
                        </a:rPr>
                        <a:t>618/24</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a:solidFill>
                            <a:srgbClr val="000000"/>
                          </a:solidFill>
                          <a:effectLst/>
                          <a:latin typeface="+mn-lt"/>
                        </a:rPr>
                        <a:t>Brilliant Violet™ 605</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98224"/>
                  </a:ext>
                </a:extLst>
              </a:tr>
              <a:tr h="135731">
                <a:tc>
                  <a:txBody>
                    <a:bodyPr/>
                    <a:lstStyle/>
                    <a:p>
                      <a:pPr algn="ctr" fontAlgn="b"/>
                      <a:r>
                        <a:rPr lang="en-US" sz="1000" b="1" u="none" strike="noStrike" dirty="0">
                          <a:solidFill>
                            <a:srgbClr val="000000"/>
                          </a:solidFill>
                          <a:effectLst/>
                          <a:latin typeface="+mn-lt"/>
                        </a:rPr>
                        <a:t>UV11</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FF"/>
                    </a:solidFill>
                  </a:tcPr>
                </a:tc>
                <a:tc>
                  <a:txBody>
                    <a:bodyPr/>
                    <a:lstStyle/>
                    <a:p>
                      <a:pPr algn="ctr" fontAlgn="b"/>
                      <a:r>
                        <a:rPr lang="en-US" sz="1000" b="1" u="none" strike="noStrike">
                          <a:solidFill>
                            <a:srgbClr val="000000"/>
                          </a:solidFill>
                          <a:effectLst/>
                          <a:latin typeface="+mn-lt"/>
                        </a:rPr>
                        <a:t>664/27</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a:solidFill>
                            <a:srgbClr val="000000"/>
                          </a:solidFill>
                          <a:effectLst/>
                          <a:latin typeface="+mn-lt"/>
                        </a:rPr>
                        <a:t>BUV661</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rtl="0" fontAlgn="b"/>
                      <a:r>
                        <a:rPr lang="en-US" sz="1000" b="1" u="none" strike="noStrike">
                          <a:solidFill>
                            <a:srgbClr val="000000"/>
                          </a:solidFill>
                          <a:effectLst/>
                          <a:latin typeface="+mn-lt"/>
                        </a:rPr>
                        <a:t>V11</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rtl="0" fontAlgn="b"/>
                      <a:r>
                        <a:rPr lang="en-US" sz="1000" b="1" u="none" strike="noStrike" dirty="0">
                          <a:solidFill>
                            <a:srgbClr val="000000"/>
                          </a:solidFill>
                          <a:effectLst/>
                          <a:latin typeface="+mn-lt"/>
                        </a:rPr>
                        <a:t>664/27</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dirty="0">
                          <a:solidFill>
                            <a:srgbClr val="000000"/>
                          </a:solidFill>
                          <a:effectLst/>
                          <a:latin typeface="+mn-lt"/>
                        </a:rPr>
                        <a:t>Brilliant Violet™ 650</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7681773"/>
                  </a:ext>
                </a:extLst>
              </a:tr>
              <a:tr h="129302">
                <a:tc>
                  <a:txBody>
                    <a:bodyPr/>
                    <a:lstStyle/>
                    <a:p>
                      <a:pPr algn="ctr" fontAlgn="b"/>
                      <a:r>
                        <a:rPr lang="en-US" sz="1000" b="1" u="none" strike="noStrike" dirty="0">
                          <a:solidFill>
                            <a:srgbClr val="000000"/>
                          </a:solidFill>
                          <a:effectLst/>
                          <a:latin typeface="+mn-lt"/>
                        </a:rPr>
                        <a:t>UV12</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FF"/>
                    </a:solidFill>
                  </a:tcPr>
                </a:tc>
                <a:tc>
                  <a:txBody>
                    <a:bodyPr/>
                    <a:lstStyle/>
                    <a:p>
                      <a:pPr algn="ctr" fontAlgn="b"/>
                      <a:r>
                        <a:rPr lang="en-US" sz="1000" b="1" u="none" strike="noStrike">
                          <a:solidFill>
                            <a:srgbClr val="000000"/>
                          </a:solidFill>
                          <a:effectLst/>
                          <a:latin typeface="+mn-lt"/>
                        </a:rPr>
                        <a:t>691/28</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a:solidFill>
                            <a:srgbClr val="000000"/>
                          </a:solidFill>
                          <a:effectLst/>
                          <a:latin typeface="+mn-lt"/>
                        </a:rPr>
                        <a:t> </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rtl="0" fontAlgn="b"/>
                      <a:r>
                        <a:rPr lang="en-US" sz="1000" b="1" u="none" strike="noStrike">
                          <a:solidFill>
                            <a:srgbClr val="000000"/>
                          </a:solidFill>
                          <a:effectLst/>
                          <a:latin typeface="+mn-lt"/>
                        </a:rPr>
                        <a:t>V12</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rtl="0" fontAlgn="b"/>
                      <a:r>
                        <a:rPr lang="en-US" sz="1000" b="1" u="none" strike="noStrike" dirty="0">
                          <a:solidFill>
                            <a:srgbClr val="000000"/>
                          </a:solidFill>
                          <a:effectLst/>
                          <a:latin typeface="+mn-lt"/>
                        </a:rPr>
                        <a:t>692/28</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000" b="1" u="none" strike="noStrike">
                          <a:solidFill>
                            <a:srgbClr val="000000"/>
                          </a:solidFill>
                          <a:effectLst/>
                          <a:latin typeface="+mn-lt"/>
                        </a:rPr>
                        <a:t> </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0577212"/>
                  </a:ext>
                </a:extLst>
              </a:tr>
              <a:tr h="129302">
                <a:tc>
                  <a:txBody>
                    <a:bodyPr/>
                    <a:lstStyle/>
                    <a:p>
                      <a:pPr algn="ctr" fontAlgn="b"/>
                      <a:r>
                        <a:rPr lang="en-US" sz="1000" b="1" u="none" strike="noStrike" dirty="0">
                          <a:solidFill>
                            <a:srgbClr val="000000"/>
                          </a:solidFill>
                          <a:effectLst/>
                          <a:latin typeface="+mn-lt"/>
                        </a:rPr>
                        <a:t>UV13</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FF"/>
                    </a:solidFill>
                  </a:tcPr>
                </a:tc>
                <a:tc>
                  <a:txBody>
                    <a:bodyPr/>
                    <a:lstStyle/>
                    <a:p>
                      <a:pPr algn="ctr" fontAlgn="b"/>
                      <a:r>
                        <a:rPr lang="en-US" sz="1000" b="1" u="none" strike="noStrike">
                          <a:solidFill>
                            <a:srgbClr val="000000"/>
                          </a:solidFill>
                          <a:effectLst/>
                          <a:latin typeface="+mn-lt"/>
                        </a:rPr>
                        <a:t>720/29</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a:solidFill>
                            <a:srgbClr val="000000"/>
                          </a:solidFill>
                          <a:effectLst/>
                          <a:latin typeface="+mn-lt"/>
                        </a:rPr>
                        <a:t> </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rtl="0" fontAlgn="b"/>
                      <a:r>
                        <a:rPr lang="en-US" sz="1000" b="1" u="none" strike="noStrike" dirty="0">
                          <a:solidFill>
                            <a:srgbClr val="000000"/>
                          </a:solidFill>
                          <a:effectLst/>
                          <a:latin typeface="+mn-lt"/>
                        </a:rPr>
                        <a:t>V13</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rtl="0" fontAlgn="b"/>
                      <a:r>
                        <a:rPr lang="en-US" sz="1000" b="1" u="none" strike="noStrike" dirty="0">
                          <a:solidFill>
                            <a:srgbClr val="000000"/>
                          </a:solidFill>
                          <a:effectLst/>
                          <a:latin typeface="+mn-lt"/>
                        </a:rPr>
                        <a:t>720/29</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a:solidFill>
                            <a:srgbClr val="000000"/>
                          </a:solidFill>
                          <a:effectLst/>
                          <a:latin typeface="+mn-lt"/>
                        </a:rPr>
                        <a:t>Brilliant Violet™ 711</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7555633"/>
                  </a:ext>
                </a:extLst>
              </a:tr>
              <a:tr h="129302">
                <a:tc>
                  <a:txBody>
                    <a:bodyPr/>
                    <a:lstStyle/>
                    <a:p>
                      <a:pPr algn="ctr" fontAlgn="b"/>
                      <a:r>
                        <a:rPr lang="en-US" sz="1000" b="1" u="none" strike="noStrike" dirty="0">
                          <a:solidFill>
                            <a:srgbClr val="000000"/>
                          </a:solidFill>
                          <a:effectLst/>
                          <a:latin typeface="+mn-lt"/>
                        </a:rPr>
                        <a:t>UV14</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FF"/>
                    </a:solidFill>
                  </a:tcPr>
                </a:tc>
                <a:tc>
                  <a:txBody>
                    <a:bodyPr/>
                    <a:lstStyle/>
                    <a:p>
                      <a:pPr algn="ctr" fontAlgn="b"/>
                      <a:r>
                        <a:rPr lang="en-US" sz="1000" b="1" u="none" strike="noStrike">
                          <a:solidFill>
                            <a:srgbClr val="000000"/>
                          </a:solidFill>
                          <a:effectLst/>
                          <a:latin typeface="+mn-lt"/>
                        </a:rPr>
                        <a:t>750/30</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a:solidFill>
                            <a:srgbClr val="000000"/>
                          </a:solidFill>
                          <a:effectLst/>
                          <a:latin typeface="+mn-lt"/>
                        </a:rPr>
                        <a:t>BUV737</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rtl="0" fontAlgn="b"/>
                      <a:r>
                        <a:rPr lang="en-US" sz="1000" b="1" u="none" strike="noStrike" dirty="0">
                          <a:solidFill>
                            <a:srgbClr val="000000"/>
                          </a:solidFill>
                          <a:effectLst/>
                          <a:latin typeface="+mn-lt"/>
                        </a:rPr>
                        <a:t>V14</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rtl="0" fontAlgn="b"/>
                      <a:r>
                        <a:rPr lang="en-US" sz="1000" b="1" u="none" strike="noStrike">
                          <a:solidFill>
                            <a:srgbClr val="000000"/>
                          </a:solidFill>
                          <a:effectLst/>
                          <a:latin typeface="+mn-lt"/>
                        </a:rPr>
                        <a:t>750/30</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a:solidFill>
                            <a:srgbClr val="000000"/>
                          </a:solidFill>
                          <a:effectLst/>
                          <a:latin typeface="+mn-lt"/>
                        </a:rPr>
                        <a:t>Brilliant Violet™ 750</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8001928"/>
                  </a:ext>
                </a:extLst>
              </a:tr>
              <a:tr h="129302">
                <a:tc>
                  <a:txBody>
                    <a:bodyPr/>
                    <a:lstStyle/>
                    <a:p>
                      <a:pPr algn="ctr" fontAlgn="b"/>
                      <a:r>
                        <a:rPr lang="en-US" sz="1000" b="1" u="none" strike="noStrike" dirty="0">
                          <a:solidFill>
                            <a:srgbClr val="000000"/>
                          </a:solidFill>
                          <a:effectLst/>
                          <a:latin typeface="+mn-lt"/>
                        </a:rPr>
                        <a:t>UV15</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FF"/>
                    </a:solidFill>
                  </a:tcPr>
                </a:tc>
                <a:tc>
                  <a:txBody>
                    <a:bodyPr/>
                    <a:lstStyle/>
                    <a:p>
                      <a:pPr algn="ctr" fontAlgn="b"/>
                      <a:r>
                        <a:rPr lang="en-US" sz="1000" b="1" u="none" strike="noStrike">
                          <a:solidFill>
                            <a:srgbClr val="000000"/>
                          </a:solidFill>
                          <a:effectLst/>
                          <a:latin typeface="+mn-lt"/>
                        </a:rPr>
                        <a:t>780/30</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a:solidFill>
                            <a:srgbClr val="000000"/>
                          </a:solidFill>
                          <a:effectLst/>
                          <a:latin typeface="+mn-lt"/>
                        </a:rPr>
                        <a:t> </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rtl="0" fontAlgn="b"/>
                      <a:r>
                        <a:rPr lang="en-US" sz="1000" b="1" u="none" strike="noStrike" dirty="0">
                          <a:solidFill>
                            <a:srgbClr val="000000"/>
                          </a:solidFill>
                          <a:effectLst/>
                          <a:latin typeface="+mn-lt"/>
                        </a:rPr>
                        <a:t>V15</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rtl="0" fontAlgn="b"/>
                      <a:r>
                        <a:rPr lang="en-US" sz="1000" b="1" u="none" strike="noStrike">
                          <a:solidFill>
                            <a:srgbClr val="000000"/>
                          </a:solidFill>
                          <a:effectLst/>
                          <a:latin typeface="+mn-lt"/>
                        </a:rPr>
                        <a:t>780/30</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a:solidFill>
                            <a:srgbClr val="000000"/>
                          </a:solidFill>
                          <a:effectLst/>
                          <a:latin typeface="+mn-lt"/>
                        </a:rPr>
                        <a:t>Brilliant Violet™ 785</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416738"/>
                  </a:ext>
                </a:extLst>
              </a:tr>
              <a:tr h="129302">
                <a:tc>
                  <a:txBody>
                    <a:bodyPr/>
                    <a:lstStyle/>
                    <a:p>
                      <a:pPr algn="ctr" fontAlgn="b"/>
                      <a:r>
                        <a:rPr lang="en-US" sz="1000" b="1" u="none" strike="noStrike" dirty="0">
                          <a:solidFill>
                            <a:srgbClr val="000000"/>
                          </a:solidFill>
                          <a:effectLst/>
                          <a:latin typeface="+mn-lt"/>
                        </a:rPr>
                        <a:t>UV16</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FF"/>
                    </a:solidFill>
                  </a:tcPr>
                </a:tc>
                <a:tc>
                  <a:txBody>
                    <a:bodyPr/>
                    <a:lstStyle/>
                    <a:p>
                      <a:pPr algn="ctr" fontAlgn="b"/>
                      <a:r>
                        <a:rPr lang="en-US" sz="1000" b="1" u="none" strike="noStrike" dirty="0">
                          <a:solidFill>
                            <a:srgbClr val="000000"/>
                          </a:solidFill>
                          <a:effectLst/>
                          <a:latin typeface="+mn-lt"/>
                        </a:rPr>
                        <a:t>812/34</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dirty="0">
                          <a:solidFill>
                            <a:srgbClr val="000000"/>
                          </a:solidFill>
                          <a:effectLst/>
                          <a:latin typeface="+mn-lt"/>
                        </a:rPr>
                        <a:t>BUV805</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rtl="0" fontAlgn="b"/>
                      <a:r>
                        <a:rPr lang="en-US" sz="1000" b="1" u="none" strike="noStrike" dirty="0">
                          <a:solidFill>
                            <a:srgbClr val="000000"/>
                          </a:solidFill>
                          <a:effectLst/>
                          <a:latin typeface="+mn-lt"/>
                        </a:rPr>
                        <a:t>V16</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rtl="0" fontAlgn="b"/>
                      <a:r>
                        <a:rPr lang="en-US" sz="1000" b="1" u="none" strike="noStrike">
                          <a:solidFill>
                            <a:srgbClr val="000000"/>
                          </a:solidFill>
                          <a:effectLst/>
                          <a:latin typeface="+mn-lt"/>
                        </a:rPr>
                        <a:t>812/34</a:t>
                      </a:r>
                      <a:endParaRPr lang="en-US" sz="1000" b="1" i="0" u="none" strike="noStrike">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000" b="1" u="none" strike="noStrike" dirty="0">
                          <a:solidFill>
                            <a:srgbClr val="000000"/>
                          </a:solidFill>
                          <a:effectLst/>
                          <a:latin typeface="+mn-lt"/>
                        </a:rPr>
                        <a:t> </a:t>
                      </a:r>
                      <a:endParaRPr lang="en-US" sz="1000" b="1" i="0" u="none" strike="noStrike" dirty="0">
                        <a:solidFill>
                          <a:srgbClr val="000000"/>
                        </a:solidFill>
                        <a:effectLst/>
                        <a:latin typeface="+mn-lt"/>
                      </a:endParaRPr>
                    </a:p>
                  </a:txBody>
                  <a:tcPr marL="3572" marR="3572" marT="3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4228411"/>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585329637"/>
              </p:ext>
            </p:extLst>
          </p:nvPr>
        </p:nvGraphicFramePr>
        <p:xfrm>
          <a:off x="7301908" y="2556682"/>
          <a:ext cx="1660116" cy="1394448"/>
        </p:xfrm>
        <a:graphic>
          <a:graphicData uri="http://schemas.openxmlformats.org/drawingml/2006/table">
            <a:tbl>
              <a:tblPr>
                <a:tableStyleId>{5C22544A-7EE6-4342-B048-85BDC9FD1C3A}</a:tableStyleId>
              </a:tblPr>
              <a:tblGrid>
                <a:gridCol w="245986">
                  <a:extLst>
                    <a:ext uri="{9D8B030D-6E8A-4147-A177-3AD203B41FA5}">
                      <a16:colId xmlns:a16="http://schemas.microsoft.com/office/drawing/2014/main" val="1714756780"/>
                    </a:ext>
                  </a:extLst>
                </a:gridCol>
                <a:gridCol w="457200">
                  <a:extLst>
                    <a:ext uri="{9D8B030D-6E8A-4147-A177-3AD203B41FA5}">
                      <a16:colId xmlns:a16="http://schemas.microsoft.com/office/drawing/2014/main" val="3476571416"/>
                    </a:ext>
                  </a:extLst>
                </a:gridCol>
                <a:gridCol w="956930">
                  <a:extLst>
                    <a:ext uri="{9D8B030D-6E8A-4147-A177-3AD203B41FA5}">
                      <a16:colId xmlns:a16="http://schemas.microsoft.com/office/drawing/2014/main" val="1654700492"/>
                    </a:ext>
                  </a:extLst>
                </a:gridCol>
              </a:tblGrid>
              <a:tr h="174306">
                <a:tc>
                  <a:txBody>
                    <a:bodyPr/>
                    <a:lstStyle/>
                    <a:p>
                      <a:pPr algn="ctr" rtl="0" fontAlgn="b"/>
                      <a:r>
                        <a:rPr lang="en-US" sz="1000" b="1" u="none" strike="noStrike" dirty="0">
                          <a:solidFill>
                            <a:srgbClr val="000000"/>
                          </a:solidFill>
                          <a:effectLst/>
                          <a:latin typeface="+mn-lt"/>
                        </a:rPr>
                        <a:t>R1</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rtl="0" fontAlgn="b"/>
                      <a:r>
                        <a:rPr lang="en-US" sz="1000" b="1" u="none" strike="noStrike">
                          <a:solidFill>
                            <a:srgbClr val="000000"/>
                          </a:solidFill>
                          <a:effectLst/>
                          <a:latin typeface="+mn-lt"/>
                        </a:rPr>
                        <a:t>660/17</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dirty="0">
                          <a:solidFill>
                            <a:srgbClr val="000000"/>
                          </a:solidFill>
                          <a:effectLst/>
                          <a:latin typeface="+mn-lt"/>
                        </a:rPr>
                        <a:t>APC</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85995815"/>
                  </a:ext>
                </a:extLst>
              </a:tr>
              <a:tr h="174306">
                <a:tc>
                  <a:txBody>
                    <a:bodyPr/>
                    <a:lstStyle/>
                    <a:p>
                      <a:pPr algn="ctr" rtl="0" fontAlgn="b"/>
                      <a:r>
                        <a:rPr lang="en-US" sz="1000" b="1" u="none" strike="noStrike" dirty="0">
                          <a:solidFill>
                            <a:srgbClr val="000000"/>
                          </a:solidFill>
                          <a:effectLst/>
                          <a:latin typeface="+mn-lt"/>
                        </a:rPr>
                        <a:t>R2</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rtl="0" fontAlgn="b"/>
                      <a:r>
                        <a:rPr lang="en-US" sz="1000" b="1" u="none" strike="noStrike">
                          <a:solidFill>
                            <a:srgbClr val="000000"/>
                          </a:solidFill>
                          <a:effectLst/>
                          <a:latin typeface="+mn-lt"/>
                        </a:rPr>
                        <a:t>678/18</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dirty="0">
                          <a:solidFill>
                            <a:srgbClr val="000000"/>
                          </a:solidFill>
                          <a:effectLst/>
                          <a:latin typeface="+mn-lt"/>
                        </a:rPr>
                        <a:t>Alexa Fluor® 647</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5099339"/>
                  </a:ext>
                </a:extLst>
              </a:tr>
              <a:tr h="174306">
                <a:tc>
                  <a:txBody>
                    <a:bodyPr/>
                    <a:lstStyle/>
                    <a:p>
                      <a:pPr algn="ctr" rtl="0" fontAlgn="b"/>
                      <a:r>
                        <a:rPr lang="en-US" sz="1000" b="1" u="none" strike="noStrike" dirty="0">
                          <a:solidFill>
                            <a:srgbClr val="000000"/>
                          </a:solidFill>
                          <a:effectLst/>
                          <a:latin typeface="+mn-lt"/>
                        </a:rPr>
                        <a:t>R3</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rtl="0" fontAlgn="b"/>
                      <a:r>
                        <a:rPr lang="en-US" sz="1000" b="1" u="none" strike="noStrike">
                          <a:solidFill>
                            <a:srgbClr val="000000"/>
                          </a:solidFill>
                          <a:effectLst/>
                          <a:latin typeface="+mn-lt"/>
                        </a:rPr>
                        <a:t>697/19</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dirty="0">
                          <a:solidFill>
                            <a:srgbClr val="000000"/>
                          </a:solidFill>
                          <a:effectLst/>
                          <a:latin typeface="+mn-lt"/>
                        </a:rPr>
                        <a:t> </a:t>
                      </a:r>
                      <a:r>
                        <a:rPr lang="en-US" sz="1000" b="1" u="none" strike="noStrike" dirty="0">
                          <a:solidFill>
                            <a:schemeClr val="tx2">
                              <a:lumMod val="60000"/>
                              <a:lumOff val="40000"/>
                            </a:schemeClr>
                          </a:solidFill>
                          <a:effectLst/>
                          <a:latin typeface="+mn-lt"/>
                        </a:rPr>
                        <a:t>Spark NIR 685</a:t>
                      </a:r>
                      <a:r>
                        <a:rPr lang="en-US" sz="1000" b="1" u="none" strike="noStrike" dirty="0" smtClean="0">
                          <a:solidFill>
                            <a:schemeClr val="tx2">
                              <a:lumMod val="60000"/>
                              <a:lumOff val="40000"/>
                            </a:schemeClr>
                          </a:solidFill>
                          <a:effectLst/>
                          <a:latin typeface="+mn-lt"/>
                        </a:rPr>
                        <a:t>™</a:t>
                      </a:r>
                      <a:endParaRPr lang="en-US" sz="1000" b="1" i="0" u="none" strike="noStrike" dirty="0">
                        <a:solidFill>
                          <a:schemeClr val="tx2">
                            <a:lumMod val="60000"/>
                            <a:lumOff val="40000"/>
                          </a:schemeClr>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2341238"/>
                  </a:ext>
                </a:extLst>
              </a:tr>
              <a:tr h="174306">
                <a:tc>
                  <a:txBody>
                    <a:bodyPr/>
                    <a:lstStyle/>
                    <a:p>
                      <a:pPr algn="ctr" rtl="0" fontAlgn="b"/>
                      <a:r>
                        <a:rPr lang="en-US" sz="1000" b="1" u="none" strike="noStrike" dirty="0">
                          <a:solidFill>
                            <a:srgbClr val="000000"/>
                          </a:solidFill>
                          <a:effectLst/>
                          <a:latin typeface="+mn-lt"/>
                        </a:rPr>
                        <a:t>R4</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rtl="0" fontAlgn="b"/>
                      <a:r>
                        <a:rPr lang="en-US" sz="1000" b="1" u="none" strike="noStrike">
                          <a:solidFill>
                            <a:srgbClr val="000000"/>
                          </a:solidFill>
                          <a:effectLst/>
                          <a:latin typeface="+mn-lt"/>
                        </a:rPr>
                        <a:t>717/20</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dirty="0">
                          <a:solidFill>
                            <a:srgbClr val="000000"/>
                          </a:solidFill>
                          <a:effectLst/>
                          <a:latin typeface="+mn-lt"/>
                        </a:rPr>
                        <a:t>Alexa Fluor® 700</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9986912"/>
                  </a:ext>
                </a:extLst>
              </a:tr>
              <a:tr h="174306">
                <a:tc>
                  <a:txBody>
                    <a:bodyPr/>
                    <a:lstStyle/>
                    <a:p>
                      <a:pPr algn="ctr" rtl="0" fontAlgn="b"/>
                      <a:r>
                        <a:rPr lang="en-US" sz="1000" b="1" u="none" strike="noStrike" dirty="0">
                          <a:solidFill>
                            <a:srgbClr val="000000"/>
                          </a:solidFill>
                          <a:effectLst/>
                          <a:latin typeface="+mn-lt"/>
                        </a:rPr>
                        <a:t>R5</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rtl="0" fontAlgn="b"/>
                      <a:r>
                        <a:rPr lang="en-US" sz="1000" b="1" u="none" strike="noStrike" dirty="0">
                          <a:solidFill>
                            <a:srgbClr val="000000"/>
                          </a:solidFill>
                          <a:effectLst/>
                          <a:latin typeface="+mn-lt"/>
                        </a:rPr>
                        <a:t>738/21</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000" b="1" u="none" strike="noStrike" dirty="0">
                          <a:solidFill>
                            <a:srgbClr val="000000"/>
                          </a:solidFill>
                          <a:effectLst/>
                          <a:latin typeface="+mn-lt"/>
                        </a:rPr>
                        <a:t> </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6518277"/>
                  </a:ext>
                </a:extLst>
              </a:tr>
              <a:tr h="174306">
                <a:tc>
                  <a:txBody>
                    <a:bodyPr/>
                    <a:lstStyle/>
                    <a:p>
                      <a:pPr algn="ctr" rtl="0" fontAlgn="b"/>
                      <a:r>
                        <a:rPr lang="en-US" sz="1000" b="1" u="none" strike="noStrike" dirty="0">
                          <a:solidFill>
                            <a:srgbClr val="000000"/>
                          </a:solidFill>
                          <a:effectLst/>
                          <a:latin typeface="+mn-lt"/>
                        </a:rPr>
                        <a:t>R6</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rtl="0" fontAlgn="b"/>
                      <a:r>
                        <a:rPr lang="en-US" sz="1000" b="1" u="none" strike="noStrike">
                          <a:solidFill>
                            <a:srgbClr val="000000"/>
                          </a:solidFill>
                          <a:effectLst/>
                          <a:latin typeface="+mn-lt"/>
                        </a:rPr>
                        <a:t>760/23</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dirty="0">
                          <a:solidFill>
                            <a:srgbClr val="000000"/>
                          </a:solidFill>
                          <a:effectLst/>
                          <a:latin typeface="+mn-lt"/>
                        </a:rPr>
                        <a:t> </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3945504"/>
                  </a:ext>
                </a:extLst>
              </a:tr>
              <a:tr h="174306">
                <a:tc>
                  <a:txBody>
                    <a:bodyPr/>
                    <a:lstStyle/>
                    <a:p>
                      <a:pPr algn="ctr" rtl="0" fontAlgn="b"/>
                      <a:r>
                        <a:rPr lang="en-US" sz="1000" b="1" u="none" strike="noStrike" dirty="0">
                          <a:solidFill>
                            <a:srgbClr val="000000"/>
                          </a:solidFill>
                          <a:effectLst/>
                          <a:latin typeface="+mn-lt"/>
                        </a:rPr>
                        <a:t>R7</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rtl="0" fontAlgn="b"/>
                      <a:r>
                        <a:rPr lang="en-US" sz="1000" b="1" u="none" strike="noStrike">
                          <a:solidFill>
                            <a:srgbClr val="000000"/>
                          </a:solidFill>
                          <a:effectLst/>
                          <a:latin typeface="+mn-lt"/>
                        </a:rPr>
                        <a:t>783/23</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dirty="0">
                          <a:solidFill>
                            <a:srgbClr val="000000"/>
                          </a:solidFill>
                          <a:effectLst/>
                          <a:latin typeface="+mn-lt"/>
                        </a:rPr>
                        <a:t>APC/Fire™ 750</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214469"/>
                  </a:ext>
                </a:extLst>
              </a:tr>
              <a:tr h="174306">
                <a:tc>
                  <a:txBody>
                    <a:bodyPr/>
                    <a:lstStyle/>
                    <a:p>
                      <a:pPr algn="ctr" rtl="0" fontAlgn="b"/>
                      <a:r>
                        <a:rPr lang="en-US" sz="1000" b="1" u="none" strike="noStrike" dirty="0">
                          <a:solidFill>
                            <a:srgbClr val="000000"/>
                          </a:solidFill>
                          <a:effectLst/>
                          <a:latin typeface="+mn-lt"/>
                        </a:rPr>
                        <a:t>R8</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rtl="0" fontAlgn="b"/>
                      <a:r>
                        <a:rPr lang="en-US" sz="1000" b="1" u="none" strike="noStrike">
                          <a:solidFill>
                            <a:srgbClr val="000000"/>
                          </a:solidFill>
                          <a:effectLst/>
                          <a:latin typeface="+mn-lt"/>
                        </a:rPr>
                        <a:t>812/34</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dirty="0">
                          <a:solidFill>
                            <a:schemeClr val="tx2">
                              <a:lumMod val="60000"/>
                              <a:lumOff val="40000"/>
                            </a:schemeClr>
                          </a:solidFill>
                          <a:effectLst/>
                          <a:latin typeface="+mn-lt"/>
                        </a:rPr>
                        <a:t>APC/Fire 810™ </a:t>
                      </a:r>
                      <a:endParaRPr lang="en-US" sz="1000" b="1" i="0" u="none" strike="noStrike" dirty="0">
                        <a:solidFill>
                          <a:schemeClr val="tx2">
                            <a:lumMod val="60000"/>
                            <a:lumOff val="40000"/>
                          </a:schemeClr>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44323705"/>
                  </a:ext>
                </a:extLst>
              </a:tr>
            </a:tbl>
          </a:graphicData>
        </a:graphic>
      </p:graphicFrame>
      <p:pic>
        <p:nvPicPr>
          <p:cNvPr id="5" name="Picture 4"/>
          <p:cNvPicPr>
            <a:picLocks noChangeAspect="1"/>
          </p:cNvPicPr>
          <p:nvPr/>
        </p:nvPicPr>
        <p:blipFill>
          <a:blip r:embed="rId2"/>
          <a:stretch>
            <a:fillRect/>
          </a:stretch>
        </p:blipFill>
        <p:spPr>
          <a:xfrm>
            <a:off x="1973627" y="800086"/>
            <a:ext cx="5328281" cy="1477387"/>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3287994109"/>
              </p:ext>
            </p:extLst>
          </p:nvPr>
        </p:nvGraphicFramePr>
        <p:xfrm>
          <a:off x="3730952" y="2513262"/>
          <a:ext cx="1520309" cy="2630238"/>
        </p:xfrm>
        <a:graphic>
          <a:graphicData uri="http://schemas.openxmlformats.org/drawingml/2006/table">
            <a:tbl>
              <a:tblPr>
                <a:tableStyleId>{5C22544A-7EE6-4342-B048-85BDC9FD1C3A}</a:tableStyleId>
              </a:tblPr>
              <a:tblGrid>
                <a:gridCol w="361360">
                  <a:extLst>
                    <a:ext uri="{9D8B030D-6E8A-4147-A177-3AD203B41FA5}">
                      <a16:colId xmlns:a16="http://schemas.microsoft.com/office/drawing/2014/main" val="1814415318"/>
                    </a:ext>
                  </a:extLst>
                </a:gridCol>
                <a:gridCol w="446568">
                  <a:extLst>
                    <a:ext uri="{9D8B030D-6E8A-4147-A177-3AD203B41FA5}">
                      <a16:colId xmlns:a16="http://schemas.microsoft.com/office/drawing/2014/main" val="3092909021"/>
                    </a:ext>
                  </a:extLst>
                </a:gridCol>
                <a:gridCol w="712381">
                  <a:extLst>
                    <a:ext uri="{9D8B030D-6E8A-4147-A177-3AD203B41FA5}">
                      <a16:colId xmlns:a16="http://schemas.microsoft.com/office/drawing/2014/main" val="555796861"/>
                    </a:ext>
                  </a:extLst>
                </a:gridCol>
              </a:tblGrid>
              <a:tr h="154025">
                <a:tc>
                  <a:txBody>
                    <a:bodyPr/>
                    <a:lstStyle/>
                    <a:p>
                      <a:pPr algn="ctr" rtl="0" fontAlgn="b"/>
                      <a:r>
                        <a:rPr lang="en-US" sz="1000" b="1" u="none" strike="noStrike" dirty="0">
                          <a:solidFill>
                            <a:srgbClr val="000000"/>
                          </a:solidFill>
                          <a:effectLst/>
                          <a:latin typeface="+mn-lt"/>
                        </a:rPr>
                        <a:t>B1</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ctr" rtl="0" fontAlgn="b"/>
                      <a:r>
                        <a:rPr lang="en-US" sz="1000" b="1" u="none" strike="noStrike">
                          <a:solidFill>
                            <a:srgbClr val="000000"/>
                          </a:solidFill>
                          <a:effectLst/>
                          <a:latin typeface="+mn-lt"/>
                        </a:rPr>
                        <a:t>508/20</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a:solidFill>
                            <a:srgbClr val="000000"/>
                          </a:solidFill>
                          <a:effectLst/>
                          <a:latin typeface="+mn-lt"/>
                        </a:rPr>
                        <a:t>Alexa Fluor® 488</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2853036"/>
                  </a:ext>
                </a:extLst>
              </a:tr>
              <a:tr h="154025">
                <a:tc>
                  <a:txBody>
                    <a:bodyPr/>
                    <a:lstStyle/>
                    <a:p>
                      <a:pPr algn="ctr" rtl="0" fontAlgn="b"/>
                      <a:r>
                        <a:rPr lang="en-US" sz="1000" b="1" u="none" strike="noStrike" dirty="0">
                          <a:solidFill>
                            <a:srgbClr val="000000"/>
                          </a:solidFill>
                          <a:effectLst/>
                          <a:latin typeface="+mn-lt"/>
                        </a:rPr>
                        <a:t>B2</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ctr" rtl="0" fontAlgn="b"/>
                      <a:r>
                        <a:rPr lang="en-US" sz="1000" b="1" u="none" strike="noStrike">
                          <a:solidFill>
                            <a:srgbClr val="000000"/>
                          </a:solidFill>
                          <a:effectLst/>
                          <a:latin typeface="+mn-lt"/>
                        </a:rPr>
                        <a:t>528/21</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75336480"/>
                  </a:ext>
                </a:extLst>
              </a:tr>
              <a:tr h="154025">
                <a:tc>
                  <a:txBody>
                    <a:bodyPr/>
                    <a:lstStyle/>
                    <a:p>
                      <a:pPr algn="ctr" rtl="0" fontAlgn="b"/>
                      <a:r>
                        <a:rPr lang="en-US" sz="1000" b="1" u="none" strike="noStrike" dirty="0">
                          <a:solidFill>
                            <a:srgbClr val="000000"/>
                          </a:solidFill>
                          <a:effectLst/>
                          <a:latin typeface="+mn-lt"/>
                        </a:rPr>
                        <a:t>B3</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ctr" rtl="0" fontAlgn="b"/>
                      <a:r>
                        <a:rPr lang="en-US" sz="1000" b="1" u="none" strike="noStrike" dirty="0">
                          <a:solidFill>
                            <a:srgbClr val="000000"/>
                          </a:solidFill>
                          <a:effectLst/>
                          <a:latin typeface="+mn-lt"/>
                        </a:rPr>
                        <a:t>549/22</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dirty="0">
                          <a:solidFill>
                            <a:schemeClr val="tx2">
                              <a:lumMod val="60000"/>
                              <a:lumOff val="40000"/>
                            </a:schemeClr>
                          </a:solidFill>
                          <a:effectLst/>
                          <a:latin typeface="+mn-lt"/>
                        </a:rPr>
                        <a:t>Spark Blue 550</a:t>
                      </a:r>
                      <a:r>
                        <a:rPr lang="en-US" sz="1000" b="1" u="none" strike="noStrike" dirty="0" smtClean="0">
                          <a:solidFill>
                            <a:schemeClr val="tx2">
                              <a:lumMod val="60000"/>
                              <a:lumOff val="40000"/>
                            </a:schemeClr>
                          </a:solidFill>
                          <a:effectLst/>
                          <a:latin typeface="+mn-lt"/>
                        </a:rPr>
                        <a:t>™</a:t>
                      </a:r>
                      <a:endParaRPr lang="en-US" sz="1000" b="1" i="0" u="none" strike="noStrike" dirty="0">
                        <a:solidFill>
                          <a:schemeClr val="tx2">
                            <a:lumMod val="60000"/>
                            <a:lumOff val="40000"/>
                          </a:schemeClr>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3357546"/>
                  </a:ext>
                </a:extLst>
              </a:tr>
              <a:tr h="154025">
                <a:tc>
                  <a:txBody>
                    <a:bodyPr/>
                    <a:lstStyle/>
                    <a:p>
                      <a:pPr algn="ctr" rtl="0" fontAlgn="b"/>
                      <a:r>
                        <a:rPr lang="en-US" sz="1000" b="1" u="none" strike="noStrike" dirty="0">
                          <a:solidFill>
                            <a:srgbClr val="000000"/>
                          </a:solidFill>
                          <a:effectLst/>
                          <a:latin typeface="+mn-lt"/>
                        </a:rPr>
                        <a:t>B4</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ctr" rtl="0" fontAlgn="b"/>
                      <a:r>
                        <a:rPr lang="en-US" sz="1000" b="1" u="none" strike="noStrike" dirty="0">
                          <a:solidFill>
                            <a:srgbClr val="000000"/>
                          </a:solidFill>
                          <a:effectLst/>
                          <a:latin typeface="+mn-lt"/>
                        </a:rPr>
                        <a:t>571/23</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7965751"/>
                  </a:ext>
                </a:extLst>
              </a:tr>
              <a:tr h="154025">
                <a:tc>
                  <a:txBody>
                    <a:bodyPr/>
                    <a:lstStyle/>
                    <a:p>
                      <a:pPr algn="ctr" rtl="0" fontAlgn="b"/>
                      <a:r>
                        <a:rPr lang="en-US" sz="1000" b="1" u="none" strike="noStrike" dirty="0">
                          <a:solidFill>
                            <a:srgbClr val="000000"/>
                          </a:solidFill>
                          <a:effectLst/>
                          <a:latin typeface="+mn-lt"/>
                        </a:rPr>
                        <a:t>B5</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ctr" rtl="0" fontAlgn="b"/>
                      <a:r>
                        <a:rPr lang="en-US" sz="1000" b="1" u="none" strike="noStrike" dirty="0">
                          <a:solidFill>
                            <a:srgbClr val="000000"/>
                          </a:solidFill>
                          <a:effectLst/>
                          <a:latin typeface="+mn-lt"/>
                        </a:rPr>
                        <a:t>594/23</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a:solidFill>
                            <a:srgbClr val="000000"/>
                          </a:solidFill>
                          <a:effectLst/>
                          <a:latin typeface="+mn-lt"/>
                        </a:rPr>
                        <a:t> </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9028238"/>
                  </a:ext>
                </a:extLst>
              </a:tr>
              <a:tr h="154025">
                <a:tc>
                  <a:txBody>
                    <a:bodyPr/>
                    <a:lstStyle/>
                    <a:p>
                      <a:pPr algn="ctr" rtl="0" fontAlgn="b"/>
                      <a:r>
                        <a:rPr lang="en-US" sz="1000" b="1" u="none" strike="noStrike" dirty="0">
                          <a:solidFill>
                            <a:srgbClr val="000000"/>
                          </a:solidFill>
                          <a:effectLst/>
                          <a:latin typeface="+mn-lt"/>
                        </a:rPr>
                        <a:t>B6</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ctr" rtl="0" fontAlgn="b"/>
                      <a:r>
                        <a:rPr lang="en-US" sz="1000" b="1" u="none" strike="noStrike" dirty="0">
                          <a:solidFill>
                            <a:srgbClr val="000000"/>
                          </a:solidFill>
                          <a:effectLst/>
                          <a:latin typeface="+mn-lt"/>
                        </a:rPr>
                        <a:t>618/24</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74122747"/>
                  </a:ext>
                </a:extLst>
              </a:tr>
              <a:tr h="154025">
                <a:tc>
                  <a:txBody>
                    <a:bodyPr/>
                    <a:lstStyle/>
                    <a:p>
                      <a:pPr algn="ctr" rtl="0" fontAlgn="b"/>
                      <a:r>
                        <a:rPr lang="en-US" sz="1000" b="1" u="none" strike="noStrike">
                          <a:solidFill>
                            <a:srgbClr val="000000"/>
                          </a:solidFill>
                          <a:effectLst/>
                          <a:latin typeface="+mn-lt"/>
                        </a:rPr>
                        <a:t>B7</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ctr" rtl="0" fontAlgn="b"/>
                      <a:r>
                        <a:rPr lang="en-US" sz="1000" b="1" u="none" strike="noStrike">
                          <a:solidFill>
                            <a:srgbClr val="000000"/>
                          </a:solidFill>
                          <a:effectLst/>
                          <a:latin typeface="+mn-lt"/>
                        </a:rPr>
                        <a:t>660/17</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27803925"/>
                  </a:ext>
                </a:extLst>
              </a:tr>
              <a:tr h="154025">
                <a:tc>
                  <a:txBody>
                    <a:bodyPr/>
                    <a:lstStyle/>
                    <a:p>
                      <a:pPr algn="ctr" rtl="0" fontAlgn="b"/>
                      <a:r>
                        <a:rPr lang="en-US" sz="1000" b="1" u="none" strike="noStrike" dirty="0">
                          <a:solidFill>
                            <a:srgbClr val="000000"/>
                          </a:solidFill>
                          <a:effectLst/>
                          <a:latin typeface="+mn-lt"/>
                        </a:rPr>
                        <a:t>B8</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ctr" rtl="0" fontAlgn="b"/>
                      <a:r>
                        <a:rPr lang="en-US" sz="1000" b="1" u="none" strike="noStrike">
                          <a:solidFill>
                            <a:srgbClr val="000000"/>
                          </a:solidFill>
                          <a:effectLst/>
                          <a:latin typeface="+mn-lt"/>
                        </a:rPr>
                        <a:t>678/18</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dirty="0" err="1" smtClean="0">
                          <a:solidFill>
                            <a:srgbClr val="000000"/>
                          </a:solidFill>
                          <a:effectLst/>
                          <a:latin typeface="+mn-lt"/>
                        </a:rPr>
                        <a:t>PerCP</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5530971"/>
                  </a:ext>
                </a:extLst>
              </a:tr>
              <a:tr h="154025">
                <a:tc>
                  <a:txBody>
                    <a:bodyPr/>
                    <a:lstStyle/>
                    <a:p>
                      <a:pPr algn="ctr" rtl="0" fontAlgn="b"/>
                      <a:r>
                        <a:rPr lang="en-US" sz="1000" b="1" u="none" strike="noStrike" dirty="0">
                          <a:solidFill>
                            <a:srgbClr val="000000"/>
                          </a:solidFill>
                          <a:effectLst/>
                          <a:latin typeface="+mn-lt"/>
                        </a:rPr>
                        <a:t>B9</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ctr" rtl="0" fontAlgn="b"/>
                      <a:r>
                        <a:rPr lang="en-US" sz="1000" b="1" u="none" strike="noStrike">
                          <a:solidFill>
                            <a:srgbClr val="000000"/>
                          </a:solidFill>
                          <a:effectLst/>
                          <a:latin typeface="+mn-lt"/>
                        </a:rPr>
                        <a:t>697/19</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2626955"/>
                  </a:ext>
                </a:extLst>
              </a:tr>
              <a:tr h="154025">
                <a:tc>
                  <a:txBody>
                    <a:bodyPr/>
                    <a:lstStyle/>
                    <a:p>
                      <a:pPr algn="ctr" rtl="0" fontAlgn="b"/>
                      <a:r>
                        <a:rPr lang="en-US" sz="1000" b="1" u="none" strike="noStrike" dirty="0">
                          <a:solidFill>
                            <a:srgbClr val="000000"/>
                          </a:solidFill>
                          <a:effectLst/>
                          <a:latin typeface="+mn-lt"/>
                        </a:rPr>
                        <a:t>B10</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ctr" rtl="0" fontAlgn="b"/>
                      <a:r>
                        <a:rPr lang="en-US" sz="1000" b="1" u="none" strike="noStrike">
                          <a:solidFill>
                            <a:srgbClr val="000000"/>
                          </a:solidFill>
                          <a:effectLst/>
                          <a:latin typeface="+mn-lt"/>
                        </a:rPr>
                        <a:t>717/20</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dirty="0" err="1">
                          <a:solidFill>
                            <a:schemeClr val="tx2">
                              <a:lumMod val="60000"/>
                              <a:lumOff val="40000"/>
                            </a:schemeClr>
                          </a:solidFill>
                          <a:effectLst/>
                          <a:latin typeface="+mn-lt"/>
                        </a:rPr>
                        <a:t>PerCP</a:t>
                      </a:r>
                      <a:r>
                        <a:rPr lang="en-US" sz="1000" b="1" u="none" strike="noStrike" dirty="0">
                          <a:solidFill>
                            <a:schemeClr val="tx2">
                              <a:lumMod val="60000"/>
                              <a:lumOff val="40000"/>
                            </a:schemeClr>
                          </a:solidFill>
                          <a:effectLst/>
                          <a:latin typeface="+mn-lt"/>
                        </a:rPr>
                        <a:t>/Fire 720™</a:t>
                      </a:r>
                      <a:endParaRPr lang="en-US" sz="1000" b="1" i="0" u="none" strike="noStrike" dirty="0">
                        <a:solidFill>
                          <a:schemeClr val="tx2">
                            <a:lumMod val="60000"/>
                            <a:lumOff val="40000"/>
                          </a:schemeClr>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3902958"/>
                  </a:ext>
                </a:extLst>
              </a:tr>
              <a:tr h="154025">
                <a:tc>
                  <a:txBody>
                    <a:bodyPr/>
                    <a:lstStyle/>
                    <a:p>
                      <a:pPr algn="ctr" rtl="0" fontAlgn="b"/>
                      <a:r>
                        <a:rPr lang="en-US" sz="1000" b="1" u="none" strike="noStrike">
                          <a:solidFill>
                            <a:srgbClr val="000000"/>
                          </a:solidFill>
                          <a:effectLst/>
                          <a:latin typeface="+mn-lt"/>
                        </a:rPr>
                        <a:t>B11</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ctr" rtl="0" fontAlgn="b"/>
                      <a:r>
                        <a:rPr lang="en-US" sz="1000" b="1" u="none" strike="noStrike">
                          <a:solidFill>
                            <a:srgbClr val="000000"/>
                          </a:solidFill>
                          <a:effectLst/>
                          <a:latin typeface="+mn-lt"/>
                        </a:rPr>
                        <a:t>738/21</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000" b="1" u="none" strike="noStrike" dirty="0">
                          <a:solidFill>
                            <a:srgbClr val="000000"/>
                          </a:solidFill>
                          <a:effectLst/>
                          <a:latin typeface="+mn-lt"/>
                        </a:rPr>
                        <a:t> </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7402418"/>
                  </a:ext>
                </a:extLst>
              </a:tr>
              <a:tr h="154025">
                <a:tc>
                  <a:txBody>
                    <a:bodyPr/>
                    <a:lstStyle/>
                    <a:p>
                      <a:pPr algn="ctr" rtl="0" fontAlgn="b"/>
                      <a:r>
                        <a:rPr lang="en-US" sz="1000" b="1" u="none" strike="noStrike" dirty="0">
                          <a:solidFill>
                            <a:srgbClr val="000000"/>
                          </a:solidFill>
                          <a:effectLst/>
                          <a:latin typeface="+mn-lt"/>
                        </a:rPr>
                        <a:t>B12</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ctr" rtl="0" fontAlgn="b"/>
                      <a:r>
                        <a:rPr lang="en-US" sz="1000" b="1" u="none" strike="noStrike">
                          <a:solidFill>
                            <a:srgbClr val="000000"/>
                          </a:solidFill>
                          <a:effectLst/>
                          <a:latin typeface="+mn-lt"/>
                        </a:rPr>
                        <a:t>760/23</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000" b="1" u="none" strike="noStrike" dirty="0">
                          <a:solidFill>
                            <a:srgbClr val="000000"/>
                          </a:solidFill>
                          <a:effectLst/>
                          <a:latin typeface="+mn-lt"/>
                        </a:rPr>
                        <a:t> </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6433765"/>
                  </a:ext>
                </a:extLst>
              </a:tr>
              <a:tr h="154025">
                <a:tc>
                  <a:txBody>
                    <a:bodyPr/>
                    <a:lstStyle/>
                    <a:p>
                      <a:pPr algn="ctr" rtl="0" fontAlgn="b"/>
                      <a:r>
                        <a:rPr lang="en-US" sz="1000" b="1" u="none" strike="noStrike" dirty="0">
                          <a:solidFill>
                            <a:srgbClr val="000000"/>
                          </a:solidFill>
                          <a:effectLst/>
                          <a:latin typeface="+mn-lt"/>
                        </a:rPr>
                        <a:t>B13</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ctr" rtl="0" fontAlgn="b"/>
                      <a:r>
                        <a:rPr lang="en-US" sz="1000" b="1" u="none" strike="noStrike">
                          <a:solidFill>
                            <a:srgbClr val="000000"/>
                          </a:solidFill>
                          <a:effectLst/>
                          <a:latin typeface="+mn-lt"/>
                        </a:rPr>
                        <a:t>783/23</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3271233"/>
                  </a:ext>
                </a:extLst>
              </a:tr>
              <a:tr h="154025">
                <a:tc>
                  <a:txBody>
                    <a:bodyPr/>
                    <a:lstStyle/>
                    <a:p>
                      <a:pPr algn="ctr" rtl="0" fontAlgn="b"/>
                      <a:r>
                        <a:rPr lang="en-US" sz="1000" b="1" u="none" strike="noStrike" dirty="0">
                          <a:solidFill>
                            <a:srgbClr val="000000"/>
                          </a:solidFill>
                          <a:effectLst/>
                          <a:latin typeface="+mn-lt"/>
                        </a:rPr>
                        <a:t>B14</a:t>
                      </a:r>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ctr" rtl="0" fontAlgn="b"/>
                      <a:r>
                        <a:rPr lang="en-US" sz="1000" b="1" u="none" strike="noStrike">
                          <a:solidFill>
                            <a:srgbClr val="000000"/>
                          </a:solidFill>
                          <a:effectLst/>
                          <a:latin typeface="+mn-lt"/>
                        </a:rPr>
                        <a:t>812/34</a:t>
                      </a:r>
                      <a:endParaRPr lang="en-US" sz="1000" b="1" i="0" u="none" strike="noStrike">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endParaRPr lang="en-US" sz="1000" b="1" i="0" u="none" strike="noStrike" dirty="0">
                        <a:solidFill>
                          <a:srgbClr val="000000"/>
                        </a:solidFill>
                        <a:effectLst/>
                        <a:latin typeface="+mn-lt"/>
                      </a:endParaRPr>
                    </a:p>
                  </a:txBody>
                  <a:tcPr marL="2817" marR="2817" marT="2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1413136"/>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529536115"/>
              </p:ext>
            </p:extLst>
          </p:nvPr>
        </p:nvGraphicFramePr>
        <p:xfrm>
          <a:off x="5357733" y="2523169"/>
          <a:ext cx="1837703" cy="1905000"/>
        </p:xfrm>
        <a:graphic>
          <a:graphicData uri="http://schemas.openxmlformats.org/drawingml/2006/table">
            <a:tbl>
              <a:tblPr>
                <a:tableStyleId>{5C22544A-7EE6-4342-B048-85BDC9FD1C3A}</a:tableStyleId>
              </a:tblPr>
              <a:tblGrid>
                <a:gridCol w="350728">
                  <a:extLst>
                    <a:ext uri="{9D8B030D-6E8A-4147-A177-3AD203B41FA5}">
                      <a16:colId xmlns:a16="http://schemas.microsoft.com/office/drawing/2014/main" val="1965498175"/>
                    </a:ext>
                  </a:extLst>
                </a:gridCol>
                <a:gridCol w="457200">
                  <a:extLst>
                    <a:ext uri="{9D8B030D-6E8A-4147-A177-3AD203B41FA5}">
                      <a16:colId xmlns:a16="http://schemas.microsoft.com/office/drawing/2014/main" val="3648134339"/>
                    </a:ext>
                  </a:extLst>
                </a:gridCol>
                <a:gridCol w="1029775">
                  <a:extLst>
                    <a:ext uri="{9D8B030D-6E8A-4147-A177-3AD203B41FA5}">
                      <a16:colId xmlns:a16="http://schemas.microsoft.com/office/drawing/2014/main" val="1295014536"/>
                    </a:ext>
                  </a:extLst>
                </a:gridCol>
              </a:tblGrid>
              <a:tr h="190500">
                <a:tc>
                  <a:txBody>
                    <a:bodyPr/>
                    <a:lstStyle/>
                    <a:p>
                      <a:pPr algn="ctr" fontAlgn="b"/>
                      <a:r>
                        <a:rPr lang="en-US" sz="1000" b="1" u="none" strike="noStrike" dirty="0">
                          <a:solidFill>
                            <a:srgbClr val="000000"/>
                          </a:solidFill>
                          <a:effectLst/>
                        </a:rPr>
                        <a:t>YG1</a:t>
                      </a:r>
                      <a:endParaRPr lang="en-US" sz="10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000" b="1" u="none" strike="noStrike">
                          <a:solidFill>
                            <a:srgbClr val="000000"/>
                          </a:solidFill>
                          <a:effectLst/>
                        </a:rPr>
                        <a:t>577/20</a:t>
                      </a:r>
                      <a:endParaRPr lang="en-US" sz="10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dirty="0">
                          <a:solidFill>
                            <a:srgbClr val="000000"/>
                          </a:solidFill>
                          <a:effectLst/>
                        </a:rPr>
                        <a:t>R-PE</a:t>
                      </a:r>
                      <a:endParaRPr lang="en-US" sz="10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983254438"/>
                  </a:ext>
                </a:extLst>
              </a:tr>
              <a:tr h="190500">
                <a:tc>
                  <a:txBody>
                    <a:bodyPr/>
                    <a:lstStyle/>
                    <a:p>
                      <a:pPr algn="ctr" fontAlgn="b"/>
                      <a:r>
                        <a:rPr lang="en-US" sz="1000" b="1" u="none" strike="noStrike" dirty="0">
                          <a:solidFill>
                            <a:srgbClr val="000000"/>
                          </a:solidFill>
                          <a:effectLst/>
                        </a:rPr>
                        <a:t>YG2</a:t>
                      </a:r>
                      <a:endParaRPr lang="en-US" sz="10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000" b="1" u="none" strike="noStrike">
                          <a:solidFill>
                            <a:srgbClr val="000000"/>
                          </a:solidFill>
                          <a:effectLst/>
                        </a:rPr>
                        <a:t>598/20</a:t>
                      </a:r>
                      <a:endParaRPr lang="en-US" sz="10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dirty="0" smtClean="0">
                          <a:solidFill>
                            <a:schemeClr val="bg2">
                              <a:lumMod val="75000"/>
                            </a:schemeClr>
                          </a:solidFill>
                          <a:effectLst/>
                        </a:rPr>
                        <a:t>Spark</a:t>
                      </a:r>
                      <a:r>
                        <a:rPr lang="en-US" sz="1000" b="1" u="none" strike="noStrike" baseline="0" dirty="0" smtClean="0">
                          <a:solidFill>
                            <a:schemeClr val="bg2">
                              <a:lumMod val="75000"/>
                            </a:schemeClr>
                          </a:solidFill>
                          <a:effectLst/>
                        </a:rPr>
                        <a:t> YG™ 590</a:t>
                      </a:r>
                      <a:r>
                        <a:rPr lang="en-US" sz="1000" b="1" u="none" strike="noStrike" dirty="0">
                          <a:solidFill>
                            <a:schemeClr val="bg2">
                              <a:lumMod val="75000"/>
                            </a:schemeClr>
                          </a:solidFill>
                          <a:effectLst/>
                        </a:rPr>
                        <a:t> </a:t>
                      </a:r>
                      <a:endParaRPr lang="en-US" sz="1000" b="1" i="0" u="none" strike="noStrike" dirty="0">
                        <a:solidFill>
                          <a:schemeClr val="bg2">
                            <a:lumMod val="75000"/>
                          </a:schemeClr>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882813018"/>
                  </a:ext>
                </a:extLst>
              </a:tr>
              <a:tr h="190500">
                <a:tc>
                  <a:txBody>
                    <a:bodyPr/>
                    <a:lstStyle/>
                    <a:p>
                      <a:pPr algn="ctr" fontAlgn="b"/>
                      <a:r>
                        <a:rPr lang="en-US" sz="1000" b="1" u="none" strike="noStrike" dirty="0">
                          <a:solidFill>
                            <a:srgbClr val="000000"/>
                          </a:solidFill>
                          <a:effectLst/>
                        </a:rPr>
                        <a:t>YG3</a:t>
                      </a:r>
                      <a:endParaRPr lang="en-US" sz="10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000" b="1" u="none" strike="noStrike">
                          <a:solidFill>
                            <a:srgbClr val="000000"/>
                          </a:solidFill>
                          <a:effectLst/>
                        </a:rPr>
                        <a:t>615/20</a:t>
                      </a:r>
                      <a:endParaRPr lang="en-US" sz="10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a:solidFill>
                            <a:srgbClr val="000000"/>
                          </a:solidFill>
                          <a:effectLst/>
                        </a:rPr>
                        <a:t>PE/Dazzle™ 594</a:t>
                      </a:r>
                      <a:endParaRPr lang="en-US" sz="10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75098489"/>
                  </a:ext>
                </a:extLst>
              </a:tr>
              <a:tr h="190500">
                <a:tc>
                  <a:txBody>
                    <a:bodyPr/>
                    <a:lstStyle/>
                    <a:p>
                      <a:pPr algn="ctr" fontAlgn="b"/>
                      <a:r>
                        <a:rPr lang="en-US" sz="1000" b="1" u="none" strike="noStrike" dirty="0">
                          <a:solidFill>
                            <a:srgbClr val="000000"/>
                          </a:solidFill>
                          <a:effectLst/>
                        </a:rPr>
                        <a:t>YG4</a:t>
                      </a:r>
                      <a:endParaRPr lang="en-US" sz="10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000" b="1" u="none" strike="noStrike">
                          <a:solidFill>
                            <a:srgbClr val="000000"/>
                          </a:solidFill>
                          <a:effectLst/>
                        </a:rPr>
                        <a:t>660/17</a:t>
                      </a:r>
                      <a:endParaRPr lang="en-US" sz="10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dirty="0" smtClean="0">
                          <a:solidFill>
                            <a:schemeClr val="bg2">
                              <a:lumMod val="75000"/>
                            </a:schemeClr>
                          </a:solidFill>
                          <a:effectLst/>
                        </a:rPr>
                        <a:t>PE/Fire™</a:t>
                      </a:r>
                      <a:r>
                        <a:rPr lang="en-US" sz="1000" b="1" u="none" strike="noStrike" baseline="0" dirty="0" smtClean="0">
                          <a:solidFill>
                            <a:schemeClr val="bg2">
                              <a:lumMod val="75000"/>
                            </a:schemeClr>
                          </a:solidFill>
                          <a:effectLst/>
                        </a:rPr>
                        <a:t> 640</a:t>
                      </a:r>
                      <a:endParaRPr lang="en-US" sz="1000" b="1" i="0" u="none" strike="noStrike" dirty="0">
                        <a:solidFill>
                          <a:schemeClr val="bg2">
                            <a:lumMod val="75000"/>
                          </a:schemeClr>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764581729"/>
                  </a:ext>
                </a:extLst>
              </a:tr>
              <a:tr h="190500">
                <a:tc>
                  <a:txBody>
                    <a:bodyPr/>
                    <a:lstStyle/>
                    <a:p>
                      <a:pPr algn="ctr" fontAlgn="b"/>
                      <a:r>
                        <a:rPr lang="en-US" sz="1000" b="1" u="none" strike="noStrike" dirty="0">
                          <a:solidFill>
                            <a:srgbClr val="000000"/>
                          </a:solidFill>
                          <a:effectLst/>
                        </a:rPr>
                        <a:t>YG5</a:t>
                      </a:r>
                      <a:endParaRPr lang="en-US" sz="10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000" b="1" u="none" strike="noStrike">
                          <a:solidFill>
                            <a:srgbClr val="000000"/>
                          </a:solidFill>
                          <a:effectLst/>
                        </a:rPr>
                        <a:t>678/18</a:t>
                      </a:r>
                      <a:endParaRPr lang="en-US" sz="10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dirty="0" smtClean="0">
                          <a:solidFill>
                            <a:srgbClr val="000000"/>
                          </a:solidFill>
                          <a:effectLst/>
                        </a:rPr>
                        <a:t>PE/Cy5</a:t>
                      </a:r>
                      <a:r>
                        <a:rPr lang="en-US" sz="1000" b="1" u="none" strike="noStrike" dirty="0">
                          <a:solidFill>
                            <a:srgbClr val="000000"/>
                          </a:solidFill>
                          <a:effectLst/>
                        </a:rPr>
                        <a:t> </a:t>
                      </a:r>
                      <a:endParaRPr lang="en-US" sz="10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071339428"/>
                  </a:ext>
                </a:extLst>
              </a:tr>
              <a:tr h="190500">
                <a:tc>
                  <a:txBody>
                    <a:bodyPr/>
                    <a:lstStyle/>
                    <a:p>
                      <a:pPr algn="ctr" fontAlgn="b"/>
                      <a:r>
                        <a:rPr lang="en-US" sz="1000" b="1" u="none" strike="noStrike" dirty="0">
                          <a:solidFill>
                            <a:srgbClr val="000000"/>
                          </a:solidFill>
                          <a:effectLst/>
                        </a:rPr>
                        <a:t>YG6</a:t>
                      </a:r>
                      <a:endParaRPr lang="en-US" sz="10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000" b="1" u="none" strike="noStrike">
                          <a:solidFill>
                            <a:srgbClr val="000000"/>
                          </a:solidFill>
                          <a:effectLst/>
                        </a:rPr>
                        <a:t>697/19</a:t>
                      </a:r>
                      <a:endParaRPr lang="en-US" sz="10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dirty="0">
                          <a:solidFill>
                            <a:schemeClr val="tx2">
                              <a:lumMod val="60000"/>
                              <a:lumOff val="40000"/>
                            </a:schemeClr>
                          </a:solidFill>
                          <a:effectLst/>
                        </a:rPr>
                        <a:t>PE/Fire™ 700</a:t>
                      </a:r>
                      <a:endParaRPr lang="en-US" sz="1000" b="1" i="0" u="none" strike="noStrike" dirty="0">
                        <a:solidFill>
                          <a:schemeClr val="tx2">
                            <a:lumMod val="60000"/>
                            <a:lumOff val="40000"/>
                          </a:schemeClr>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793163048"/>
                  </a:ext>
                </a:extLst>
              </a:tr>
              <a:tr h="190500">
                <a:tc>
                  <a:txBody>
                    <a:bodyPr/>
                    <a:lstStyle/>
                    <a:p>
                      <a:pPr algn="ctr" fontAlgn="b"/>
                      <a:r>
                        <a:rPr lang="en-US" sz="1000" b="1" u="none" strike="noStrike" dirty="0">
                          <a:solidFill>
                            <a:srgbClr val="000000"/>
                          </a:solidFill>
                          <a:effectLst/>
                        </a:rPr>
                        <a:t>YG7</a:t>
                      </a:r>
                      <a:endParaRPr lang="en-US" sz="10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000" b="1" u="none" strike="noStrike">
                          <a:solidFill>
                            <a:srgbClr val="000000"/>
                          </a:solidFill>
                          <a:effectLst/>
                        </a:rPr>
                        <a:t>720/29</a:t>
                      </a:r>
                      <a:endParaRPr lang="en-US" sz="10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a:solidFill>
                            <a:srgbClr val="000000"/>
                          </a:solidFill>
                          <a:effectLst/>
                        </a:rPr>
                        <a:t> </a:t>
                      </a:r>
                      <a:endParaRPr lang="en-US" sz="10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040476098"/>
                  </a:ext>
                </a:extLst>
              </a:tr>
              <a:tr h="190500">
                <a:tc>
                  <a:txBody>
                    <a:bodyPr/>
                    <a:lstStyle/>
                    <a:p>
                      <a:pPr algn="ctr" fontAlgn="b"/>
                      <a:r>
                        <a:rPr lang="en-US" sz="1000" b="1" u="none" strike="noStrike" dirty="0">
                          <a:solidFill>
                            <a:srgbClr val="000000"/>
                          </a:solidFill>
                          <a:effectLst/>
                        </a:rPr>
                        <a:t>YG8</a:t>
                      </a:r>
                      <a:endParaRPr lang="en-US" sz="10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000" b="1" u="none" strike="noStrike">
                          <a:solidFill>
                            <a:srgbClr val="000000"/>
                          </a:solidFill>
                          <a:effectLst/>
                        </a:rPr>
                        <a:t>750/30</a:t>
                      </a:r>
                      <a:endParaRPr lang="en-US" sz="10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a:solidFill>
                            <a:srgbClr val="000000"/>
                          </a:solidFill>
                          <a:effectLst/>
                        </a:rPr>
                        <a:t> </a:t>
                      </a:r>
                      <a:endParaRPr lang="en-US" sz="10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004696286"/>
                  </a:ext>
                </a:extLst>
              </a:tr>
              <a:tr h="190500">
                <a:tc>
                  <a:txBody>
                    <a:bodyPr/>
                    <a:lstStyle/>
                    <a:p>
                      <a:pPr algn="ctr" fontAlgn="b"/>
                      <a:r>
                        <a:rPr lang="en-US" sz="1000" b="1" u="none" strike="noStrike" dirty="0">
                          <a:solidFill>
                            <a:srgbClr val="000000"/>
                          </a:solidFill>
                          <a:effectLst/>
                        </a:rPr>
                        <a:t>YG9</a:t>
                      </a:r>
                      <a:endParaRPr lang="en-US" sz="10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000" b="1" u="none" strike="noStrike">
                          <a:solidFill>
                            <a:srgbClr val="000000"/>
                          </a:solidFill>
                          <a:effectLst/>
                        </a:rPr>
                        <a:t>780/30</a:t>
                      </a:r>
                      <a:endParaRPr lang="en-US" sz="10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a:solidFill>
                            <a:srgbClr val="000000"/>
                          </a:solidFill>
                          <a:effectLst/>
                        </a:rPr>
                        <a:t>PE/Cyanine 7</a:t>
                      </a:r>
                      <a:endParaRPr lang="en-US" sz="10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603558268"/>
                  </a:ext>
                </a:extLst>
              </a:tr>
              <a:tr h="190500">
                <a:tc>
                  <a:txBody>
                    <a:bodyPr/>
                    <a:lstStyle/>
                    <a:p>
                      <a:pPr algn="ctr" fontAlgn="b"/>
                      <a:r>
                        <a:rPr lang="en-US" sz="1000" b="1" u="none" strike="noStrike" dirty="0">
                          <a:solidFill>
                            <a:srgbClr val="000000"/>
                          </a:solidFill>
                          <a:effectLst/>
                        </a:rPr>
                        <a:t>YG10</a:t>
                      </a:r>
                      <a:endParaRPr lang="en-US" sz="10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000" b="1" u="none" strike="noStrike">
                          <a:solidFill>
                            <a:srgbClr val="000000"/>
                          </a:solidFill>
                          <a:effectLst/>
                        </a:rPr>
                        <a:t>812/34</a:t>
                      </a:r>
                      <a:endParaRPr lang="en-US" sz="1000" b="1"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1000" b="1" u="none" strike="noStrike" dirty="0">
                          <a:solidFill>
                            <a:schemeClr val="tx2">
                              <a:lumMod val="60000"/>
                              <a:lumOff val="40000"/>
                            </a:schemeClr>
                          </a:solidFill>
                          <a:effectLst/>
                        </a:rPr>
                        <a:t>PE/Fire™ 810</a:t>
                      </a:r>
                      <a:endParaRPr lang="en-US" sz="1000" b="1" i="0" u="none" strike="noStrike" dirty="0">
                        <a:solidFill>
                          <a:schemeClr val="tx2">
                            <a:lumMod val="60000"/>
                            <a:lumOff val="40000"/>
                          </a:schemeClr>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572948661"/>
                  </a:ext>
                </a:extLst>
              </a:tr>
            </a:tbl>
          </a:graphicData>
        </a:graphic>
      </p:graphicFrame>
      <p:sp>
        <p:nvSpPr>
          <p:cNvPr id="11" name="Rectangle 10"/>
          <p:cNvSpPr/>
          <p:nvPr/>
        </p:nvSpPr>
        <p:spPr>
          <a:xfrm>
            <a:off x="6964326" y="4558709"/>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1704713" y="2153873"/>
            <a:ext cx="5866108" cy="369332"/>
          </a:xfrm>
          <a:prstGeom prst="rect">
            <a:avLst/>
          </a:prstGeom>
        </p:spPr>
        <p:txBody>
          <a:bodyPr wrap="square">
            <a:spAutoFit/>
          </a:bodyPr>
          <a:lstStyle/>
          <a:p>
            <a:r>
              <a:rPr lang="en-US" dirty="0">
                <a:hlinkClick r:id="rId3"/>
              </a:rPr>
              <a:t>https://www.biolegend.com/en-us/aurora-spectra-analyzer</a:t>
            </a:r>
            <a:endParaRPr lang="en-US" dirty="0"/>
          </a:p>
        </p:txBody>
      </p:sp>
    </p:spTree>
    <p:extLst>
      <p:ext uri="{BB962C8B-B14F-4D97-AF65-F5344CB8AC3E}">
        <p14:creationId xmlns:p14="http://schemas.microsoft.com/office/powerpoint/2010/main" val="22688278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8101"/>
            <a:ext cx="8229600" cy="689501"/>
          </a:xfrm>
        </p:spPr>
        <p:txBody>
          <a:bodyPr/>
          <a:lstStyle/>
          <a:p>
            <a:r>
              <a:rPr lang="en-US" dirty="0" smtClean="0"/>
              <a:t>Spectrally Distinct Fluorophores</a:t>
            </a:r>
            <a:endParaRPr lang="en-US" dirty="0"/>
          </a:p>
        </p:txBody>
      </p:sp>
      <p:sp>
        <p:nvSpPr>
          <p:cNvPr id="5" name="Rectangle 4"/>
          <p:cNvSpPr/>
          <p:nvPr/>
        </p:nvSpPr>
        <p:spPr>
          <a:xfrm>
            <a:off x="6964326" y="4558709"/>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stretch>
            <a:fillRect/>
          </a:stretch>
        </p:blipFill>
        <p:spPr>
          <a:xfrm>
            <a:off x="192765" y="857602"/>
            <a:ext cx="8758469" cy="3657600"/>
          </a:xfrm>
          <a:prstGeom prst="rect">
            <a:avLst/>
          </a:prstGeom>
        </p:spPr>
      </p:pic>
    </p:spTree>
    <p:extLst>
      <p:ext uri="{BB962C8B-B14F-4D97-AF65-F5344CB8AC3E}">
        <p14:creationId xmlns:p14="http://schemas.microsoft.com/office/powerpoint/2010/main" val="10095409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8101"/>
            <a:ext cx="8229600" cy="689501"/>
          </a:xfrm>
        </p:spPr>
        <p:txBody>
          <a:bodyPr/>
          <a:lstStyle/>
          <a:p>
            <a:r>
              <a:rPr lang="en-US" dirty="0" smtClean="0"/>
              <a:t>Spectrally Distinct Fluorophores</a:t>
            </a:r>
            <a:endParaRPr lang="en-US" dirty="0"/>
          </a:p>
        </p:txBody>
      </p:sp>
      <p:sp>
        <p:nvSpPr>
          <p:cNvPr id="5" name="Rectangle 4"/>
          <p:cNvSpPr/>
          <p:nvPr/>
        </p:nvSpPr>
        <p:spPr>
          <a:xfrm>
            <a:off x="6964326" y="4558709"/>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stretch>
            <a:fillRect/>
          </a:stretch>
        </p:blipFill>
        <p:spPr>
          <a:xfrm>
            <a:off x="192765" y="857602"/>
            <a:ext cx="8758469" cy="3657600"/>
          </a:xfrm>
          <a:prstGeom prst="rect">
            <a:avLst/>
          </a:prstGeom>
        </p:spPr>
      </p:pic>
      <p:pic>
        <p:nvPicPr>
          <p:cNvPr id="4" name="Picture 3"/>
          <p:cNvPicPr>
            <a:picLocks noChangeAspect="1"/>
          </p:cNvPicPr>
          <p:nvPr/>
        </p:nvPicPr>
        <p:blipFill>
          <a:blip r:embed="rId3"/>
          <a:stretch>
            <a:fillRect/>
          </a:stretch>
        </p:blipFill>
        <p:spPr>
          <a:xfrm>
            <a:off x="169022" y="857602"/>
            <a:ext cx="8686800" cy="3657600"/>
          </a:xfrm>
          <a:prstGeom prst="rect">
            <a:avLst/>
          </a:prstGeom>
        </p:spPr>
      </p:pic>
    </p:spTree>
    <p:extLst>
      <p:ext uri="{BB962C8B-B14F-4D97-AF65-F5344CB8AC3E}">
        <p14:creationId xmlns:p14="http://schemas.microsoft.com/office/powerpoint/2010/main" val="23894107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8101"/>
            <a:ext cx="8229600" cy="689501"/>
          </a:xfrm>
        </p:spPr>
        <p:txBody>
          <a:bodyPr/>
          <a:lstStyle/>
          <a:p>
            <a:r>
              <a:rPr lang="en-US" dirty="0" smtClean="0"/>
              <a:t>Spectrally Distinct Fluorophores</a:t>
            </a:r>
            <a:endParaRPr lang="en-US" dirty="0"/>
          </a:p>
        </p:txBody>
      </p:sp>
      <p:sp>
        <p:nvSpPr>
          <p:cNvPr id="5" name="Rectangle 4"/>
          <p:cNvSpPr/>
          <p:nvPr/>
        </p:nvSpPr>
        <p:spPr>
          <a:xfrm>
            <a:off x="6964326" y="4558709"/>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stretch>
            <a:fillRect/>
          </a:stretch>
        </p:blipFill>
        <p:spPr>
          <a:xfrm>
            <a:off x="192765" y="857602"/>
            <a:ext cx="8758469" cy="3657600"/>
          </a:xfrm>
          <a:prstGeom prst="rect">
            <a:avLst/>
          </a:prstGeom>
        </p:spPr>
      </p:pic>
      <p:pic>
        <p:nvPicPr>
          <p:cNvPr id="3" name="Picture 2"/>
          <p:cNvPicPr>
            <a:picLocks noChangeAspect="1"/>
          </p:cNvPicPr>
          <p:nvPr/>
        </p:nvPicPr>
        <p:blipFill>
          <a:blip r:embed="rId3"/>
          <a:stretch>
            <a:fillRect/>
          </a:stretch>
        </p:blipFill>
        <p:spPr>
          <a:xfrm>
            <a:off x="198869" y="871405"/>
            <a:ext cx="8728512" cy="3657600"/>
          </a:xfrm>
          <a:prstGeom prst="rect">
            <a:avLst/>
          </a:prstGeom>
        </p:spPr>
      </p:pic>
    </p:spTree>
    <p:extLst>
      <p:ext uri="{BB962C8B-B14F-4D97-AF65-F5344CB8AC3E}">
        <p14:creationId xmlns:p14="http://schemas.microsoft.com/office/powerpoint/2010/main" val="25791629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8101"/>
            <a:ext cx="8229600" cy="689501"/>
          </a:xfrm>
        </p:spPr>
        <p:txBody>
          <a:bodyPr/>
          <a:lstStyle/>
          <a:p>
            <a:r>
              <a:rPr lang="en-US" dirty="0" smtClean="0"/>
              <a:t>Spectrally Distinct Fluorophores</a:t>
            </a:r>
            <a:endParaRPr lang="en-US" dirty="0"/>
          </a:p>
        </p:txBody>
      </p:sp>
      <p:sp>
        <p:nvSpPr>
          <p:cNvPr id="5" name="Rectangle 4"/>
          <p:cNvSpPr/>
          <p:nvPr/>
        </p:nvSpPr>
        <p:spPr>
          <a:xfrm>
            <a:off x="6964326" y="4558709"/>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2"/>
          <a:srcRect r="900"/>
          <a:stretch/>
        </p:blipFill>
        <p:spPr>
          <a:xfrm>
            <a:off x="184815" y="872364"/>
            <a:ext cx="8653774" cy="3642838"/>
          </a:xfrm>
          <a:prstGeom prst="rect">
            <a:avLst/>
          </a:prstGeom>
        </p:spPr>
      </p:pic>
      <p:pic>
        <p:nvPicPr>
          <p:cNvPr id="8" name="Picture 7"/>
          <p:cNvPicPr>
            <a:picLocks noChangeAspect="1"/>
          </p:cNvPicPr>
          <p:nvPr/>
        </p:nvPicPr>
        <p:blipFill>
          <a:blip r:embed="rId3"/>
          <a:stretch>
            <a:fillRect/>
          </a:stretch>
        </p:blipFill>
        <p:spPr>
          <a:xfrm>
            <a:off x="190610" y="869305"/>
            <a:ext cx="8681919" cy="3657600"/>
          </a:xfrm>
          <a:prstGeom prst="rect">
            <a:avLst/>
          </a:prstGeom>
        </p:spPr>
      </p:pic>
    </p:spTree>
    <p:extLst>
      <p:ext uri="{BB962C8B-B14F-4D97-AF65-F5344CB8AC3E}">
        <p14:creationId xmlns:p14="http://schemas.microsoft.com/office/powerpoint/2010/main" val="23346392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8101"/>
            <a:ext cx="8229600" cy="689501"/>
          </a:xfrm>
        </p:spPr>
        <p:txBody>
          <a:bodyPr/>
          <a:lstStyle/>
          <a:p>
            <a:r>
              <a:rPr lang="en-US" dirty="0" smtClean="0"/>
              <a:t>Spectrally Distinct Fluorophores</a:t>
            </a:r>
            <a:endParaRPr lang="en-US" dirty="0"/>
          </a:p>
        </p:txBody>
      </p:sp>
      <p:sp>
        <p:nvSpPr>
          <p:cNvPr id="5" name="Rectangle 4"/>
          <p:cNvSpPr/>
          <p:nvPr/>
        </p:nvSpPr>
        <p:spPr>
          <a:xfrm>
            <a:off x="6964326" y="4558709"/>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tretch>
            <a:fillRect/>
          </a:stretch>
        </p:blipFill>
        <p:spPr>
          <a:xfrm>
            <a:off x="295648" y="879355"/>
            <a:ext cx="8761074" cy="3657600"/>
          </a:xfrm>
          <a:prstGeom prst="rect">
            <a:avLst/>
          </a:prstGeom>
        </p:spPr>
      </p:pic>
    </p:spTree>
    <p:extLst>
      <p:ext uri="{BB962C8B-B14F-4D97-AF65-F5344CB8AC3E}">
        <p14:creationId xmlns:p14="http://schemas.microsoft.com/office/powerpoint/2010/main" val="3187958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8101"/>
            <a:ext cx="8229600" cy="689501"/>
          </a:xfrm>
        </p:spPr>
        <p:txBody>
          <a:bodyPr/>
          <a:lstStyle/>
          <a:p>
            <a:r>
              <a:rPr lang="en-US" dirty="0" smtClean="0"/>
              <a:t>Spectrally Distinct Fluorophores</a:t>
            </a:r>
            <a:endParaRPr lang="en-US" dirty="0"/>
          </a:p>
        </p:txBody>
      </p:sp>
      <p:sp>
        <p:nvSpPr>
          <p:cNvPr id="5" name="Rectangle 4"/>
          <p:cNvSpPr/>
          <p:nvPr/>
        </p:nvSpPr>
        <p:spPr>
          <a:xfrm>
            <a:off x="6964326" y="4558709"/>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2"/>
          <a:srcRect r="900"/>
          <a:stretch/>
        </p:blipFill>
        <p:spPr>
          <a:xfrm>
            <a:off x="184815" y="872364"/>
            <a:ext cx="8653774" cy="3642838"/>
          </a:xfrm>
          <a:prstGeom prst="rect">
            <a:avLst/>
          </a:prstGeom>
        </p:spPr>
      </p:pic>
      <p:pic>
        <p:nvPicPr>
          <p:cNvPr id="8" name="Picture 7"/>
          <p:cNvPicPr>
            <a:picLocks noChangeAspect="1"/>
          </p:cNvPicPr>
          <p:nvPr/>
        </p:nvPicPr>
        <p:blipFill>
          <a:blip r:embed="rId3"/>
          <a:stretch>
            <a:fillRect/>
          </a:stretch>
        </p:blipFill>
        <p:spPr>
          <a:xfrm>
            <a:off x="190610" y="869305"/>
            <a:ext cx="8681919" cy="3657600"/>
          </a:xfrm>
          <a:prstGeom prst="rect">
            <a:avLst/>
          </a:prstGeom>
        </p:spPr>
      </p:pic>
    </p:spTree>
    <p:extLst>
      <p:ext uri="{BB962C8B-B14F-4D97-AF65-F5344CB8AC3E}">
        <p14:creationId xmlns:p14="http://schemas.microsoft.com/office/powerpoint/2010/main" val="11816957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8101"/>
            <a:ext cx="8229600" cy="689501"/>
          </a:xfrm>
        </p:spPr>
        <p:txBody>
          <a:bodyPr/>
          <a:lstStyle/>
          <a:p>
            <a:r>
              <a:rPr lang="en-US" dirty="0" smtClean="0"/>
              <a:t>Spectrally Distinct Fluorophores</a:t>
            </a:r>
            <a:endParaRPr lang="en-US" dirty="0"/>
          </a:p>
        </p:txBody>
      </p:sp>
      <p:sp>
        <p:nvSpPr>
          <p:cNvPr id="5" name="Rectangle 4"/>
          <p:cNvSpPr/>
          <p:nvPr/>
        </p:nvSpPr>
        <p:spPr>
          <a:xfrm>
            <a:off x="6964326" y="4558709"/>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2"/>
          <a:srcRect r="900"/>
          <a:stretch/>
        </p:blipFill>
        <p:spPr>
          <a:xfrm>
            <a:off x="184815" y="872364"/>
            <a:ext cx="8653774" cy="3642838"/>
          </a:xfrm>
          <a:prstGeom prst="rect">
            <a:avLst/>
          </a:prstGeom>
        </p:spPr>
      </p:pic>
      <p:pic>
        <p:nvPicPr>
          <p:cNvPr id="8" name="Picture 7"/>
          <p:cNvPicPr>
            <a:picLocks noChangeAspect="1"/>
          </p:cNvPicPr>
          <p:nvPr/>
        </p:nvPicPr>
        <p:blipFill>
          <a:blip r:embed="rId3"/>
          <a:stretch>
            <a:fillRect/>
          </a:stretch>
        </p:blipFill>
        <p:spPr>
          <a:xfrm>
            <a:off x="190610" y="869305"/>
            <a:ext cx="8681919" cy="3657600"/>
          </a:xfrm>
          <a:prstGeom prst="rect">
            <a:avLst/>
          </a:prstGeom>
        </p:spPr>
      </p:pic>
      <p:pic>
        <p:nvPicPr>
          <p:cNvPr id="3" name="Picture 2"/>
          <p:cNvPicPr>
            <a:picLocks noChangeAspect="1"/>
          </p:cNvPicPr>
          <p:nvPr/>
        </p:nvPicPr>
        <p:blipFill>
          <a:blip r:embed="rId4"/>
          <a:stretch>
            <a:fillRect/>
          </a:stretch>
        </p:blipFill>
        <p:spPr>
          <a:xfrm>
            <a:off x="190610" y="901109"/>
            <a:ext cx="8765059" cy="3657600"/>
          </a:xfrm>
          <a:prstGeom prst="rect">
            <a:avLst/>
          </a:prstGeom>
        </p:spPr>
      </p:pic>
    </p:spTree>
    <p:extLst>
      <p:ext uri="{BB962C8B-B14F-4D97-AF65-F5344CB8AC3E}">
        <p14:creationId xmlns:p14="http://schemas.microsoft.com/office/powerpoint/2010/main" val="25797649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437" y="244256"/>
            <a:ext cx="6172200" cy="689501"/>
          </a:xfrm>
        </p:spPr>
        <p:txBody>
          <a:bodyPr>
            <a:normAutofit/>
          </a:bodyPr>
          <a:lstStyle/>
          <a:p>
            <a:r>
              <a:rPr lang="en-US" dirty="0" err="1" smtClean="0"/>
              <a:t>Photostability</a:t>
            </a:r>
            <a:r>
              <a:rPr lang="en-US" dirty="0" smtClean="0"/>
              <a:t> Test- </a:t>
            </a:r>
            <a:r>
              <a:rPr lang="en-US" dirty="0" err="1" smtClean="0"/>
              <a:t>Veri</a:t>
            </a:r>
            <a:r>
              <a:rPr lang="en-US" dirty="0" smtClean="0"/>
              <a:t>-Cells™</a:t>
            </a:r>
            <a:endParaRPr lang="en-US" dirty="0"/>
          </a:p>
        </p:txBody>
      </p:sp>
      <p:pic>
        <p:nvPicPr>
          <p:cNvPr id="4" name="Picture 3"/>
          <p:cNvPicPr>
            <a:picLocks noChangeAspect="1"/>
          </p:cNvPicPr>
          <p:nvPr/>
        </p:nvPicPr>
        <p:blipFill>
          <a:blip r:embed="rId3"/>
          <a:stretch>
            <a:fillRect/>
          </a:stretch>
        </p:blipFill>
        <p:spPr>
          <a:xfrm>
            <a:off x="1143000" y="1972962"/>
            <a:ext cx="3207544" cy="2728913"/>
          </a:xfrm>
          <a:prstGeom prst="rect">
            <a:avLst/>
          </a:prstGeom>
        </p:spPr>
      </p:pic>
      <p:pic>
        <p:nvPicPr>
          <p:cNvPr id="6" name="Picture 5"/>
          <p:cNvPicPr>
            <a:picLocks noChangeAspect="1"/>
          </p:cNvPicPr>
          <p:nvPr/>
        </p:nvPicPr>
        <p:blipFill rotWithShape="1">
          <a:blip r:embed="rId4"/>
          <a:srcRect t="1" b="1124"/>
          <a:stretch/>
        </p:blipFill>
        <p:spPr>
          <a:xfrm>
            <a:off x="4350544" y="1869679"/>
            <a:ext cx="3421786" cy="2811503"/>
          </a:xfrm>
          <a:prstGeom prst="rect">
            <a:avLst/>
          </a:prstGeom>
        </p:spPr>
      </p:pic>
      <p:grpSp>
        <p:nvGrpSpPr>
          <p:cNvPr id="18" name="Group 17"/>
          <p:cNvGrpSpPr/>
          <p:nvPr/>
        </p:nvGrpSpPr>
        <p:grpSpPr>
          <a:xfrm>
            <a:off x="7558088" y="2402167"/>
            <a:ext cx="1570414" cy="914190"/>
            <a:chOff x="1020726" y="1112989"/>
            <a:chExt cx="3080140" cy="1218919"/>
          </a:xfrm>
          <a:solidFill>
            <a:srgbClr val="FAFEFF"/>
          </a:solidFill>
        </p:grpSpPr>
        <p:pic>
          <p:nvPicPr>
            <p:cNvPr id="5" name="Picture 4"/>
            <p:cNvPicPr>
              <a:picLocks noChangeAspect="1"/>
            </p:cNvPicPr>
            <p:nvPr/>
          </p:nvPicPr>
          <p:blipFill>
            <a:blip r:embed="rId5"/>
            <a:stretch>
              <a:fillRect/>
            </a:stretch>
          </p:blipFill>
          <p:spPr>
            <a:xfrm>
              <a:off x="1020726" y="1116018"/>
              <a:ext cx="2244092" cy="1215890"/>
            </a:xfrm>
            <a:prstGeom prst="rect">
              <a:avLst/>
            </a:prstGeom>
            <a:grpFill/>
          </p:spPr>
        </p:pic>
        <p:sp>
          <p:nvSpPr>
            <p:cNvPr id="8" name="TextBox 7"/>
            <p:cNvSpPr txBox="1"/>
            <p:nvPr/>
          </p:nvSpPr>
          <p:spPr>
            <a:xfrm>
              <a:off x="1453984" y="1112989"/>
              <a:ext cx="2646882" cy="1149031"/>
            </a:xfrm>
            <a:prstGeom prst="rect">
              <a:avLst/>
            </a:prstGeom>
            <a:grpFill/>
          </p:spPr>
          <p:txBody>
            <a:bodyPr wrap="square" rtlCol="0">
              <a:spAutoFit/>
            </a:bodyPr>
            <a:lstStyle/>
            <a:p>
              <a:pPr>
                <a:lnSpc>
                  <a:spcPts val="1463"/>
                </a:lnSpc>
              </a:pPr>
              <a:r>
                <a:rPr lang="en-US" sz="1200" dirty="0" smtClean="0">
                  <a:solidFill>
                    <a:srgbClr val="002060"/>
                  </a:solidFill>
                </a:rPr>
                <a:t>PerCP-Cy5.5</a:t>
              </a:r>
              <a:endParaRPr lang="en-US" sz="1200" dirty="0">
                <a:solidFill>
                  <a:srgbClr val="002060"/>
                </a:solidFill>
              </a:endParaRPr>
            </a:p>
            <a:p>
              <a:pPr>
                <a:lnSpc>
                  <a:spcPts val="1463"/>
                </a:lnSpc>
              </a:pPr>
              <a:r>
                <a:rPr lang="en-US" sz="1200" dirty="0" smtClean="0">
                  <a:solidFill>
                    <a:srgbClr val="002060"/>
                  </a:solidFill>
                </a:rPr>
                <a:t>PerCP-Cy5.5</a:t>
              </a:r>
              <a:endParaRPr lang="en-US" sz="1200" dirty="0">
                <a:solidFill>
                  <a:srgbClr val="002060"/>
                </a:solidFill>
              </a:endParaRPr>
            </a:p>
            <a:p>
              <a:pPr>
                <a:lnSpc>
                  <a:spcPts val="1463"/>
                </a:lnSpc>
              </a:pPr>
              <a:r>
                <a:rPr lang="en-US" sz="1200" dirty="0" err="1" smtClean="0">
                  <a:solidFill>
                    <a:srgbClr val="002060"/>
                  </a:solidFill>
                </a:rPr>
                <a:t>PerCP</a:t>
              </a:r>
              <a:r>
                <a:rPr lang="en-US" sz="1200" dirty="0" smtClean="0">
                  <a:solidFill>
                    <a:srgbClr val="002060"/>
                  </a:solidFill>
                </a:rPr>
                <a:t>-Fire™ </a:t>
              </a:r>
              <a:r>
                <a:rPr lang="en-US" sz="1200" dirty="0">
                  <a:solidFill>
                    <a:srgbClr val="002060"/>
                  </a:solidFill>
                </a:rPr>
                <a:t>720 </a:t>
              </a:r>
            </a:p>
            <a:p>
              <a:pPr>
                <a:lnSpc>
                  <a:spcPts val="1463"/>
                </a:lnSpc>
              </a:pPr>
              <a:r>
                <a:rPr lang="en-US" sz="1200" dirty="0" err="1" smtClean="0">
                  <a:solidFill>
                    <a:srgbClr val="002060"/>
                  </a:solidFill>
                </a:rPr>
                <a:t>PerCP</a:t>
              </a:r>
              <a:r>
                <a:rPr lang="en-US" sz="1200" dirty="0" smtClean="0">
                  <a:solidFill>
                    <a:srgbClr val="002060"/>
                  </a:solidFill>
                </a:rPr>
                <a:t>-Fire™ </a:t>
              </a:r>
              <a:r>
                <a:rPr lang="en-US" sz="1200" dirty="0">
                  <a:solidFill>
                    <a:srgbClr val="002060"/>
                  </a:solidFill>
                </a:rPr>
                <a:t>720 </a:t>
              </a:r>
            </a:p>
          </p:txBody>
        </p:sp>
      </p:grpSp>
      <p:sp>
        <p:nvSpPr>
          <p:cNvPr id="11" name="Rectangle 10"/>
          <p:cNvSpPr/>
          <p:nvPr/>
        </p:nvSpPr>
        <p:spPr>
          <a:xfrm>
            <a:off x="6964326" y="4558709"/>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2083011" y="1669406"/>
            <a:ext cx="2076772" cy="584775"/>
          </a:xfrm>
          <a:prstGeom prst="rect">
            <a:avLst/>
          </a:prstGeom>
          <a:solidFill>
            <a:srgbClr val="FFFFFF"/>
          </a:solidFill>
        </p:spPr>
        <p:txBody>
          <a:bodyPr wrap="square" rtlCol="0">
            <a:spAutoFit/>
          </a:bodyPr>
          <a:lstStyle/>
          <a:p>
            <a:r>
              <a:rPr lang="en-US" sz="1600" b="1" dirty="0" smtClean="0">
                <a:solidFill>
                  <a:srgbClr val="000000"/>
                </a:solidFill>
              </a:rPr>
              <a:t>Stored in the dark</a:t>
            </a:r>
          </a:p>
          <a:p>
            <a:r>
              <a:rPr lang="en-US" sz="1600" b="1" dirty="0" smtClean="0">
                <a:solidFill>
                  <a:srgbClr val="000000"/>
                </a:solidFill>
              </a:rPr>
              <a:t>SK3 </a:t>
            </a:r>
            <a:r>
              <a:rPr lang="en-US" sz="1600" b="1" dirty="0" err="1" smtClean="0">
                <a:solidFill>
                  <a:srgbClr val="000000"/>
                </a:solidFill>
              </a:rPr>
              <a:t>PerCP</a:t>
            </a:r>
            <a:r>
              <a:rPr lang="en-US" sz="1600" b="1" dirty="0" smtClean="0">
                <a:solidFill>
                  <a:srgbClr val="000000"/>
                </a:solidFill>
              </a:rPr>
              <a:t>/Fire™ 720</a:t>
            </a:r>
            <a:endParaRPr lang="en-US" sz="1600" b="1" dirty="0">
              <a:solidFill>
                <a:srgbClr val="000000"/>
              </a:solidFill>
            </a:endParaRPr>
          </a:p>
        </p:txBody>
      </p:sp>
      <p:sp>
        <p:nvSpPr>
          <p:cNvPr id="13" name="TextBox 12"/>
          <p:cNvSpPr txBox="1"/>
          <p:nvPr/>
        </p:nvSpPr>
        <p:spPr>
          <a:xfrm>
            <a:off x="5343007" y="1669406"/>
            <a:ext cx="2076772" cy="338554"/>
          </a:xfrm>
          <a:prstGeom prst="rect">
            <a:avLst/>
          </a:prstGeom>
          <a:noFill/>
        </p:spPr>
        <p:txBody>
          <a:bodyPr wrap="square" rtlCol="0">
            <a:spAutoFit/>
          </a:bodyPr>
          <a:lstStyle/>
          <a:p>
            <a:r>
              <a:rPr lang="en-US" sz="1600" b="1" dirty="0" smtClean="0">
                <a:solidFill>
                  <a:srgbClr val="000000"/>
                </a:solidFill>
              </a:rPr>
              <a:t>Stored in the light</a:t>
            </a:r>
            <a:endParaRPr lang="en-US" sz="1600" b="1" dirty="0">
              <a:solidFill>
                <a:srgbClr val="000000"/>
              </a:solidFill>
            </a:endParaRPr>
          </a:p>
        </p:txBody>
      </p:sp>
      <p:sp>
        <p:nvSpPr>
          <p:cNvPr id="14" name="TextBox 13"/>
          <p:cNvSpPr txBox="1"/>
          <p:nvPr/>
        </p:nvSpPr>
        <p:spPr>
          <a:xfrm>
            <a:off x="5122128" y="1633859"/>
            <a:ext cx="2076772" cy="584775"/>
          </a:xfrm>
          <a:prstGeom prst="rect">
            <a:avLst/>
          </a:prstGeom>
          <a:solidFill>
            <a:srgbClr val="FFFFFF"/>
          </a:solidFill>
        </p:spPr>
        <p:txBody>
          <a:bodyPr wrap="square" rtlCol="0">
            <a:spAutoFit/>
          </a:bodyPr>
          <a:lstStyle/>
          <a:p>
            <a:r>
              <a:rPr lang="en-US" sz="1600" b="1" dirty="0" smtClean="0">
                <a:solidFill>
                  <a:srgbClr val="000000"/>
                </a:solidFill>
              </a:rPr>
              <a:t>Stored in the light</a:t>
            </a:r>
          </a:p>
          <a:p>
            <a:r>
              <a:rPr lang="en-US" sz="1600" b="1" dirty="0" smtClean="0">
                <a:solidFill>
                  <a:srgbClr val="000000"/>
                </a:solidFill>
              </a:rPr>
              <a:t>SK3 </a:t>
            </a:r>
            <a:r>
              <a:rPr lang="en-US" sz="1600" b="1" dirty="0" err="1" smtClean="0">
                <a:solidFill>
                  <a:srgbClr val="000000"/>
                </a:solidFill>
              </a:rPr>
              <a:t>PerCP</a:t>
            </a:r>
            <a:r>
              <a:rPr lang="en-US" sz="1600" b="1" dirty="0" smtClean="0">
                <a:solidFill>
                  <a:srgbClr val="000000"/>
                </a:solidFill>
              </a:rPr>
              <a:t>/Fire™ 720</a:t>
            </a:r>
            <a:endParaRPr lang="en-US" sz="1600" b="1" dirty="0">
              <a:solidFill>
                <a:srgbClr val="000000"/>
              </a:solidFill>
            </a:endParaRPr>
          </a:p>
        </p:txBody>
      </p:sp>
      <p:sp>
        <p:nvSpPr>
          <p:cNvPr id="12" name="TextBox 11"/>
          <p:cNvSpPr txBox="1"/>
          <p:nvPr/>
        </p:nvSpPr>
        <p:spPr>
          <a:xfrm rot="16200000">
            <a:off x="589058" y="3136930"/>
            <a:ext cx="1371573" cy="276999"/>
          </a:xfrm>
          <a:prstGeom prst="rect">
            <a:avLst/>
          </a:prstGeom>
          <a:solidFill>
            <a:srgbClr val="FFFFFF"/>
          </a:solidFill>
        </p:spPr>
        <p:txBody>
          <a:bodyPr wrap="square" rtlCol="0">
            <a:spAutoFit/>
          </a:bodyPr>
          <a:lstStyle/>
          <a:p>
            <a:r>
              <a:rPr lang="en-US" sz="1200" dirty="0" smtClean="0">
                <a:solidFill>
                  <a:srgbClr val="000000"/>
                </a:solidFill>
              </a:rPr>
              <a:t>% comp into </a:t>
            </a:r>
            <a:r>
              <a:rPr lang="en-US" sz="1200" dirty="0" err="1" smtClean="0">
                <a:solidFill>
                  <a:srgbClr val="000000"/>
                </a:solidFill>
              </a:rPr>
              <a:t>PerCP</a:t>
            </a:r>
            <a:endParaRPr lang="en-US" sz="1200" dirty="0">
              <a:solidFill>
                <a:srgbClr val="000000"/>
              </a:solidFill>
            </a:endParaRPr>
          </a:p>
        </p:txBody>
      </p:sp>
      <p:sp>
        <p:nvSpPr>
          <p:cNvPr id="15" name="TextBox 14"/>
          <p:cNvSpPr txBox="1"/>
          <p:nvPr/>
        </p:nvSpPr>
        <p:spPr>
          <a:xfrm rot="16200000">
            <a:off x="3739387" y="3125441"/>
            <a:ext cx="1371573" cy="276999"/>
          </a:xfrm>
          <a:prstGeom prst="rect">
            <a:avLst/>
          </a:prstGeom>
          <a:solidFill>
            <a:srgbClr val="FFFFFF"/>
          </a:solidFill>
        </p:spPr>
        <p:txBody>
          <a:bodyPr wrap="square" rtlCol="0">
            <a:spAutoFit/>
          </a:bodyPr>
          <a:lstStyle/>
          <a:p>
            <a:r>
              <a:rPr lang="en-US" sz="1200" dirty="0" smtClean="0">
                <a:solidFill>
                  <a:srgbClr val="000000"/>
                </a:solidFill>
              </a:rPr>
              <a:t>% comp into </a:t>
            </a:r>
            <a:r>
              <a:rPr lang="en-US" sz="1200" dirty="0" err="1" smtClean="0">
                <a:solidFill>
                  <a:srgbClr val="000000"/>
                </a:solidFill>
              </a:rPr>
              <a:t>PerCP</a:t>
            </a:r>
            <a:endParaRPr lang="en-US" sz="1200" dirty="0">
              <a:solidFill>
                <a:srgbClr val="000000"/>
              </a:solidFill>
            </a:endParaRPr>
          </a:p>
        </p:txBody>
      </p:sp>
    </p:spTree>
    <p:extLst>
      <p:ext uri="{BB962C8B-B14F-4D97-AF65-F5344CB8AC3E}">
        <p14:creationId xmlns:p14="http://schemas.microsoft.com/office/powerpoint/2010/main" val="13127327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70169" y="4558709"/>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98585" y="191561"/>
            <a:ext cx="6172200" cy="689501"/>
          </a:xfrm>
        </p:spPr>
        <p:txBody>
          <a:bodyPr>
            <a:normAutofit/>
          </a:bodyPr>
          <a:lstStyle/>
          <a:p>
            <a:r>
              <a:rPr lang="en-US" dirty="0"/>
              <a:t>Fixatives affect fluorophores</a:t>
            </a:r>
          </a:p>
        </p:txBody>
      </p:sp>
      <p:pic>
        <p:nvPicPr>
          <p:cNvPr id="6" name="Picture 5"/>
          <p:cNvPicPr>
            <a:picLocks noChangeAspect="1"/>
          </p:cNvPicPr>
          <p:nvPr/>
        </p:nvPicPr>
        <p:blipFill>
          <a:blip r:embed="rId3"/>
          <a:stretch>
            <a:fillRect/>
          </a:stretch>
        </p:blipFill>
        <p:spPr>
          <a:xfrm>
            <a:off x="674043" y="3074587"/>
            <a:ext cx="3351601" cy="2068913"/>
          </a:xfrm>
          <a:prstGeom prst="rect">
            <a:avLst/>
          </a:prstGeom>
        </p:spPr>
      </p:pic>
      <p:sp>
        <p:nvSpPr>
          <p:cNvPr id="8" name="TextBox 7"/>
          <p:cNvSpPr txBox="1"/>
          <p:nvPr/>
        </p:nvSpPr>
        <p:spPr>
          <a:xfrm>
            <a:off x="3221264" y="3356358"/>
            <a:ext cx="1208704" cy="415498"/>
          </a:xfrm>
          <a:prstGeom prst="rect">
            <a:avLst/>
          </a:prstGeom>
          <a:solidFill>
            <a:srgbClr val="FFFFFF"/>
          </a:solidFill>
        </p:spPr>
        <p:txBody>
          <a:bodyPr wrap="square" rtlCol="0">
            <a:spAutoFit/>
          </a:bodyPr>
          <a:lstStyle/>
          <a:p>
            <a:r>
              <a:rPr lang="en-US" sz="1050" b="1" dirty="0" err="1">
                <a:solidFill>
                  <a:srgbClr val="370AC6"/>
                </a:solidFill>
              </a:rPr>
              <a:t>PerCP</a:t>
            </a:r>
            <a:r>
              <a:rPr lang="en-US" sz="1050" b="1" dirty="0">
                <a:solidFill>
                  <a:srgbClr val="370AC6"/>
                </a:solidFill>
              </a:rPr>
              <a:t>/Cy5.5</a:t>
            </a:r>
          </a:p>
          <a:p>
            <a:r>
              <a:rPr lang="en-US" sz="1050" b="1" dirty="0" err="1" smtClean="0">
                <a:solidFill>
                  <a:srgbClr val="C00000"/>
                </a:solidFill>
              </a:rPr>
              <a:t>PerCP</a:t>
            </a:r>
            <a:r>
              <a:rPr lang="en-US" sz="1050" b="1" dirty="0" smtClean="0">
                <a:solidFill>
                  <a:srgbClr val="C00000"/>
                </a:solidFill>
              </a:rPr>
              <a:t>/Fire™ </a:t>
            </a:r>
            <a:r>
              <a:rPr lang="en-US" sz="1050" b="1" dirty="0">
                <a:solidFill>
                  <a:srgbClr val="C00000"/>
                </a:solidFill>
              </a:rPr>
              <a:t>720</a:t>
            </a:r>
          </a:p>
        </p:txBody>
      </p:sp>
      <p:pic>
        <p:nvPicPr>
          <p:cNvPr id="3" name="Picture 2"/>
          <p:cNvPicPr>
            <a:picLocks noChangeAspect="1"/>
          </p:cNvPicPr>
          <p:nvPr/>
        </p:nvPicPr>
        <p:blipFill>
          <a:blip r:embed="rId4"/>
          <a:stretch>
            <a:fillRect/>
          </a:stretch>
        </p:blipFill>
        <p:spPr>
          <a:xfrm>
            <a:off x="674043" y="939579"/>
            <a:ext cx="2299439" cy="2020032"/>
          </a:xfrm>
          <a:prstGeom prst="rect">
            <a:avLst/>
          </a:prstGeom>
        </p:spPr>
      </p:pic>
      <p:sp>
        <p:nvSpPr>
          <p:cNvPr id="7" name="Rectangle 6"/>
          <p:cNvSpPr/>
          <p:nvPr/>
        </p:nvSpPr>
        <p:spPr>
          <a:xfrm>
            <a:off x="6964326" y="4558709"/>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5"/>
          <a:stretch>
            <a:fillRect/>
          </a:stretch>
        </p:blipFill>
        <p:spPr>
          <a:xfrm>
            <a:off x="4429968" y="1692071"/>
            <a:ext cx="1828800" cy="1828800"/>
          </a:xfrm>
          <a:prstGeom prst="rect">
            <a:avLst/>
          </a:prstGeom>
        </p:spPr>
      </p:pic>
      <p:pic>
        <p:nvPicPr>
          <p:cNvPr id="11" name="Picture 10"/>
          <p:cNvPicPr>
            <a:picLocks noChangeAspect="1"/>
          </p:cNvPicPr>
          <p:nvPr/>
        </p:nvPicPr>
        <p:blipFill>
          <a:blip r:embed="rId6"/>
          <a:stretch>
            <a:fillRect/>
          </a:stretch>
        </p:blipFill>
        <p:spPr>
          <a:xfrm>
            <a:off x="6301298" y="1692071"/>
            <a:ext cx="1828800" cy="1828800"/>
          </a:xfrm>
          <a:prstGeom prst="rect">
            <a:avLst/>
          </a:prstGeom>
        </p:spPr>
      </p:pic>
      <p:sp>
        <p:nvSpPr>
          <p:cNvPr id="12" name="TextBox 11"/>
          <p:cNvSpPr txBox="1"/>
          <p:nvPr/>
        </p:nvSpPr>
        <p:spPr>
          <a:xfrm>
            <a:off x="5181573" y="1493607"/>
            <a:ext cx="1053920" cy="276999"/>
          </a:xfrm>
          <a:prstGeom prst="rect">
            <a:avLst/>
          </a:prstGeom>
          <a:noFill/>
        </p:spPr>
        <p:txBody>
          <a:bodyPr wrap="square" rtlCol="0">
            <a:spAutoFit/>
          </a:bodyPr>
          <a:lstStyle/>
          <a:p>
            <a:r>
              <a:rPr lang="en-US" sz="1200" dirty="0" err="1" smtClean="0">
                <a:solidFill>
                  <a:srgbClr val="000000"/>
                </a:solidFill>
              </a:rPr>
              <a:t>Fluorofix</a:t>
            </a:r>
            <a:endParaRPr lang="en-US" sz="1200" dirty="0">
              <a:solidFill>
                <a:srgbClr val="000000"/>
              </a:solidFill>
            </a:endParaRPr>
          </a:p>
        </p:txBody>
      </p:sp>
      <p:sp>
        <p:nvSpPr>
          <p:cNvPr id="13" name="TextBox 12"/>
          <p:cNvSpPr txBox="1"/>
          <p:nvPr/>
        </p:nvSpPr>
        <p:spPr>
          <a:xfrm>
            <a:off x="6451547" y="1465243"/>
            <a:ext cx="1846047" cy="276999"/>
          </a:xfrm>
          <a:prstGeom prst="rect">
            <a:avLst/>
          </a:prstGeom>
          <a:noFill/>
        </p:spPr>
        <p:txBody>
          <a:bodyPr wrap="square" rtlCol="0">
            <a:spAutoFit/>
          </a:bodyPr>
          <a:lstStyle/>
          <a:p>
            <a:r>
              <a:rPr lang="en-US" sz="1200" dirty="0" smtClean="0">
                <a:solidFill>
                  <a:srgbClr val="000000"/>
                </a:solidFill>
              </a:rPr>
              <a:t>Cytokine Fix/Perm Buffer</a:t>
            </a:r>
            <a:endParaRPr lang="en-US" sz="1200" dirty="0">
              <a:solidFill>
                <a:srgbClr val="000000"/>
              </a:solidFill>
            </a:endParaRPr>
          </a:p>
        </p:txBody>
      </p:sp>
      <p:sp>
        <p:nvSpPr>
          <p:cNvPr id="4" name="TextBox 3"/>
          <p:cNvSpPr txBox="1"/>
          <p:nvPr/>
        </p:nvSpPr>
        <p:spPr>
          <a:xfrm>
            <a:off x="4953304" y="3345725"/>
            <a:ext cx="1389212" cy="215444"/>
          </a:xfrm>
          <a:prstGeom prst="rect">
            <a:avLst/>
          </a:prstGeom>
          <a:solidFill>
            <a:srgbClr val="FFFFFF"/>
          </a:solidFill>
        </p:spPr>
        <p:txBody>
          <a:bodyPr wrap="square" rtlCol="0">
            <a:spAutoFit/>
          </a:bodyPr>
          <a:lstStyle/>
          <a:p>
            <a:r>
              <a:rPr lang="en-US" sz="800" b="1" dirty="0" smtClean="0">
                <a:solidFill>
                  <a:srgbClr val="003399"/>
                </a:solidFill>
                <a:latin typeface="Arial" panose="020B0604020202020204" pitchFamily="34" charset="0"/>
                <a:cs typeface="Arial" panose="020B0604020202020204" pitchFamily="34" charset="0"/>
              </a:rPr>
              <a:t>CD38 PCP-Fire 720</a:t>
            </a:r>
            <a:endParaRPr lang="en-US" sz="800" b="1" dirty="0">
              <a:solidFill>
                <a:srgbClr val="003399"/>
              </a:solidFill>
              <a:latin typeface="Arial" panose="020B0604020202020204" pitchFamily="34" charset="0"/>
              <a:cs typeface="Arial" panose="020B0604020202020204" pitchFamily="34" charset="0"/>
            </a:endParaRPr>
          </a:p>
        </p:txBody>
      </p:sp>
      <p:sp>
        <p:nvSpPr>
          <p:cNvPr id="14" name="TextBox 13"/>
          <p:cNvSpPr txBox="1"/>
          <p:nvPr/>
        </p:nvSpPr>
        <p:spPr>
          <a:xfrm>
            <a:off x="6783416" y="3348663"/>
            <a:ext cx="1389212" cy="215444"/>
          </a:xfrm>
          <a:prstGeom prst="rect">
            <a:avLst/>
          </a:prstGeom>
          <a:solidFill>
            <a:srgbClr val="FFFFFF"/>
          </a:solidFill>
        </p:spPr>
        <p:txBody>
          <a:bodyPr wrap="square" rtlCol="0">
            <a:spAutoFit/>
          </a:bodyPr>
          <a:lstStyle/>
          <a:p>
            <a:r>
              <a:rPr lang="en-US" sz="800" b="1" dirty="0" smtClean="0">
                <a:solidFill>
                  <a:srgbClr val="003399"/>
                </a:solidFill>
                <a:latin typeface="Arial" panose="020B0604020202020204" pitchFamily="34" charset="0"/>
                <a:cs typeface="Arial" panose="020B0604020202020204" pitchFamily="34" charset="0"/>
              </a:rPr>
              <a:t>CD38 PCP-Fire 720</a:t>
            </a:r>
            <a:endParaRPr lang="en-US" sz="800" b="1" dirty="0">
              <a:solidFill>
                <a:srgbClr val="003399"/>
              </a:solidFill>
              <a:latin typeface="Arial" panose="020B0604020202020204" pitchFamily="34" charset="0"/>
              <a:cs typeface="Arial" panose="020B0604020202020204" pitchFamily="34" charset="0"/>
            </a:endParaRPr>
          </a:p>
        </p:txBody>
      </p:sp>
      <p:sp>
        <p:nvSpPr>
          <p:cNvPr id="15" name="TextBox 14"/>
          <p:cNvSpPr txBox="1"/>
          <p:nvPr/>
        </p:nvSpPr>
        <p:spPr>
          <a:xfrm rot="16200000">
            <a:off x="5691136" y="2272259"/>
            <a:ext cx="1389212" cy="215444"/>
          </a:xfrm>
          <a:prstGeom prst="rect">
            <a:avLst/>
          </a:prstGeom>
          <a:solidFill>
            <a:srgbClr val="FFFFFF"/>
          </a:solidFill>
        </p:spPr>
        <p:txBody>
          <a:bodyPr wrap="square" rtlCol="0">
            <a:spAutoFit/>
          </a:bodyPr>
          <a:lstStyle/>
          <a:p>
            <a:r>
              <a:rPr lang="en-US" sz="800" b="1" dirty="0" smtClean="0">
                <a:solidFill>
                  <a:srgbClr val="003399"/>
                </a:solidFill>
                <a:latin typeface="Arial" panose="020B0604020202020204" pitchFamily="34" charset="0"/>
                <a:cs typeface="Arial" panose="020B0604020202020204" pitchFamily="34" charset="0"/>
              </a:rPr>
              <a:t>IgM Alexa Fluor 647</a:t>
            </a:r>
            <a:endParaRPr lang="en-US" sz="800" b="1" dirty="0">
              <a:solidFill>
                <a:srgbClr val="003399"/>
              </a:solidFill>
              <a:latin typeface="Arial" panose="020B0604020202020204" pitchFamily="34" charset="0"/>
              <a:cs typeface="Arial" panose="020B0604020202020204" pitchFamily="34" charset="0"/>
            </a:endParaRPr>
          </a:p>
        </p:txBody>
      </p:sp>
      <p:sp>
        <p:nvSpPr>
          <p:cNvPr id="17" name="TextBox 16"/>
          <p:cNvSpPr txBox="1"/>
          <p:nvPr/>
        </p:nvSpPr>
        <p:spPr>
          <a:xfrm rot="16200000">
            <a:off x="3843084" y="2309372"/>
            <a:ext cx="1389212" cy="215444"/>
          </a:xfrm>
          <a:prstGeom prst="rect">
            <a:avLst/>
          </a:prstGeom>
          <a:solidFill>
            <a:srgbClr val="FFFFFF"/>
          </a:solidFill>
        </p:spPr>
        <p:txBody>
          <a:bodyPr wrap="square" rtlCol="0">
            <a:spAutoFit/>
          </a:bodyPr>
          <a:lstStyle/>
          <a:p>
            <a:r>
              <a:rPr lang="en-US" sz="800" b="1" dirty="0" smtClean="0">
                <a:solidFill>
                  <a:srgbClr val="003399"/>
                </a:solidFill>
                <a:latin typeface="Arial" panose="020B0604020202020204" pitchFamily="34" charset="0"/>
                <a:cs typeface="Arial" panose="020B0604020202020204" pitchFamily="34" charset="0"/>
              </a:rPr>
              <a:t>IgM Alexa Fluor 647</a:t>
            </a:r>
            <a:endParaRPr lang="en-US" sz="800" b="1" dirty="0">
              <a:solidFill>
                <a:srgbClr val="003399"/>
              </a:solidFill>
              <a:latin typeface="Arial" panose="020B0604020202020204" pitchFamily="34" charset="0"/>
              <a:cs typeface="Arial" panose="020B0604020202020204" pitchFamily="34" charset="0"/>
            </a:endParaRPr>
          </a:p>
        </p:txBody>
      </p:sp>
      <p:sp>
        <p:nvSpPr>
          <p:cNvPr id="5" name="TextBox 4"/>
          <p:cNvSpPr txBox="1"/>
          <p:nvPr/>
        </p:nvSpPr>
        <p:spPr>
          <a:xfrm>
            <a:off x="2973482" y="3886832"/>
            <a:ext cx="2944352" cy="1169551"/>
          </a:xfrm>
          <a:prstGeom prst="rect">
            <a:avLst/>
          </a:prstGeom>
          <a:noFill/>
        </p:spPr>
        <p:txBody>
          <a:bodyPr wrap="square" rtlCol="0">
            <a:spAutoFit/>
          </a:bodyPr>
          <a:lstStyle/>
          <a:p>
            <a:r>
              <a:rPr lang="en-US" sz="1400" dirty="0" smtClean="0">
                <a:solidFill>
                  <a:srgbClr val="000000"/>
                </a:solidFill>
              </a:rPr>
              <a:t>FF: </a:t>
            </a:r>
            <a:r>
              <a:rPr lang="en-US" sz="1400" dirty="0" err="1" smtClean="0">
                <a:solidFill>
                  <a:srgbClr val="000000"/>
                </a:solidFill>
              </a:rPr>
              <a:t>Fluorofix</a:t>
            </a:r>
            <a:endParaRPr lang="en-US" sz="1400" dirty="0" smtClean="0">
              <a:solidFill>
                <a:srgbClr val="000000"/>
              </a:solidFill>
            </a:endParaRPr>
          </a:p>
          <a:p>
            <a:r>
              <a:rPr lang="en-US" sz="1400" dirty="0" smtClean="0">
                <a:solidFill>
                  <a:srgbClr val="000000"/>
                </a:solidFill>
              </a:rPr>
              <a:t>TN: True-Nuclear™</a:t>
            </a:r>
          </a:p>
          <a:p>
            <a:r>
              <a:rPr lang="en-US" sz="1400" dirty="0" smtClean="0">
                <a:solidFill>
                  <a:srgbClr val="000000"/>
                </a:solidFill>
              </a:rPr>
              <a:t>Lyse/fix</a:t>
            </a:r>
          </a:p>
          <a:p>
            <a:r>
              <a:rPr lang="en-US" sz="1400" dirty="0" smtClean="0">
                <a:solidFill>
                  <a:srgbClr val="000000"/>
                </a:solidFill>
              </a:rPr>
              <a:t>O/N was stored in </a:t>
            </a:r>
            <a:r>
              <a:rPr lang="en-US" sz="1400" dirty="0" err="1" smtClean="0">
                <a:solidFill>
                  <a:srgbClr val="000000"/>
                </a:solidFill>
              </a:rPr>
              <a:t>Cytolast</a:t>
            </a:r>
            <a:r>
              <a:rPr lang="en-US" sz="1400" dirty="0" smtClean="0">
                <a:solidFill>
                  <a:srgbClr val="000000"/>
                </a:solidFill>
              </a:rPr>
              <a:t>™</a:t>
            </a:r>
          </a:p>
          <a:p>
            <a:endParaRPr lang="en-US" sz="1400" dirty="0">
              <a:solidFill>
                <a:srgbClr val="000000"/>
              </a:solidFill>
            </a:endParaRPr>
          </a:p>
        </p:txBody>
      </p:sp>
      <p:sp>
        <p:nvSpPr>
          <p:cNvPr id="16" name="TextBox 15"/>
          <p:cNvSpPr txBox="1"/>
          <p:nvPr/>
        </p:nvSpPr>
        <p:spPr>
          <a:xfrm rot="16200000">
            <a:off x="95925" y="3674376"/>
            <a:ext cx="1371573" cy="246221"/>
          </a:xfrm>
          <a:prstGeom prst="rect">
            <a:avLst/>
          </a:prstGeom>
          <a:solidFill>
            <a:srgbClr val="FFFFFF"/>
          </a:solidFill>
        </p:spPr>
        <p:txBody>
          <a:bodyPr wrap="square" rtlCol="0">
            <a:spAutoFit/>
          </a:bodyPr>
          <a:lstStyle/>
          <a:p>
            <a:r>
              <a:rPr lang="en-US" sz="1000" dirty="0" smtClean="0">
                <a:solidFill>
                  <a:srgbClr val="000000"/>
                </a:solidFill>
              </a:rPr>
              <a:t>% comp into </a:t>
            </a:r>
            <a:r>
              <a:rPr lang="en-US" sz="1000" dirty="0" err="1" smtClean="0">
                <a:solidFill>
                  <a:srgbClr val="000000"/>
                </a:solidFill>
              </a:rPr>
              <a:t>PerCP</a:t>
            </a:r>
            <a:endParaRPr lang="en-US" sz="1000" dirty="0">
              <a:solidFill>
                <a:srgbClr val="000000"/>
              </a:solidFill>
            </a:endParaRPr>
          </a:p>
        </p:txBody>
      </p:sp>
    </p:spTree>
    <p:extLst>
      <p:ext uri="{BB962C8B-B14F-4D97-AF65-F5344CB8AC3E}">
        <p14:creationId xmlns:p14="http://schemas.microsoft.com/office/powerpoint/2010/main" val="23210094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Fluorophore Development Conclusions</a:t>
            </a:r>
            <a:endParaRPr lang="en-US" dirty="0"/>
          </a:p>
        </p:txBody>
      </p:sp>
      <p:sp>
        <p:nvSpPr>
          <p:cNvPr id="3" name="Content Placeholder 2"/>
          <p:cNvSpPr>
            <a:spLocks noGrp="1"/>
          </p:cNvSpPr>
          <p:nvPr>
            <p:ph idx="1"/>
          </p:nvPr>
        </p:nvSpPr>
        <p:spPr/>
        <p:txBody>
          <a:bodyPr/>
          <a:lstStyle/>
          <a:p>
            <a:r>
              <a:rPr lang="en-US" dirty="0" smtClean="0"/>
              <a:t>New fluorophores either fill in spectral gaps between the current repertoire of fluorophores or they offer a unique spectral fingerprint that would aid in </a:t>
            </a:r>
            <a:r>
              <a:rPr lang="en-US" dirty="0" err="1" smtClean="0"/>
              <a:t>unmixing</a:t>
            </a:r>
            <a:r>
              <a:rPr lang="en-US" dirty="0" smtClean="0"/>
              <a:t>.</a:t>
            </a:r>
          </a:p>
          <a:p>
            <a:r>
              <a:rPr lang="en-US" dirty="0" smtClean="0"/>
              <a:t>Fluorophores are rigorously tested in-house, prior to release in stability conditions that relate to their use</a:t>
            </a:r>
          </a:p>
          <a:p>
            <a:endParaRPr lang="en-US" dirty="0"/>
          </a:p>
        </p:txBody>
      </p:sp>
      <p:sp>
        <p:nvSpPr>
          <p:cNvPr id="4" name="Rectangle 3"/>
          <p:cNvSpPr/>
          <p:nvPr/>
        </p:nvSpPr>
        <p:spPr>
          <a:xfrm>
            <a:off x="6881316" y="4475808"/>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01605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846" y="181826"/>
            <a:ext cx="8639954" cy="689501"/>
          </a:xfrm>
        </p:spPr>
        <p:txBody>
          <a:bodyPr/>
          <a:lstStyle/>
          <a:p>
            <a:r>
              <a:rPr lang="en-US" dirty="0" smtClean="0"/>
              <a:t>Choosing markers for the panel- B-cell phenotypes</a:t>
            </a:r>
            <a:endParaRPr lang="en-US" dirty="0"/>
          </a:p>
        </p:txBody>
      </p:sp>
      <p:pic>
        <p:nvPicPr>
          <p:cNvPr id="5" name="Picture 4"/>
          <p:cNvPicPr>
            <a:picLocks noChangeAspect="1"/>
          </p:cNvPicPr>
          <p:nvPr/>
        </p:nvPicPr>
        <p:blipFill>
          <a:blip r:embed="rId3"/>
          <a:stretch>
            <a:fillRect/>
          </a:stretch>
        </p:blipFill>
        <p:spPr>
          <a:xfrm>
            <a:off x="5335988" y="843531"/>
            <a:ext cx="3722952" cy="1824772"/>
          </a:xfrm>
          <a:prstGeom prst="rect">
            <a:avLst/>
          </a:prstGeom>
        </p:spPr>
      </p:pic>
      <p:pic>
        <p:nvPicPr>
          <p:cNvPr id="1026" name="Picture 2" descr="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846" y="984100"/>
            <a:ext cx="4896736" cy="33795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3215" y="2668303"/>
            <a:ext cx="2491362" cy="247519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463421" y="4606991"/>
            <a:ext cx="3809788" cy="400110"/>
          </a:xfrm>
          <a:prstGeom prst="rect">
            <a:avLst/>
          </a:prstGeom>
          <a:noFill/>
        </p:spPr>
        <p:txBody>
          <a:bodyPr wrap="square" rtlCol="0">
            <a:spAutoFit/>
          </a:bodyPr>
          <a:lstStyle/>
          <a:p>
            <a:r>
              <a:rPr lang="en-US" sz="1000" dirty="0" smtClean="0">
                <a:solidFill>
                  <a:srgbClr val="000000"/>
                </a:solidFill>
              </a:rPr>
              <a:t>References: Cytometry Part B (Clinical Cytometry) 78B (Suppl. 1):S47-S60 (2010) Perez-Anders and </a:t>
            </a:r>
            <a:r>
              <a:rPr lang="en-US" sz="1000" dirty="0" err="1" smtClean="0">
                <a:solidFill>
                  <a:srgbClr val="000000"/>
                </a:solidFill>
              </a:rPr>
              <a:t>Orfao</a:t>
            </a:r>
            <a:r>
              <a:rPr lang="en-US" sz="1000" dirty="0" smtClean="0">
                <a:solidFill>
                  <a:srgbClr val="000000"/>
                </a:solidFill>
              </a:rPr>
              <a:t> et al</a:t>
            </a:r>
            <a:endParaRPr lang="en-US" sz="1000" dirty="0">
              <a:solidFill>
                <a:srgbClr val="000000"/>
              </a:solidFill>
            </a:endParaRPr>
          </a:p>
        </p:txBody>
      </p:sp>
    </p:spTree>
    <p:extLst>
      <p:ext uri="{BB962C8B-B14F-4D97-AF65-F5344CB8AC3E}">
        <p14:creationId xmlns:p14="http://schemas.microsoft.com/office/powerpoint/2010/main" val="36784912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508207"/>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4131358227"/>
              </p:ext>
            </p:extLst>
          </p:nvPr>
        </p:nvGraphicFramePr>
        <p:xfrm>
          <a:off x="85054" y="851967"/>
          <a:ext cx="6111756" cy="4172355"/>
        </p:xfrm>
        <a:graphic>
          <a:graphicData uri="http://schemas.openxmlformats.org/drawingml/2006/table">
            <a:tbl>
              <a:tblPr>
                <a:tableStyleId>{5C22544A-7EE6-4342-B048-85BDC9FD1C3A}</a:tableStyleId>
              </a:tblPr>
              <a:tblGrid>
                <a:gridCol w="565765">
                  <a:extLst>
                    <a:ext uri="{9D8B030D-6E8A-4147-A177-3AD203B41FA5}">
                      <a16:colId xmlns:a16="http://schemas.microsoft.com/office/drawing/2014/main" val="4047783965"/>
                    </a:ext>
                  </a:extLst>
                </a:gridCol>
                <a:gridCol w="723769">
                  <a:extLst>
                    <a:ext uri="{9D8B030D-6E8A-4147-A177-3AD203B41FA5}">
                      <a16:colId xmlns:a16="http://schemas.microsoft.com/office/drawing/2014/main" val="74851776"/>
                    </a:ext>
                  </a:extLst>
                </a:gridCol>
                <a:gridCol w="299607">
                  <a:extLst>
                    <a:ext uri="{9D8B030D-6E8A-4147-A177-3AD203B41FA5}">
                      <a16:colId xmlns:a16="http://schemas.microsoft.com/office/drawing/2014/main" val="1811913709"/>
                    </a:ext>
                  </a:extLst>
                </a:gridCol>
                <a:gridCol w="411147">
                  <a:extLst>
                    <a:ext uri="{9D8B030D-6E8A-4147-A177-3AD203B41FA5}">
                      <a16:colId xmlns:a16="http://schemas.microsoft.com/office/drawing/2014/main" val="4252016945"/>
                    </a:ext>
                  </a:extLst>
                </a:gridCol>
                <a:gridCol w="411147">
                  <a:extLst>
                    <a:ext uri="{9D8B030D-6E8A-4147-A177-3AD203B41FA5}">
                      <a16:colId xmlns:a16="http://schemas.microsoft.com/office/drawing/2014/main" val="2050808946"/>
                    </a:ext>
                  </a:extLst>
                </a:gridCol>
                <a:gridCol w="411147">
                  <a:extLst>
                    <a:ext uri="{9D8B030D-6E8A-4147-A177-3AD203B41FA5}">
                      <a16:colId xmlns:a16="http://schemas.microsoft.com/office/drawing/2014/main" val="1696386731"/>
                    </a:ext>
                  </a:extLst>
                </a:gridCol>
                <a:gridCol w="411147">
                  <a:extLst>
                    <a:ext uri="{9D8B030D-6E8A-4147-A177-3AD203B41FA5}">
                      <a16:colId xmlns:a16="http://schemas.microsoft.com/office/drawing/2014/main" val="3016378524"/>
                    </a:ext>
                  </a:extLst>
                </a:gridCol>
                <a:gridCol w="411147">
                  <a:extLst>
                    <a:ext uri="{9D8B030D-6E8A-4147-A177-3AD203B41FA5}">
                      <a16:colId xmlns:a16="http://schemas.microsoft.com/office/drawing/2014/main" val="4285146134"/>
                    </a:ext>
                  </a:extLst>
                </a:gridCol>
                <a:gridCol w="411147">
                  <a:extLst>
                    <a:ext uri="{9D8B030D-6E8A-4147-A177-3AD203B41FA5}">
                      <a16:colId xmlns:a16="http://schemas.microsoft.com/office/drawing/2014/main" val="3182857690"/>
                    </a:ext>
                  </a:extLst>
                </a:gridCol>
                <a:gridCol w="411147">
                  <a:extLst>
                    <a:ext uri="{9D8B030D-6E8A-4147-A177-3AD203B41FA5}">
                      <a16:colId xmlns:a16="http://schemas.microsoft.com/office/drawing/2014/main" val="681667601"/>
                    </a:ext>
                  </a:extLst>
                </a:gridCol>
                <a:gridCol w="411147">
                  <a:extLst>
                    <a:ext uri="{9D8B030D-6E8A-4147-A177-3AD203B41FA5}">
                      <a16:colId xmlns:a16="http://schemas.microsoft.com/office/drawing/2014/main" val="2399715628"/>
                    </a:ext>
                  </a:extLst>
                </a:gridCol>
                <a:gridCol w="511303">
                  <a:extLst>
                    <a:ext uri="{9D8B030D-6E8A-4147-A177-3AD203B41FA5}">
                      <a16:colId xmlns:a16="http://schemas.microsoft.com/office/drawing/2014/main" val="2295364504"/>
                    </a:ext>
                  </a:extLst>
                </a:gridCol>
                <a:gridCol w="310989">
                  <a:extLst>
                    <a:ext uri="{9D8B030D-6E8A-4147-A177-3AD203B41FA5}">
                      <a16:colId xmlns:a16="http://schemas.microsoft.com/office/drawing/2014/main" val="2040864126"/>
                    </a:ext>
                  </a:extLst>
                </a:gridCol>
                <a:gridCol w="411147">
                  <a:extLst>
                    <a:ext uri="{9D8B030D-6E8A-4147-A177-3AD203B41FA5}">
                      <a16:colId xmlns:a16="http://schemas.microsoft.com/office/drawing/2014/main" val="484584469"/>
                    </a:ext>
                  </a:extLst>
                </a:gridCol>
              </a:tblGrid>
              <a:tr h="241353">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HSC</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MPP</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LMPP</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MLP</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Pro</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Pre</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Imm</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Trans</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Naïve Mature</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memory</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Pblast</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plasma</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1539532314"/>
                  </a:ext>
                </a:extLst>
              </a:tr>
              <a:tr h="122859">
                <a:tc>
                  <a:txBody>
                    <a:bodyPr/>
                    <a:lstStyle/>
                    <a:p>
                      <a:pPr algn="ctr" fontAlgn="b"/>
                      <a:r>
                        <a:rPr lang="en-US" sz="900" b="1" u="none" strike="noStrike">
                          <a:solidFill>
                            <a:srgbClr val="000000"/>
                          </a:solidFill>
                          <a:effectLst/>
                        </a:rPr>
                        <a:t>CD34</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b="1" u="none" strike="noStrike" dirty="0" smtClean="0">
                          <a:solidFill>
                            <a:srgbClr val="000000"/>
                          </a:solidFill>
                          <a:effectLst/>
                        </a:rPr>
                        <a:t>BV650™</a:t>
                      </a:r>
                      <a:endParaRPr lang="en-US" sz="900" b="1"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3482503975"/>
                  </a:ext>
                </a:extLst>
              </a:tr>
              <a:tr h="122859">
                <a:tc>
                  <a:txBody>
                    <a:bodyPr/>
                    <a:lstStyle/>
                    <a:p>
                      <a:pPr algn="ctr" fontAlgn="b"/>
                      <a:r>
                        <a:rPr lang="en-US" sz="900" b="1" u="none" strike="noStrike">
                          <a:solidFill>
                            <a:srgbClr val="000000"/>
                          </a:solidFill>
                          <a:effectLst/>
                        </a:rPr>
                        <a:t>CD135</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b="1" u="none" strike="noStrike" dirty="0" smtClean="0">
                          <a:solidFill>
                            <a:srgbClr val="000000"/>
                          </a:solidFill>
                          <a:effectLst/>
                        </a:rPr>
                        <a:t>PE-Cyanine</a:t>
                      </a:r>
                      <a:r>
                        <a:rPr lang="en-US" sz="900" b="1" u="none" strike="noStrike" baseline="0" dirty="0" smtClean="0">
                          <a:solidFill>
                            <a:srgbClr val="000000"/>
                          </a:solidFill>
                          <a:effectLst/>
                        </a:rPr>
                        <a:t> 5</a:t>
                      </a:r>
                      <a:endParaRPr lang="en-US" sz="900" b="1"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2752279133"/>
                  </a:ext>
                </a:extLst>
              </a:tr>
              <a:tr h="241353">
                <a:tc>
                  <a:txBody>
                    <a:bodyPr/>
                    <a:lstStyle/>
                    <a:p>
                      <a:pPr algn="ctr" fontAlgn="b"/>
                      <a:r>
                        <a:rPr lang="en-US" sz="900" b="1" u="none" strike="noStrike">
                          <a:solidFill>
                            <a:srgbClr val="000000"/>
                          </a:solidFill>
                          <a:effectLst/>
                        </a:rPr>
                        <a:t>CD38</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900" b="1" u="none" strike="noStrike" dirty="0" smtClean="0">
                          <a:solidFill>
                            <a:srgbClr val="000000"/>
                          </a:solidFill>
                          <a:effectLst/>
                        </a:rPr>
                        <a:t>PCP-Fire™ </a:t>
                      </a:r>
                      <a:r>
                        <a:rPr lang="en-US" sz="900" b="1" u="none" strike="noStrike" dirty="0">
                          <a:solidFill>
                            <a:srgbClr val="000000"/>
                          </a:solidFill>
                          <a:effectLst/>
                        </a:rPr>
                        <a:t>720</a:t>
                      </a:r>
                      <a:endParaRPr lang="en-US" sz="900" b="1"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hi to low</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+/lo</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hi</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hi</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2084697691"/>
                  </a:ext>
                </a:extLst>
              </a:tr>
              <a:tr h="241353">
                <a:tc>
                  <a:txBody>
                    <a:bodyPr/>
                    <a:lstStyle/>
                    <a:p>
                      <a:pPr algn="ctr" fontAlgn="b"/>
                      <a:r>
                        <a:rPr lang="en-US" sz="900" b="1" u="none" strike="noStrike" dirty="0">
                          <a:solidFill>
                            <a:srgbClr val="000000"/>
                          </a:solidFill>
                          <a:effectLst/>
                        </a:rPr>
                        <a:t>CD27</a:t>
                      </a:r>
                      <a:endParaRPr lang="en-US" sz="900" b="1"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b="1" u="none" strike="noStrike" dirty="0" smtClean="0">
                          <a:solidFill>
                            <a:srgbClr val="000000"/>
                          </a:solidFill>
                          <a:effectLst/>
                        </a:rPr>
                        <a:t>BV750™</a:t>
                      </a:r>
                      <a:endParaRPr lang="en-US" sz="900" b="1"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 subsets</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hi</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hi</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1545154495"/>
                  </a:ext>
                </a:extLst>
              </a:tr>
              <a:tr h="241353">
                <a:tc>
                  <a:txBody>
                    <a:bodyPr/>
                    <a:lstStyle/>
                    <a:p>
                      <a:pPr algn="ctr" fontAlgn="b"/>
                      <a:r>
                        <a:rPr lang="en-US" sz="900" b="1" u="none" strike="noStrike">
                          <a:solidFill>
                            <a:srgbClr val="000000"/>
                          </a:solidFill>
                          <a:effectLst/>
                        </a:rPr>
                        <a:t>CD10</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b="1" u="none" strike="noStrike" dirty="0" smtClean="0">
                          <a:solidFill>
                            <a:srgbClr val="000000"/>
                          </a:solidFill>
                          <a:effectLst/>
                        </a:rPr>
                        <a:t>BV711™</a:t>
                      </a:r>
                      <a:endParaRPr lang="en-US" sz="900" b="1"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?lo</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?lo</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+/lo</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 subsets</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1143701332"/>
                  </a:ext>
                </a:extLst>
              </a:tr>
              <a:tr h="122859">
                <a:tc>
                  <a:txBody>
                    <a:bodyPr/>
                    <a:lstStyle/>
                    <a:p>
                      <a:pPr algn="ctr" fontAlgn="b"/>
                      <a:r>
                        <a:rPr lang="en-US" sz="900" b="1" u="none" strike="noStrike">
                          <a:solidFill>
                            <a:srgbClr val="000000"/>
                          </a:solidFill>
                          <a:effectLst/>
                        </a:rPr>
                        <a:t>CD5</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b="1" u="none" strike="noStrike" dirty="0" smtClean="0">
                          <a:solidFill>
                            <a:srgbClr val="000000"/>
                          </a:solidFill>
                          <a:effectLst/>
                        </a:rPr>
                        <a:t>PE-DZL™594</a:t>
                      </a:r>
                      <a:endParaRPr lang="en-US" sz="900" b="1"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1126134705"/>
                  </a:ext>
                </a:extLst>
              </a:tr>
              <a:tr h="122859">
                <a:tc>
                  <a:txBody>
                    <a:bodyPr/>
                    <a:lstStyle/>
                    <a:p>
                      <a:pPr algn="ctr" fontAlgn="b"/>
                      <a:r>
                        <a:rPr lang="en-US" sz="900" b="1" u="none" strike="noStrike">
                          <a:solidFill>
                            <a:srgbClr val="000000"/>
                          </a:solidFill>
                          <a:effectLst/>
                        </a:rPr>
                        <a:t>CD45RA</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b="1" u="none" strike="noStrike" dirty="0" smtClean="0">
                          <a:solidFill>
                            <a:srgbClr val="000000"/>
                          </a:solidFill>
                          <a:effectLst/>
                        </a:rPr>
                        <a:t>BV510™</a:t>
                      </a:r>
                      <a:endParaRPr lang="en-US" sz="900" b="1"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2438052398"/>
                  </a:ext>
                </a:extLst>
              </a:tr>
              <a:tr h="122859">
                <a:tc>
                  <a:txBody>
                    <a:bodyPr/>
                    <a:lstStyle/>
                    <a:p>
                      <a:pPr algn="ctr" fontAlgn="b"/>
                      <a:r>
                        <a:rPr lang="en-US" sz="900" b="1" u="none" strike="noStrike">
                          <a:solidFill>
                            <a:srgbClr val="000000"/>
                          </a:solidFill>
                          <a:effectLst/>
                        </a:rPr>
                        <a:t>CD24</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b="1" u="none" strike="noStrike" dirty="0" smtClean="0">
                          <a:solidFill>
                            <a:srgbClr val="000000"/>
                          </a:solidFill>
                          <a:effectLst/>
                        </a:rPr>
                        <a:t>BV785™</a:t>
                      </a:r>
                      <a:endParaRPr lang="en-US" sz="900" b="1"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hi</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+/lo</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3795771431"/>
                  </a:ext>
                </a:extLst>
              </a:tr>
              <a:tr h="122859">
                <a:tc>
                  <a:txBody>
                    <a:bodyPr/>
                    <a:lstStyle/>
                    <a:p>
                      <a:pPr algn="ctr" fontAlgn="b"/>
                      <a:r>
                        <a:rPr lang="en-US" sz="900" b="1" u="none" strike="noStrike">
                          <a:solidFill>
                            <a:srgbClr val="000000"/>
                          </a:solidFill>
                          <a:effectLst/>
                        </a:rPr>
                        <a:t>CD19</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b="1" u="none" strike="noStrike" dirty="0" smtClean="0">
                          <a:solidFill>
                            <a:srgbClr val="000000"/>
                          </a:solidFill>
                          <a:effectLst/>
                        </a:rPr>
                        <a:t>Spark Blue™ </a:t>
                      </a:r>
                      <a:r>
                        <a:rPr lang="en-US" sz="900" b="1" u="none" strike="noStrike" dirty="0">
                          <a:solidFill>
                            <a:srgbClr val="000000"/>
                          </a:solidFill>
                          <a:effectLst/>
                        </a:rPr>
                        <a:t>550</a:t>
                      </a:r>
                      <a:endParaRPr lang="en-US" sz="900" b="1"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lo</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3863806155"/>
                  </a:ext>
                </a:extLst>
              </a:tr>
              <a:tr h="122859">
                <a:tc>
                  <a:txBody>
                    <a:bodyPr/>
                    <a:lstStyle/>
                    <a:p>
                      <a:pPr algn="ctr" fontAlgn="b"/>
                      <a:r>
                        <a:rPr lang="en-US" sz="900" b="1" u="none" strike="noStrike">
                          <a:solidFill>
                            <a:srgbClr val="000000"/>
                          </a:solidFill>
                          <a:effectLst/>
                        </a:rPr>
                        <a:t>CD20</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b="1" u="none" strike="noStrike" dirty="0" err="1" smtClean="0">
                          <a:solidFill>
                            <a:srgbClr val="000000"/>
                          </a:solidFill>
                          <a:effectLst/>
                        </a:rPr>
                        <a:t>PerCP</a:t>
                      </a:r>
                      <a:r>
                        <a:rPr lang="en-US" sz="900" b="1" u="none" strike="noStrike" dirty="0" smtClean="0">
                          <a:solidFill>
                            <a:srgbClr val="000000"/>
                          </a:solidFill>
                          <a:effectLst/>
                        </a:rPr>
                        <a:t> </a:t>
                      </a:r>
                      <a:endParaRPr lang="en-US" sz="900" b="1"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-/lo</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lo</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3513704286"/>
                  </a:ext>
                </a:extLst>
              </a:tr>
              <a:tr h="122859">
                <a:tc>
                  <a:txBody>
                    <a:bodyPr/>
                    <a:lstStyle/>
                    <a:p>
                      <a:pPr algn="ctr" fontAlgn="b"/>
                      <a:r>
                        <a:rPr lang="en-US" sz="900" b="1" u="none" strike="noStrike">
                          <a:solidFill>
                            <a:srgbClr val="000000"/>
                          </a:solidFill>
                          <a:effectLst/>
                        </a:rPr>
                        <a:t>BAFF-R</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b="1" u="none" strike="noStrike" dirty="0" smtClean="0">
                          <a:solidFill>
                            <a:srgbClr val="000000"/>
                          </a:solidFill>
                          <a:effectLst/>
                        </a:rPr>
                        <a:t>PE/Cyanine7</a:t>
                      </a:r>
                      <a:endParaRPr lang="en-US" sz="900" b="1"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1"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2132707645"/>
                  </a:ext>
                </a:extLst>
              </a:tr>
              <a:tr h="241353">
                <a:tc>
                  <a:txBody>
                    <a:bodyPr/>
                    <a:lstStyle/>
                    <a:p>
                      <a:pPr algn="ctr" fontAlgn="b"/>
                      <a:r>
                        <a:rPr lang="en-US" sz="900" b="1" u="none" strike="noStrike">
                          <a:solidFill>
                            <a:srgbClr val="000000"/>
                          </a:solidFill>
                          <a:effectLst/>
                        </a:rPr>
                        <a:t>IgD</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b="1" u="none" strike="noStrike" dirty="0" smtClean="0">
                          <a:solidFill>
                            <a:srgbClr val="000000"/>
                          </a:solidFill>
                          <a:effectLst/>
                        </a:rPr>
                        <a:t>BV605™</a:t>
                      </a:r>
                      <a:endParaRPr lang="en-US" sz="900" b="1"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on CD21hi</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3952866150"/>
                  </a:ext>
                </a:extLst>
              </a:tr>
              <a:tr h="122859">
                <a:tc>
                  <a:txBody>
                    <a:bodyPr/>
                    <a:lstStyle/>
                    <a:p>
                      <a:pPr algn="ctr" fontAlgn="b"/>
                      <a:r>
                        <a:rPr lang="en-US" sz="900" b="1" u="none" strike="noStrike">
                          <a:solidFill>
                            <a:srgbClr val="000000"/>
                          </a:solidFill>
                          <a:effectLst/>
                        </a:rPr>
                        <a:t>IgM</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b="1" u="none" strike="noStrike" dirty="0" smtClean="0">
                          <a:solidFill>
                            <a:srgbClr val="000000"/>
                          </a:solidFill>
                          <a:effectLst/>
                        </a:rPr>
                        <a:t>AF®647</a:t>
                      </a:r>
                      <a:endParaRPr lang="en-US" sz="900" b="1"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4026262198"/>
                  </a:ext>
                </a:extLst>
              </a:tr>
              <a:tr h="241353">
                <a:tc>
                  <a:txBody>
                    <a:bodyPr/>
                    <a:lstStyle/>
                    <a:p>
                      <a:pPr algn="ctr" fontAlgn="b"/>
                      <a:r>
                        <a:rPr lang="en-US" sz="900" b="1" u="none" strike="noStrike">
                          <a:solidFill>
                            <a:srgbClr val="000000"/>
                          </a:solidFill>
                          <a:effectLst/>
                        </a:rPr>
                        <a:t>CD21</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b="1" u="none" strike="noStrike" dirty="0" smtClean="0">
                          <a:solidFill>
                            <a:srgbClr val="000000"/>
                          </a:solidFill>
                          <a:effectLst/>
                        </a:rPr>
                        <a:t>PE-Fire™ </a:t>
                      </a:r>
                      <a:r>
                        <a:rPr lang="en-US" sz="900" b="1" u="none" strike="noStrike" dirty="0">
                          <a:solidFill>
                            <a:srgbClr val="000000"/>
                          </a:solidFill>
                          <a:effectLst/>
                        </a:rPr>
                        <a:t>700</a:t>
                      </a:r>
                      <a:endParaRPr lang="en-US" sz="900" b="1"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hi to low</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2829056441"/>
                  </a:ext>
                </a:extLst>
              </a:tr>
              <a:tr h="122859">
                <a:tc>
                  <a:txBody>
                    <a:bodyPr/>
                    <a:lstStyle/>
                    <a:p>
                      <a:pPr algn="ctr" fontAlgn="b"/>
                      <a:r>
                        <a:rPr lang="en-US" sz="900" b="1" u="none" strike="noStrike">
                          <a:solidFill>
                            <a:srgbClr val="000000"/>
                          </a:solidFill>
                          <a:effectLst/>
                        </a:rPr>
                        <a:t>CXCR4</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b="1" u="none" strike="noStrike" dirty="0" smtClean="0">
                          <a:solidFill>
                            <a:srgbClr val="000000"/>
                          </a:solidFill>
                          <a:effectLst/>
                        </a:rPr>
                        <a:t>BV421™</a:t>
                      </a:r>
                      <a:endParaRPr lang="en-US" sz="900" b="1"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974554774"/>
                  </a:ext>
                </a:extLst>
              </a:tr>
              <a:tr h="122859">
                <a:tc>
                  <a:txBody>
                    <a:bodyPr/>
                    <a:lstStyle/>
                    <a:p>
                      <a:pPr algn="ctr" fontAlgn="b"/>
                      <a:r>
                        <a:rPr lang="en-US" sz="900" b="1" u="none" strike="noStrike">
                          <a:solidFill>
                            <a:srgbClr val="000000"/>
                          </a:solidFill>
                          <a:effectLst/>
                        </a:rPr>
                        <a:t>CD90</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b="1" u="none" strike="noStrike">
                          <a:solidFill>
                            <a:srgbClr val="000000"/>
                          </a:solidFill>
                          <a:effectLst/>
                        </a:rPr>
                        <a:t>APC</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lo</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44747184"/>
                  </a:ext>
                </a:extLst>
              </a:tr>
              <a:tr h="241353">
                <a:tc>
                  <a:txBody>
                    <a:bodyPr/>
                    <a:lstStyle/>
                    <a:p>
                      <a:pPr algn="ctr" fontAlgn="b"/>
                      <a:r>
                        <a:rPr lang="en-US" sz="900" b="1" u="none" strike="noStrike">
                          <a:solidFill>
                            <a:srgbClr val="000000"/>
                          </a:solidFill>
                          <a:effectLst/>
                        </a:rPr>
                        <a:t>CD138</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b="1" u="none" strike="noStrike" dirty="0" smtClean="0">
                          <a:solidFill>
                            <a:srgbClr val="000000"/>
                          </a:solidFill>
                          <a:effectLst/>
                        </a:rPr>
                        <a:t>APC-Fire™ </a:t>
                      </a:r>
                      <a:r>
                        <a:rPr lang="en-US" sz="900" b="1" u="none" strike="noStrike" dirty="0">
                          <a:solidFill>
                            <a:srgbClr val="000000"/>
                          </a:solidFill>
                          <a:effectLst/>
                        </a:rPr>
                        <a:t>750</a:t>
                      </a:r>
                      <a:endParaRPr lang="en-US" sz="900" b="1"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2605352225"/>
                  </a:ext>
                </a:extLst>
              </a:tr>
              <a:tr h="122859">
                <a:tc>
                  <a:txBody>
                    <a:bodyPr/>
                    <a:lstStyle/>
                    <a:p>
                      <a:pPr algn="ctr" fontAlgn="b"/>
                      <a:r>
                        <a:rPr lang="en-US" sz="900" b="1" u="none" strike="noStrike">
                          <a:solidFill>
                            <a:srgbClr val="000000"/>
                          </a:solidFill>
                          <a:effectLst/>
                        </a:rPr>
                        <a:t>CD44</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b="1" u="none" strike="noStrike">
                          <a:solidFill>
                            <a:srgbClr val="000000"/>
                          </a:solidFill>
                          <a:effectLst/>
                        </a:rPr>
                        <a:t>FITC</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FF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2017781857"/>
                  </a:ext>
                </a:extLst>
              </a:tr>
              <a:tr h="122859">
                <a:tc>
                  <a:txBody>
                    <a:bodyPr/>
                    <a:lstStyle/>
                    <a:p>
                      <a:pPr algn="ctr" fontAlgn="b"/>
                      <a:r>
                        <a:rPr lang="en-US" sz="900" b="1" u="none" strike="noStrike">
                          <a:solidFill>
                            <a:srgbClr val="000000"/>
                          </a:solidFill>
                          <a:effectLst/>
                        </a:rPr>
                        <a:t>CD86</a:t>
                      </a:r>
                      <a:endParaRPr lang="en-US" sz="900" b="1"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b="1" u="none" strike="noStrike" dirty="0" smtClean="0">
                          <a:solidFill>
                            <a:srgbClr val="000000"/>
                          </a:solidFill>
                          <a:effectLst/>
                        </a:rPr>
                        <a:t>BV480™</a:t>
                      </a:r>
                      <a:endParaRPr lang="en-US" sz="900" b="1"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lo</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3618156851"/>
                  </a:ext>
                </a:extLst>
              </a:tr>
              <a:tr h="122859">
                <a:tc>
                  <a:txBody>
                    <a:bodyPr/>
                    <a:lstStyle/>
                    <a:p>
                      <a:pPr algn="ctr" fontAlgn="b"/>
                      <a:r>
                        <a:rPr lang="en-US" sz="900" b="1" u="none" strike="noStrike" dirty="0">
                          <a:solidFill>
                            <a:srgbClr val="000000"/>
                          </a:solidFill>
                          <a:effectLst/>
                        </a:rPr>
                        <a:t>TLR9/ </a:t>
                      </a:r>
                      <a:r>
                        <a:rPr lang="en-US" sz="900" b="1" u="none" strike="noStrike" dirty="0" err="1">
                          <a:solidFill>
                            <a:srgbClr val="000000"/>
                          </a:solidFill>
                          <a:effectLst/>
                        </a:rPr>
                        <a:t>TdT</a:t>
                      </a:r>
                      <a:endParaRPr lang="en-US" sz="900" b="1"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b="1" u="none" strike="noStrike" dirty="0">
                          <a:solidFill>
                            <a:srgbClr val="000000"/>
                          </a:solidFill>
                          <a:effectLst/>
                        </a:rPr>
                        <a:t>PE</a:t>
                      </a:r>
                      <a:endParaRPr lang="en-US" sz="900" b="1"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a:effectLst/>
                        </a:rPr>
                        <a:t> </a:t>
                      </a:r>
                      <a:endParaRPr lang="en-US" sz="9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a:txBody>
                    <a:bodyPr/>
                    <a:lstStyle/>
                    <a:p>
                      <a:pPr algn="ctr" fontAlgn="b"/>
                      <a:r>
                        <a:rPr lang="en-US" sz="900" u="none" strike="noStrike" dirty="0">
                          <a:effectLst/>
                        </a:rPr>
                        <a:t> </a:t>
                      </a:r>
                      <a:endParaRPr lang="en-US" sz="9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extLst>
                  <a:ext uri="{0D108BD9-81ED-4DB2-BD59-A6C34878D82A}">
                    <a16:rowId xmlns:a16="http://schemas.microsoft.com/office/drawing/2014/main" val="2734338520"/>
                  </a:ext>
                </a:extLst>
              </a:tr>
              <a:tr h="122859">
                <a:tc gridSpan="14">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n-US" sz="875" b="0" i="0" u="none" strike="noStrike" dirty="0" smtClean="0">
                          <a:solidFill>
                            <a:srgbClr val="000000"/>
                          </a:solidFill>
                          <a:effectLst/>
                          <a:latin typeface="Calibri" panose="020F0502020204030204" pitchFamily="34" charset="0"/>
                        </a:rPr>
                        <a:t>Dump CD56 BV570</a:t>
                      </a:r>
                      <a:r>
                        <a:rPr lang="en-US" sz="875" b="1" u="none" strike="noStrike" dirty="0" smtClean="0">
                          <a:solidFill>
                            <a:srgbClr val="000000"/>
                          </a:solidFill>
                          <a:effectLst/>
                        </a:rPr>
                        <a:t>™</a:t>
                      </a:r>
                      <a:r>
                        <a:rPr lang="en-US" sz="875" b="0" i="0" u="none" strike="noStrike" dirty="0" smtClean="0">
                          <a:solidFill>
                            <a:srgbClr val="000000"/>
                          </a:solidFill>
                          <a:effectLst/>
                          <a:latin typeface="Calibri" panose="020F0502020204030204" pitchFamily="34" charset="0"/>
                        </a:rPr>
                        <a:t>, CD11c Spark NIR</a:t>
                      </a:r>
                      <a:r>
                        <a:rPr lang="en-US" sz="875" b="1" u="none" strike="noStrike" dirty="0" smtClean="0">
                          <a:solidFill>
                            <a:srgbClr val="000000"/>
                          </a:solidFill>
                          <a:effectLst/>
                        </a:rPr>
                        <a:t>™</a:t>
                      </a:r>
                      <a:r>
                        <a:rPr lang="en-US" sz="875" b="0" i="0" u="none" strike="noStrike" dirty="0" smtClean="0">
                          <a:solidFill>
                            <a:srgbClr val="000000"/>
                          </a:solidFill>
                          <a:effectLst/>
                          <a:latin typeface="Calibri" panose="020F0502020204030204" pitchFamily="34" charset="0"/>
                        </a:rPr>
                        <a:t> 685, CD14 QD625, CD3 PE-Fire</a:t>
                      </a:r>
                      <a:r>
                        <a:rPr lang="en-US" sz="875" b="1" u="none" strike="noStrike" dirty="0" smtClean="0">
                          <a:solidFill>
                            <a:srgbClr val="000000"/>
                          </a:solidFill>
                          <a:effectLst/>
                        </a:rPr>
                        <a:t>™</a:t>
                      </a:r>
                      <a:r>
                        <a:rPr lang="en-US" sz="875" b="0" i="0" u="none" strike="noStrike" dirty="0" smtClean="0">
                          <a:solidFill>
                            <a:srgbClr val="000000"/>
                          </a:solidFill>
                          <a:effectLst/>
                          <a:latin typeface="Calibri" panose="020F0502020204030204" pitchFamily="34" charset="0"/>
                        </a:rPr>
                        <a:t> 810, CD123 Pac Blue, CD303 AF</a:t>
                      </a:r>
                      <a:r>
                        <a:rPr lang="en-US" sz="800" b="1" u="none" strike="noStrike" dirty="0" smtClean="0">
                          <a:solidFill>
                            <a:srgbClr val="000000"/>
                          </a:solidFill>
                          <a:effectLst/>
                        </a:rPr>
                        <a:t>®</a:t>
                      </a:r>
                      <a:r>
                        <a:rPr lang="en-US" sz="875" b="0" i="0" u="none" strike="noStrike" baseline="0" dirty="0" smtClean="0">
                          <a:solidFill>
                            <a:srgbClr val="000000"/>
                          </a:solidFill>
                          <a:effectLst/>
                          <a:latin typeface="Calibri" panose="020F0502020204030204" pitchFamily="34" charset="0"/>
                        </a:rPr>
                        <a:t>700</a:t>
                      </a:r>
                      <a:endParaRPr lang="en-US" sz="875"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FEFF"/>
                    </a:solidFill>
                  </a:tcPr>
                </a:tc>
                <a:tc hMerge="1">
                  <a:txBody>
                    <a:bodyPr/>
                    <a:lstStyle/>
                    <a:p>
                      <a:pPr algn="ctr" fontAlgn="b"/>
                      <a:endParaRPr lang="en-US" sz="8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EFF"/>
                    </a:solidFill>
                  </a:tcPr>
                </a:tc>
                <a:tc hMerge="1">
                  <a:txBody>
                    <a:bodyPr/>
                    <a:lstStyle/>
                    <a:p>
                      <a:pPr algn="ctr" fontAlgn="b"/>
                      <a:endParaRPr lang="en-US" sz="8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EFF"/>
                    </a:solidFill>
                  </a:tcPr>
                </a:tc>
                <a:tc hMerge="1">
                  <a:txBody>
                    <a:bodyPr/>
                    <a:lstStyle/>
                    <a:p>
                      <a:pPr algn="ctr" fontAlgn="b"/>
                      <a:endParaRPr lang="en-US" sz="800" b="0" i="0" u="none" strike="noStrike">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EFF"/>
                    </a:solidFill>
                  </a:tcPr>
                </a:tc>
                <a:tc hMerge="1">
                  <a:txBody>
                    <a:bodyPr/>
                    <a:lstStyle/>
                    <a:p>
                      <a:pPr algn="ctr" fontAlgn="b"/>
                      <a:endParaRPr lang="en-US" sz="8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EFF"/>
                    </a:solidFill>
                  </a:tcPr>
                </a:tc>
                <a:tc hMerge="1">
                  <a:txBody>
                    <a:bodyPr/>
                    <a:lstStyle/>
                    <a:p>
                      <a:pPr algn="ctr" fontAlgn="b"/>
                      <a:endParaRPr lang="en-US" sz="8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EFF"/>
                    </a:solidFill>
                  </a:tcPr>
                </a:tc>
                <a:tc hMerge="1">
                  <a:txBody>
                    <a:bodyPr/>
                    <a:lstStyle/>
                    <a:p>
                      <a:pPr algn="ctr" fontAlgn="b"/>
                      <a:endParaRPr lang="en-US" sz="8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EFF"/>
                    </a:solidFill>
                  </a:tcPr>
                </a:tc>
                <a:tc hMerge="1">
                  <a:txBody>
                    <a:bodyPr/>
                    <a:lstStyle/>
                    <a:p>
                      <a:pPr algn="ctr" fontAlgn="b"/>
                      <a:endParaRPr lang="en-US" sz="8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EFF"/>
                    </a:solidFill>
                  </a:tcPr>
                </a:tc>
                <a:tc hMerge="1">
                  <a:txBody>
                    <a:bodyPr/>
                    <a:lstStyle/>
                    <a:p>
                      <a:pPr algn="ctr" fontAlgn="b"/>
                      <a:endParaRPr lang="en-US" sz="8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EFF"/>
                    </a:solidFill>
                  </a:tcPr>
                </a:tc>
                <a:tc hMerge="1">
                  <a:txBody>
                    <a:bodyPr/>
                    <a:lstStyle/>
                    <a:p>
                      <a:pPr algn="ctr" fontAlgn="b"/>
                      <a:endParaRPr lang="en-US" sz="8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EFF"/>
                    </a:solidFill>
                  </a:tcPr>
                </a:tc>
                <a:tc hMerge="1">
                  <a:txBody>
                    <a:bodyPr/>
                    <a:lstStyle/>
                    <a:p>
                      <a:pPr algn="ctr" fontAlgn="b"/>
                      <a:endParaRPr lang="en-US" sz="8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EFF"/>
                    </a:solidFill>
                  </a:tcPr>
                </a:tc>
                <a:tc hMerge="1">
                  <a:txBody>
                    <a:bodyPr/>
                    <a:lstStyle/>
                    <a:p>
                      <a:pPr algn="ctr" fontAlgn="b"/>
                      <a:endParaRPr lang="en-US" sz="8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EFF"/>
                    </a:solidFill>
                  </a:tcPr>
                </a:tc>
                <a:tc hMerge="1">
                  <a:txBody>
                    <a:bodyPr/>
                    <a:lstStyle/>
                    <a:p>
                      <a:pPr algn="ctr" fontAlgn="b"/>
                      <a:endParaRPr lang="en-US" sz="8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EFF"/>
                    </a:solidFill>
                  </a:tcPr>
                </a:tc>
                <a:tc hMerge="1">
                  <a:txBody>
                    <a:bodyPr/>
                    <a:lstStyle/>
                    <a:p>
                      <a:pPr algn="ctr" fontAlgn="b"/>
                      <a:endParaRPr lang="en-US" sz="800" b="0" i="0" u="none" strike="noStrike" dirty="0">
                        <a:solidFill>
                          <a:srgbClr val="000000"/>
                        </a:solidFill>
                        <a:effectLst/>
                        <a:latin typeface="Calibri" panose="020F0502020204030204" pitchFamily="34" charset="0"/>
                      </a:endParaRPr>
                    </a:p>
                  </a:txBody>
                  <a:tcPr marL="4492" marR="4492" marT="449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EFF"/>
                    </a:solidFill>
                  </a:tcPr>
                </a:tc>
                <a:extLst>
                  <a:ext uri="{0D108BD9-81ED-4DB2-BD59-A6C34878D82A}">
                    <a16:rowId xmlns:a16="http://schemas.microsoft.com/office/drawing/2014/main" val="4133369261"/>
                  </a:ext>
                </a:extLst>
              </a:tr>
            </a:tbl>
          </a:graphicData>
        </a:graphic>
      </p:graphicFrame>
      <p:sp>
        <p:nvSpPr>
          <p:cNvPr id="5" name="Title 1"/>
          <p:cNvSpPr>
            <a:spLocks noGrp="1"/>
          </p:cNvSpPr>
          <p:nvPr>
            <p:ph type="title"/>
          </p:nvPr>
        </p:nvSpPr>
        <p:spPr>
          <a:xfrm>
            <a:off x="457200" y="181826"/>
            <a:ext cx="8229600" cy="689501"/>
          </a:xfrm>
        </p:spPr>
        <p:txBody>
          <a:bodyPr/>
          <a:lstStyle/>
          <a:p>
            <a:r>
              <a:rPr lang="en-US" dirty="0" smtClean="0"/>
              <a:t>Panel marker decisions and optimization</a:t>
            </a:r>
            <a:endParaRPr lang="en-US" dirty="0"/>
          </a:p>
        </p:txBody>
      </p:sp>
      <p:pic>
        <p:nvPicPr>
          <p:cNvPr id="6" name="Picture 5"/>
          <p:cNvPicPr>
            <a:picLocks noChangeAspect="1"/>
          </p:cNvPicPr>
          <p:nvPr/>
        </p:nvPicPr>
        <p:blipFill>
          <a:blip r:embed="rId3"/>
          <a:stretch>
            <a:fillRect/>
          </a:stretch>
        </p:blipFill>
        <p:spPr>
          <a:xfrm>
            <a:off x="6232213" y="871327"/>
            <a:ext cx="2826733" cy="3657600"/>
          </a:xfrm>
          <a:prstGeom prst="rect">
            <a:avLst/>
          </a:prstGeom>
        </p:spPr>
      </p:pic>
      <p:sp>
        <p:nvSpPr>
          <p:cNvPr id="7" name="Rectangle 6"/>
          <p:cNvSpPr/>
          <p:nvPr/>
        </p:nvSpPr>
        <p:spPr>
          <a:xfrm>
            <a:off x="6196810" y="4558709"/>
            <a:ext cx="2947190"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hlinkClick r:id="rId4"/>
              </a:rPr>
              <a:t>https://www.biolegend.com/maturation_markers</a:t>
            </a:r>
            <a:endParaRPr lang="en-US"/>
          </a:p>
        </p:txBody>
      </p:sp>
    </p:spTree>
    <p:extLst>
      <p:ext uri="{BB962C8B-B14F-4D97-AF65-F5344CB8AC3E}">
        <p14:creationId xmlns:p14="http://schemas.microsoft.com/office/powerpoint/2010/main" val="17481188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6964326" y="4558709"/>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Panel and key differentiating markers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689534136"/>
              </p:ext>
            </p:extLst>
          </p:nvPr>
        </p:nvGraphicFramePr>
        <p:xfrm>
          <a:off x="563505" y="870453"/>
          <a:ext cx="1418099" cy="3748120"/>
        </p:xfrm>
        <a:graphic>
          <a:graphicData uri="http://schemas.openxmlformats.org/drawingml/2006/table">
            <a:tbl>
              <a:tblPr>
                <a:tableStyleId>{5C22544A-7EE6-4342-B048-85BDC9FD1C3A}</a:tableStyleId>
              </a:tblPr>
              <a:tblGrid>
                <a:gridCol w="692284">
                  <a:extLst>
                    <a:ext uri="{9D8B030D-6E8A-4147-A177-3AD203B41FA5}">
                      <a16:colId xmlns:a16="http://schemas.microsoft.com/office/drawing/2014/main" val="584013613"/>
                    </a:ext>
                  </a:extLst>
                </a:gridCol>
                <a:gridCol w="725815">
                  <a:extLst>
                    <a:ext uri="{9D8B030D-6E8A-4147-A177-3AD203B41FA5}">
                      <a16:colId xmlns:a16="http://schemas.microsoft.com/office/drawing/2014/main" val="1091647273"/>
                    </a:ext>
                  </a:extLst>
                </a:gridCol>
              </a:tblGrid>
              <a:tr h="144453">
                <a:tc>
                  <a:txBody>
                    <a:bodyPr/>
                    <a:lstStyle/>
                    <a:p>
                      <a:pPr algn="ctr" fontAlgn="b"/>
                      <a:r>
                        <a:rPr lang="en-US" sz="800" b="1" u="none" strike="noStrike" dirty="0" smtClean="0">
                          <a:solidFill>
                            <a:srgbClr val="C00000"/>
                          </a:solidFill>
                          <a:effectLst/>
                        </a:rPr>
                        <a:t>CD19</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a:solidFill>
                            <a:srgbClr val="C00000"/>
                          </a:solidFill>
                          <a:effectLst/>
                        </a:rPr>
                        <a:t>Spark </a:t>
                      </a:r>
                      <a:r>
                        <a:rPr lang="en-US" sz="800" b="1" u="none" strike="noStrike" dirty="0" smtClean="0">
                          <a:solidFill>
                            <a:srgbClr val="C00000"/>
                          </a:solidFill>
                          <a:effectLst/>
                        </a:rPr>
                        <a:t>Blue™ 550</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10983058"/>
                  </a:ext>
                </a:extLst>
              </a:tr>
              <a:tr h="144453">
                <a:tc>
                  <a:txBody>
                    <a:bodyPr/>
                    <a:lstStyle/>
                    <a:p>
                      <a:pPr algn="ctr" fontAlgn="b"/>
                      <a:r>
                        <a:rPr lang="en-US" sz="800" b="1" u="none" strike="noStrike" dirty="0">
                          <a:solidFill>
                            <a:srgbClr val="C00000"/>
                          </a:solidFill>
                          <a:effectLst/>
                        </a:rPr>
                        <a:t>CD20</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a:solidFill>
                            <a:srgbClr val="C00000"/>
                          </a:solidFill>
                          <a:effectLst/>
                        </a:rPr>
                        <a:t>PCP </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75101283"/>
                  </a:ext>
                </a:extLst>
              </a:tr>
              <a:tr h="144453">
                <a:tc>
                  <a:txBody>
                    <a:bodyPr/>
                    <a:lstStyle/>
                    <a:p>
                      <a:pPr algn="ctr" fontAlgn="b"/>
                      <a:r>
                        <a:rPr lang="en-US" sz="800" b="1" u="none" strike="noStrike" dirty="0" smtClean="0">
                          <a:solidFill>
                            <a:srgbClr val="C00000"/>
                          </a:solidFill>
                          <a:effectLst/>
                        </a:rPr>
                        <a:t>CD3</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smtClean="0">
                          <a:solidFill>
                            <a:srgbClr val="C00000"/>
                          </a:solidFill>
                          <a:effectLst/>
                        </a:rPr>
                        <a:t>PE-Fire™ </a:t>
                      </a:r>
                      <a:r>
                        <a:rPr lang="en-US" sz="800" b="1" u="none" strike="noStrike" dirty="0">
                          <a:solidFill>
                            <a:srgbClr val="C00000"/>
                          </a:solidFill>
                          <a:effectLst/>
                        </a:rPr>
                        <a:t>810</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7326608"/>
                  </a:ext>
                </a:extLst>
              </a:tr>
              <a:tr h="144453">
                <a:tc>
                  <a:txBody>
                    <a:bodyPr/>
                    <a:lstStyle/>
                    <a:p>
                      <a:pPr algn="ctr" fontAlgn="b"/>
                      <a:r>
                        <a:rPr lang="en-US" sz="800" b="1" u="none" strike="noStrike" dirty="0">
                          <a:solidFill>
                            <a:srgbClr val="92D050"/>
                          </a:solidFill>
                          <a:effectLst/>
                        </a:rPr>
                        <a:t>CD11c</a:t>
                      </a:r>
                      <a:endParaRPr lang="en-US" sz="800" b="1" i="0" u="none" strike="noStrike" dirty="0">
                        <a:solidFill>
                          <a:srgbClr val="92D05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smtClean="0">
                          <a:solidFill>
                            <a:srgbClr val="92D050"/>
                          </a:solidFill>
                          <a:effectLst/>
                        </a:rPr>
                        <a:t>Spark NIR™ </a:t>
                      </a:r>
                      <a:r>
                        <a:rPr lang="en-US" sz="800" b="1" u="none" strike="noStrike" dirty="0">
                          <a:solidFill>
                            <a:srgbClr val="92D050"/>
                          </a:solidFill>
                          <a:effectLst/>
                        </a:rPr>
                        <a:t>685</a:t>
                      </a:r>
                      <a:endParaRPr lang="en-US" sz="800" b="1" i="0" u="none" strike="noStrike" dirty="0">
                        <a:solidFill>
                          <a:srgbClr val="92D05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8755407"/>
                  </a:ext>
                </a:extLst>
              </a:tr>
              <a:tr h="144453">
                <a:tc>
                  <a:txBody>
                    <a:bodyPr/>
                    <a:lstStyle/>
                    <a:p>
                      <a:pPr algn="ctr" fontAlgn="b"/>
                      <a:r>
                        <a:rPr lang="en-US" sz="800" b="1" u="none" strike="noStrike" dirty="0">
                          <a:solidFill>
                            <a:srgbClr val="92D050"/>
                          </a:solidFill>
                          <a:effectLst/>
                        </a:rPr>
                        <a:t>CD56</a:t>
                      </a:r>
                      <a:endParaRPr lang="en-US" sz="800" b="1" i="0" u="none" strike="noStrike" dirty="0">
                        <a:solidFill>
                          <a:srgbClr val="92D05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smtClean="0">
                          <a:solidFill>
                            <a:srgbClr val="92D050"/>
                          </a:solidFill>
                          <a:effectLst/>
                        </a:rPr>
                        <a:t>BV570™</a:t>
                      </a:r>
                      <a:endParaRPr lang="en-US" sz="800" b="1" i="0" u="none" strike="noStrike" dirty="0">
                        <a:solidFill>
                          <a:srgbClr val="92D05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7406083"/>
                  </a:ext>
                </a:extLst>
              </a:tr>
              <a:tr h="144453">
                <a:tc>
                  <a:txBody>
                    <a:bodyPr/>
                    <a:lstStyle/>
                    <a:p>
                      <a:pPr algn="ctr" fontAlgn="b"/>
                      <a:r>
                        <a:rPr lang="en-US" sz="800" b="1" u="none" strike="noStrike" dirty="0" smtClean="0">
                          <a:solidFill>
                            <a:srgbClr val="92D050"/>
                          </a:solidFill>
                          <a:effectLst/>
                        </a:rPr>
                        <a:t>CD14</a:t>
                      </a:r>
                      <a:endParaRPr lang="en-US" sz="800" b="1" i="0" u="none" strike="noStrike" dirty="0">
                        <a:solidFill>
                          <a:srgbClr val="92D05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a:solidFill>
                            <a:srgbClr val="92D050"/>
                          </a:solidFill>
                          <a:effectLst/>
                        </a:rPr>
                        <a:t>biotin/ QD625</a:t>
                      </a:r>
                      <a:endParaRPr lang="en-US" sz="800" b="1" i="0" u="none" strike="noStrike" dirty="0">
                        <a:solidFill>
                          <a:srgbClr val="92D05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34160227"/>
                  </a:ext>
                </a:extLst>
              </a:tr>
              <a:tr h="144453">
                <a:tc>
                  <a:txBody>
                    <a:bodyPr/>
                    <a:lstStyle/>
                    <a:p>
                      <a:pPr algn="ctr" fontAlgn="b"/>
                      <a:r>
                        <a:rPr lang="en-US" sz="800" b="1" u="none" strike="noStrike" dirty="0">
                          <a:solidFill>
                            <a:srgbClr val="C00000"/>
                          </a:solidFill>
                          <a:effectLst/>
                        </a:rPr>
                        <a:t>CD34</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smtClean="0">
                          <a:solidFill>
                            <a:srgbClr val="C00000"/>
                          </a:solidFill>
                          <a:effectLst/>
                        </a:rPr>
                        <a:t>BV650™</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9996036"/>
                  </a:ext>
                </a:extLst>
              </a:tr>
              <a:tr h="144453">
                <a:tc>
                  <a:txBody>
                    <a:bodyPr/>
                    <a:lstStyle/>
                    <a:p>
                      <a:pPr algn="ctr" fontAlgn="b"/>
                      <a:r>
                        <a:rPr lang="en-US" sz="800" b="1" u="none" strike="noStrike">
                          <a:solidFill>
                            <a:srgbClr val="00B0F0"/>
                          </a:solidFill>
                          <a:effectLst/>
                        </a:rPr>
                        <a:t>CD135</a:t>
                      </a:r>
                      <a:endParaRPr lang="en-US" sz="800" b="1" i="0" u="none" strike="noStrike">
                        <a:solidFill>
                          <a:srgbClr val="00B0F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smtClean="0">
                          <a:solidFill>
                            <a:srgbClr val="00B0F0"/>
                          </a:solidFill>
                          <a:effectLst/>
                        </a:rPr>
                        <a:t>PE-Cyanine</a:t>
                      </a:r>
                      <a:r>
                        <a:rPr lang="en-US" sz="800" b="1" u="none" strike="noStrike" baseline="0" dirty="0" smtClean="0">
                          <a:solidFill>
                            <a:srgbClr val="00B0F0"/>
                          </a:solidFill>
                          <a:effectLst/>
                        </a:rPr>
                        <a:t> 5</a:t>
                      </a:r>
                      <a:endParaRPr lang="en-US" sz="800" b="1" i="0" u="none" strike="noStrike" dirty="0">
                        <a:solidFill>
                          <a:srgbClr val="00B0F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15010107"/>
                  </a:ext>
                </a:extLst>
              </a:tr>
              <a:tr h="144453">
                <a:tc>
                  <a:txBody>
                    <a:bodyPr/>
                    <a:lstStyle/>
                    <a:p>
                      <a:pPr algn="ctr" fontAlgn="b"/>
                      <a:r>
                        <a:rPr lang="en-US" sz="800" b="1" u="none" strike="noStrike" dirty="0" smtClean="0">
                          <a:solidFill>
                            <a:srgbClr val="C00000"/>
                          </a:solidFill>
                          <a:effectLst/>
                        </a:rPr>
                        <a:t>CD38</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smtClean="0">
                          <a:solidFill>
                            <a:srgbClr val="C00000"/>
                          </a:solidFill>
                          <a:effectLst/>
                        </a:rPr>
                        <a:t>PCP-Fire™ </a:t>
                      </a:r>
                      <a:r>
                        <a:rPr lang="en-US" sz="800" b="1" u="none" strike="noStrike" dirty="0">
                          <a:solidFill>
                            <a:srgbClr val="C00000"/>
                          </a:solidFill>
                          <a:effectLst/>
                        </a:rPr>
                        <a:t>720</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7787874"/>
                  </a:ext>
                </a:extLst>
              </a:tr>
              <a:tr h="144453">
                <a:tc>
                  <a:txBody>
                    <a:bodyPr/>
                    <a:lstStyle/>
                    <a:p>
                      <a:pPr algn="ctr" fontAlgn="b"/>
                      <a:r>
                        <a:rPr lang="en-US" sz="800" b="1" u="none" strike="noStrike" dirty="0">
                          <a:solidFill>
                            <a:srgbClr val="C00000"/>
                          </a:solidFill>
                          <a:effectLst/>
                        </a:rPr>
                        <a:t>CD27</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smtClean="0">
                          <a:solidFill>
                            <a:srgbClr val="C00000"/>
                          </a:solidFill>
                          <a:effectLst/>
                        </a:rPr>
                        <a:t>BV750™</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49448550"/>
                  </a:ext>
                </a:extLst>
              </a:tr>
              <a:tr h="144453">
                <a:tc>
                  <a:txBody>
                    <a:bodyPr/>
                    <a:lstStyle/>
                    <a:p>
                      <a:pPr algn="ctr" fontAlgn="b"/>
                      <a:r>
                        <a:rPr lang="en-US" sz="800" b="1" u="none" strike="noStrike" dirty="0">
                          <a:solidFill>
                            <a:srgbClr val="C00000"/>
                          </a:solidFill>
                          <a:effectLst/>
                        </a:rPr>
                        <a:t>CD10</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smtClean="0">
                          <a:solidFill>
                            <a:srgbClr val="C00000"/>
                          </a:solidFill>
                          <a:effectLst/>
                        </a:rPr>
                        <a:t>BV711™</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56290437"/>
                  </a:ext>
                </a:extLst>
              </a:tr>
              <a:tr h="144453">
                <a:tc>
                  <a:txBody>
                    <a:bodyPr/>
                    <a:lstStyle/>
                    <a:p>
                      <a:pPr algn="ctr" fontAlgn="b"/>
                      <a:r>
                        <a:rPr lang="en-US" sz="800" b="1" u="none" strike="noStrike">
                          <a:solidFill>
                            <a:srgbClr val="C00000"/>
                          </a:solidFill>
                          <a:effectLst/>
                        </a:rPr>
                        <a:t>CD5</a:t>
                      </a:r>
                      <a:endParaRPr lang="en-US" sz="800" b="1" i="0" u="none" strike="noStrike">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smtClean="0">
                          <a:solidFill>
                            <a:srgbClr val="C00000"/>
                          </a:solidFill>
                          <a:effectLst/>
                        </a:rPr>
                        <a:t>PE/Dazzle™</a:t>
                      </a:r>
                      <a:r>
                        <a:rPr lang="en-US" sz="800" b="1" u="none" strike="noStrike" baseline="0" dirty="0" smtClean="0">
                          <a:solidFill>
                            <a:srgbClr val="C00000"/>
                          </a:solidFill>
                          <a:effectLst/>
                        </a:rPr>
                        <a:t> 594</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2460699"/>
                  </a:ext>
                </a:extLst>
              </a:tr>
              <a:tr h="144453">
                <a:tc>
                  <a:txBody>
                    <a:bodyPr/>
                    <a:lstStyle/>
                    <a:p>
                      <a:pPr algn="ctr" fontAlgn="b"/>
                      <a:r>
                        <a:rPr lang="en-US" sz="800" b="1" u="none" strike="noStrike" dirty="0">
                          <a:solidFill>
                            <a:srgbClr val="00B0F0"/>
                          </a:solidFill>
                          <a:effectLst/>
                        </a:rPr>
                        <a:t>CD45RA</a:t>
                      </a:r>
                      <a:endParaRPr lang="en-US" sz="800" b="1" i="0" u="none" strike="noStrike" dirty="0">
                        <a:solidFill>
                          <a:srgbClr val="00B0F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smtClean="0">
                          <a:solidFill>
                            <a:srgbClr val="00B0F0"/>
                          </a:solidFill>
                          <a:effectLst/>
                        </a:rPr>
                        <a:t>BV510™</a:t>
                      </a:r>
                      <a:endParaRPr lang="en-US" sz="800" b="1" i="0" u="none" strike="noStrike" dirty="0">
                        <a:solidFill>
                          <a:srgbClr val="00B0F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19837659"/>
                  </a:ext>
                </a:extLst>
              </a:tr>
              <a:tr h="144453">
                <a:tc>
                  <a:txBody>
                    <a:bodyPr/>
                    <a:lstStyle/>
                    <a:p>
                      <a:pPr algn="ctr" fontAlgn="b"/>
                      <a:r>
                        <a:rPr lang="en-US" sz="800" b="1" u="none" strike="noStrike" dirty="0">
                          <a:solidFill>
                            <a:srgbClr val="C00000"/>
                          </a:solidFill>
                          <a:effectLst/>
                        </a:rPr>
                        <a:t>CD24</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smtClean="0">
                          <a:solidFill>
                            <a:srgbClr val="C00000"/>
                          </a:solidFill>
                          <a:effectLst/>
                        </a:rPr>
                        <a:t>BV785™</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5321502"/>
                  </a:ext>
                </a:extLst>
              </a:tr>
              <a:tr h="144453">
                <a:tc>
                  <a:txBody>
                    <a:bodyPr/>
                    <a:lstStyle/>
                    <a:p>
                      <a:pPr algn="ctr" fontAlgn="b"/>
                      <a:r>
                        <a:rPr lang="en-US" sz="800" b="1" u="none" strike="noStrike" dirty="0">
                          <a:solidFill>
                            <a:srgbClr val="00B0F0"/>
                          </a:solidFill>
                          <a:effectLst/>
                        </a:rPr>
                        <a:t>BAFF-R</a:t>
                      </a:r>
                      <a:endParaRPr lang="en-US" sz="800" b="1" i="0" u="none" strike="noStrike" dirty="0">
                        <a:solidFill>
                          <a:srgbClr val="00B0F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smtClean="0">
                          <a:solidFill>
                            <a:srgbClr val="00B0F0"/>
                          </a:solidFill>
                          <a:effectLst/>
                        </a:rPr>
                        <a:t>PE/Cyanine</a:t>
                      </a:r>
                      <a:r>
                        <a:rPr lang="en-US" sz="800" b="1" u="none" strike="noStrike" baseline="0" dirty="0" smtClean="0">
                          <a:solidFill>
                            <a:srgbClr val="00B0F0"/>
                          </a:solidFill>
                          <a:effectLst/>
                        </a:rPr>
                        <a:t> 7</a:t>
                      </a:r>
                      <a:endParaRPr lang="en-US" sz="800" b="1" i="0" u="none" strike="noStrike" dirty="0">
                        <a:solidFill>
                          <a:srgbClr val="00B0F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2140929"/>
                  </a:ext>
                </a:extLst>
              </a:tr>
              <a:tr h="144453">
                <a:tc>
                  <a:txBody>
                    <a:bodyPr/>
                    <a:lstStyle/>
                    <a:p>
                      <a:pPr algn="ctr" fontAlgn="b"/>
                      <a:r>
                        <a:rPr lang="en-US" sz="800" b="1" u="none" strike="noStrike" dirty="0" err="1">
                          <a:solidFill>
                            <a:srgbClr val="C00000"/>
                          </a:solidFill>
                          <a:effectLst/>
                        </a:rPr>
                        <a:t>IgD</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smtClean="0">
                          <a:solidFill>
                            <a:srgbClr val="C00000"/>
                          </a:solidFill>
                          <a:effectLst/>
                        </a:rPr>
                        <a:t>BV605™</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6792978"/>
                  </a:ext>
                </a:extLst>
              </a:tr>
              <a:tr h="144453">
                <a:tc>
                  <a:txBody>
                    <a:bodyPr/>
                    <a:lstStyle/>
                    <a:p>
                      <a:pPr algn="ctr" fontAlgn="b"/>
                      <a:r>
                        <a:rPr lang="en-US" sz="800" b="1" u="none" strike="noStrike" dirty="0">
                          <a:solidFill>
                            <a:srgbClr val="C00000"/>
                          </a:solidFill>
                          <a:effectLst/>
                        </a:rPr>
                        <a:t>IgM</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smtClean="0">
                          <a:solidFill>
                            <a:srgbClr val="C00000"/>
                          </a:solidFill>
                          <a:effectLst/>
                        </a:rPr>
                        <a:t>AF647®</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99781160"/>
                  </a:ext>
                </a:extLst>
              </a:tr>
              <a:tr h="144453">
                <a:tc>
                  <a:txBody>
                    <a:bodyPr/>
                    <a:lstStyle/>
                    <a:p>
                      <a:pPr algn="ctr" fontAlgn="b"/>
                      <a:r>
                        <a:rPr lang="en-US" sz="800" b="1" u="none" strike="noStrike" dirty="0" smtClean="0">
                          <a:solidFill>
                            <a:srgbClr val="C00000"/>
                          </a:solidFill>
                          <a:effectLst/>
                        </a:rPr>
                        <a:t>CD21</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smtClean="0">
                          <a:solidFill>
                            <a:srgbClr val="C00000"/>
                          </a:solidFill>
                          <a:effectLst/>
                        </a:rPr>
                        <a:t>PE/Fire™ </a:t>
                      </a:r>
                      <a:r>
                        <a:rPr lang="en-US" sz="800" b="1" u="none" strike="noStrike" dirty="0">
                          <a:solidFill>
                            <a:srgbClr val="C00000"/>
                          </a:solidFill>
                          <a:effectLst/>
                        </a:rPr>
                        <a:t>700</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46527121"/>
                  </a:ext>
                </a:extLst>
              </a:tr>
              <a:tr h="144453">
                <a:tc>
                  <a:txBody>
                    <a:bodyPr/>
                    <a:lstStyle/>
                    <a:p>
                      <a:pPr algn="ctr" fontAlgn="b"/>
                      <a:r>
                        <a:rPr lang="en-US" sz="800" b="1" u="none" strike="noStrike">
                          <a:solidFill>
                            <a:srgbClr val="00B0F0"/>
                          </a:solidFill>
                          <a:effectLst/>
                        </a:rPr>
                        <a:t>CXCR4</a:t>
                      </a:r>
                      <a:endParaRPr lang="en-US" sz="800" b="1" i="0" u="none" strike="noStrike">
                        <a:solidFill>
                          <a:srgbClr val="00B0F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smtClean="0">
                          <a:solidFill>
                            <a:srgbClr val="00B0F0"/>
                          </a:solidFill>
                          <a:effectLst/>
                        </a:rPr>
                        <a:t>BV421™</a:t>
                      </a:r>
                      <a:endParaRPr lang="en-US" sz="800" b="1" i="0" u="none" strike="noStrike" dirty="0">
                        <a:solidFill>
                          <a:srgbClr val="00B0F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824088"/>
                  </a:ext>
                </a:extLst>
              </a:tr>
              <a:tr h="144453">
                <a:tc>
                  <a:txBody>
                    <a:bodyPr/>
                    <a:lstStyle/>
                    <a:p>
                      <a:pPr algn="ctr" fontAlgn="b"/>
                      <a:r>
                        <a:rPr lang="en-US" sz="800" b="1" u="none" strike="noStrike" dirty="0">
                          <a:solidFill>
                            <a:srgbClr val="C00000"/>
                          </a:solidFill>
                          <a:effectLst/>
                        </a:rPr>
                        <a:t>CD90</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a:solidFill>
                            <a:srgbClr val="C00000"/>
                          </a:solidFill>
                          <a:effectLst/>
                        </a:rPr>
                        <a:t>APC</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65114272"/>
                  </a:ext>
                </a:extLst>
              </a:tr>
              <a:tr h="144453">
                <a:tc>
                  <a:txBody>
                    <a:bodyPr/>
                    <a:lstStyle/>
                    <a:p>
                      <a:pPr algn="ctr" fontAlgn="b"/>
                      <a:r>
                        <a:rPr lang="en-US" sz="800" b="1" u="none" strike="noStrike">
                          <a:solidFill>
                            <a:srgbClr val="C00000"/>
                          </a:solidFill>
                          <a:effectLst/>
                        </a:rPr>
                        <a:t>CD138</a:t>
                      </a:r>
                      <a:endParaRPr lang="en-US" sz="800" b="1" i="0" u="none" strike="noStrike">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smtClean="0">
                          <a:solidFill>
                            <a:srgbClr val="C00000"/>
                          </a:solidFill>
                          <a:effectLst/>
                        </a:rPr>
                        <a:t>APC/Fire™ 750</a:t>
                      </a:r>
                      <a:endParaRPr lang="en-US" sz="800" b="1" i="0" u="none" strike="noStrike" dirty="0">
                        <a:solidFill>
                          <a:srgbClr val="C0000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85503353"/>
                  </a:ext>
                </a:extLst>
              </a:tr>
              <a:tr h="144453">
                <a:tc>
                  <a:txBody>
                    <a:bodyPr/>
                    <a:lstStyle/>
                    <a:p>
                      <a:pPr algn="ctr" fontAlgn="b"/>
                      <a:r>
                        <a:rPr lang="en-US" sz="800" b="1" u="none" strike="noStrike" dirty="0">
                          <a:solidFill>
                            <a:srgbClr val="00B0F0"/>
                          </a:solidFill>
                          <a:effectLst/>
                        </a:rPr>
                        <a:t>CD44</a:t>
                      </a:r>
                      <a:endParaRPr lang="en-US" sz="800" b="1" i="0" u="none" strike="noStrike" dirty="0">
                        <a:solidFill>
                          <a:srgbClr val="00B0F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a:solidFill>
                            <a:srgbClr val="00B0F0"/>
                          </a:solidFill>
                          <a:effectLst/>
                        </a:rPr>
                        <a:t>FITC</a:t>
                      </a:r>
                      <a:endParaRPr lang="en-US" sz="800" b="1" i="0" u="none" strike="noStrike" dirty="0">
                        <a:solidFill>
                          <a:srgbClr val="00B0F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9011191"/>
                  </a:ext>
                </a:extLst>
              </a:tr>
              <a:tr h="144453">
                <a:tc>
                  <a:txBody>
                    <a:bodyPr/>
                    <a:lstStyle/>
                    <a:p>
                      <a:pPr algn="ctr" fontAlgn="b"/>
                      <a:r>
                        <a:rPr lang="en-US" sz="800" b="1" u="none" strike="noStrike">
                          <a:solidFill>
                            <a:srgbClr val="00B0F0"/>
                          </a:solidFill>
                          <a:effectLst/>
                        </a:rPr>
                        <a:t>CD86</a:t>
                      </a:r>
                      <a:endParaRPr lang="en-US" sz="800" b="1" i="0" u="none" strike="noStrike">
                        <a:solidFill>
                          <a:srgbClr val="00B0F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smtClean="0">
                          <a:solidFill>
                            <a:srgbClr val="00B0F0"/>
                          </a:solidFill>
                          <a:effectLst/>
                        </a:rPr>
                        <a:t>BV480™</a:t>
                      </a:r>
                      <a:endParaRPr lang="en-US" sz="800" b="1" i="0" u="none" strike="noStrike" dirty="0">
                        <a:solidFill>
                          <a:srgbClr val="00B0F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98905231"/>
                  </a:ext>
                </a:extLst>
              </a:tr>
              <a:tr h="144453">
                <a:tc>
                  <a:txBody>
                    <a:bodyPr/>
                    <a:lstStyle/>
                    <a:p>
                      <a:pPr algn="ctr" fontAlgn="b"/>
                      <a:r>
                        <a:rPr lang="en-US" sz="800" b="1" u="none" strike="noStrike">
                          <a:solidFill>
                            <a:srgbClr val="7030A0"/>
                          </a:solidFill>
                          <a:effectLst/>
                        </a:rPr>
                        <a:t>CD123 (IL3R)</a:t>
                      </a:r>
                      <a:endParaRPr lang="en-US" sz="800" b="1" i="0" u="none" strike="noStrike">
                        <a:solidFill>
                          <a:srgbClr val="7030A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a:solidFill>
                            <a:srgbClr val="7030A0"/>
                          </a:solidFill>
                          <a:effectLst/>
                        </a:rPr>
                        <a:t>PacBlue</a:t>
                      </a:r>
                      <a:endParaRPr lang="en-US" sz="800" b="1" i="0" u="none" strike="noStrike">
                        <a:solidFill>
                          <a:srgbClr val="7030A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09853569"/>
                  </a:ext>
                </a:extLst>
              </a:tr>
              <a:tr h="136795">
                <a:tc>
                  <a:txBody>
                    <a:bodyPr/>
                    <a:lstStyle/>
                    <a:p>
                      <a:pPr algn="ctr" fontAlgn="b"/>
                      <a:r>
                        <a:rPr lang="en-US" sz="800" b="1" u="none" strike="noStrike" dirty="0">
                          <a:solidFill>
                            <a:srgbClr val="7030A0"/>
                          </a:solidFill>
                          <a:effectLst/>
                        </a:rPr>
                        <a:t>CD303</a:t>
                      </a:r>
                      <a:endParaRPr lang="en-US" sz="800" b="1" i="0" u="none" strike="noStrike" dirty="0">
                        <a:solidFill>
                          <a:srgbClr val="7030A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800" b="1" u="none" strike="noStrike" dirty="0" smtClean="0">
                          <a:solidFill>
                            <a:srgbClr val="7030A0"/>
                          </a:solidFill>
                          <a:effectLst/>
                        </a:rPr>
                        <a:t>AF700®</a:t>
                      </a:r>
                      <a:endParaRPr lang="en-US" sz="800" b="1" i="0" u="none" strike="noStrike" dirty="0" smtClean="0">
                        <a:solidFill>
                          <a:srgbClr val="7030A0"/>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7766314"/>
                  </a:ext>
                </a:extLst>
              </a:tr>
              <a:tr h="144453">
                <a:tc>
                  <a:txBody>
                    <a:bodyPr/>
                    <a:lstStyle/>
                    <a:p>
                      <a:pPr algn="ctr" fontAlgn="b"/>
                      <a:r>
                        <a:rPr lang="en-US" sz="800" b="1" u="none" strike="noStrike" dirty="0">
                          <a:solidFill>
                            <a:schemeClr val="tx2">
                              <a:lumMod val="75000"/>
                            </a:schemeClr>
                          </a:solidFill>
                          <a:effectLst/>
                        </a:rPr>
                        <a:t>TLR9/ </a:t>
                      </a:r>
                      <a:r>
                        <a:rPr lang="en-US" sz="800" b="1" u="none" strike="noStrike" dirty="0" err="1" smtClean="0">
                          <a:solidFill>
                            <a:schemeClr val="tx2">
                              <a:lumMod val="75000"/>
                            </a:schemeClr>
                          </a:solidFill>
                          <a:effectLst/>
                        </a:rPr>
                        <a:t>TdT</a:t>
                      </a:r>
                      <a:r>
                        <a:rPr lang="en-US" sz="800" b="1" u="none" strike="noStrike" dirty="0" smtClean="0">
                          <a:solidFill>
                            <a:schemeClr val="tx2">
                              <a:lumMod val="75000"/>
                            </a:schemeClr>
                          </a:solidFill>
                          <a:effectLst/>
                        </a:rPr>
                        <a:t>/ BCR</a:t>
                      </a:r>
                      <a:endParaRPr lang="en-US" sz="800" b="1" i="0" u="none" strike="noStrike" dirty="0">
                        <a:solidFill>
                          <a:schemeClr val="tx2">
                            <a:lumMod val="75000"/>
                          </a:schemeClr>
                        </a:solidFill>
                        <a:effectLst/>
                        <a:latin typeface="Calibri" panose="020F0502020204030204" pitchFamily="34" charset="0"/>
                      </a:endParaRP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800" b="1" u="none" strike="noStrike" dirty="0" smtClean="0">
                          <a:solidFill>
                            <a:schemeClr val="tx2">
                              <a:lumMod val="75000"/>
                            </a:schemeClr>
                          </a:solidFill>
                          <a:effectLst/>
                        </a:rPr>
                        <a:t>PE</a:t>
                      </a:r>
                    </a:p>
                  </a:txBody>
                  <a:tcPr marL="5623" marR="5623" marT="562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63510093"/>
                  </a:ext>
                </a:extLst>
              </a:tr>
            </a:tbl>
          </a:graphicData>
        </a:graphic>
      </p:graphicFrame>
      <p:sp>
        <p:nvSpPr>
          <p:cNvPr id="5" name="TextBox 4"/>
          <p:cNvSpPr txBox="1"/>
          <p:nvPr/>
        </p:nvSpPr>
        <p:spPr>
          <a:xfrm>
            <a:off x="4078303" y="815383"/>
            <a:ext cx="4224355" cy="1384995"/>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solidFill>
                  <a:srgbClr val="000000"/>
                </a:solidFill>
              </a:rPr>
              <a:t>CD19 Spark Blue™ 550 vs CD20 </a:t>
            </a:r>
            <a:r>
              <a:rPr lang="en-US" sz="1400" dirty="0" err="1" smtClean="0">
                <a:solidFill>
                  <a:srgbClr val="000000"/>
                </a:solidFill>
              </a:rPr>
              <a:t>PerCP</a:t>
            </a:r>
            <a:endParaRPr lang="en-US" sz="1400" dirty="0" smtClean="0">
              <a:solidFill>
                <a:srgbClr val="000000"/>
              </a:solidFill>
            </a:endParaRPr>
          </a:p>
          <a:p>
            <a:pPr marL="285750" indent="-285750">
              <a:buFont typeface="Arial" panose="020B0604020202020204" pitchFamily="34" charset="0"/>
              <a:buChar char="•"/>
            </a:pPr>
            <a:r>
              <a:rPr lang="en-US" sz="1400" dirty="0" smtClean="0">
                <a:solidFill>
                  <a:srgbClr val="000000"/>
                </a:solidFill>
              </a:rPr>
              <a:t>CD34 BV650™ vs CD90 APC</a:t>
            </a:r>
          </a:p>
          <a:p>
            <a:pPr marL="285750" indent="-285750">
              <a:buFont typeface="Arial" panose="020B0604020202020204" pitchFamily="34" charset="0"/>
              <a:buChar char="•"/>
            </a:pPr>
            <a:r>
              <a:rPr lang="en-US" sz="1400" dirty="0" smtClean="0">
                <a:solidFill>
                  <a:srgbClr val="000000"/>
                </a:solidFill>
              </a:rPr>
              <a:t>CD123 Pacific Blue vs CD303 Alexa Fluor® 700</a:t>
            </a:r>
          </a:p>
          <a:p>
            <a:pPr marL="285750" indent="-285750">
              <a:buFont typeface="Arial" panose="020B0604020202020204" pitchFamily="34" charset="0"/>
              <a:buChar char="•"/>
            </a:pPr>
            <a:r>
              <a:rPr lang="en-US" sz="1400" dirty="0" smtClean="0">
                <a:solidFill>
                  <a:srgbClr val="000000"/>
                </a:solidFill>
              </a:rPr>
              <a:t>CD38 PCP-Fire™ 720 vs CD27 BV750™</a:t>
            </a:r>
          </a:p>
          <a:p>
            <a:pPr marL="285750" indent="-285750">
              <a:buFont typeface="Arial" panose="020B0604020202020204" pitchFamily="34" charset="0"/>
              <a:buChar char="•"/>
            </a:pPr>
            <a:r>
              <a:rPr lang="en-US" sz="1400" dirty="0" smtClean="0">
                <a:solidFill>
                  <a:srgbClr val="000000"/>
                </a:solidFill>
              </a:rPr>
              <a:t>CD45RA BV510™ vs CD10 BV711™</a:t>
            </a:r>
          </a:p>
          <a:p>
            <a:pPr marL="285750" indent="-285750">
              <a:buFont typeface="Arial" panose="020B0604020202020204" pitchFamily="34" charset="0"/>
              <a:buChar char="•"/>
            </a:pPr>
            <a:r>
              <a:rPr lang="en-US" sz="1400" dirty="0" smtClean="0">
                <a:solidFill>
                  <a:srgbClr val="000000"/>
                </a:solidFill>
              </a:rPr>
              <a:t>IgM Alexa Fluor® 647 vs </a:t>
            </a:r>
            <a:r>
              <a:rPr lang="en-US" sz="1400" dirty="0" err="1" smtClean="0">
                <a:solidFill>
                  <a:srgbClr val="000000"/>
                </a:solidFill>
              </a:rPr>
              <a:t>IgD</a:t>
            </a:r>
            <a:r>
              <a:rPr lang="en-US" sz="1400" dirty="0" smtClean="0">
                <a:solidFill>
                  <a:srgbClr val="000000"/>
                </a:solidFill>
              </a:rPr>
              <a:t> BV605™</a:t>
            </a:r>
            <a:endParaRPr lang="en-US" sz="1400" dirty="0">
              <a:solidFill>
                <a:srgbClr val="000000"/>
              </a:solidFill>
            </a:endParaRPr>
          </a:p>
        </p:txBody>
      </p:sp>
      <p:grpSp>
        <p:nvGrpSpPr>
          <p:cNvPr id="14" name="Group 13"/>
          <p:cNvGrpSpPr>
            <a:grpSpLocks noChangeAspect="1"/>
          </p:cNvGrpSpPr>
          <p:nvPr/>
        </p:nvGrpSpPr>
        <p:grpSpPr>
          <a:xfrm>
            <a:off x="5294454" y="2437109"/>
            <a:ext cx="2041305" cy="1168871"/>
            <a:chOff x="5342298" y="2637746"/>
            <a:chExt cx="2444498" cy="1399743"/>
          </a:xfrm>
        </p:grpSpPr>
        <p:pic>
          <p:nvPicPr>
            <p:cNvPr id="9" name="Picture 8"/>
            <p:cNvPicPr>
              <a:picLocks noChangeAspect="1"/>
            </p:cNvPicPr>
            <p:nvPr/>
          </p:nvPicPr>
          <p:blipFill>
            <a:blip r:embed="rId3"/>
            <a:stretch>
              <a:fillRect/>
            </a:stretch>
          </p:blipFill>
          <p:spPr>
            <a:xfrm>
              <a:off x="5342298" y="2637746"/>
              <a:ext cx="1230016" cy="1371600"/>
            </a:xfrm>
            <a:prstGeom prst="rect">
              <a:avLst/>
            </a:prstGeom>
          </p:spPr>
        </p:pic>
        <p:pic>
          <p:nvPicPr>
            <p:cNvPr id="10" name="Picture 9"/>
            <p:cNvPicPr>
              <a:picLocks noChangeAspect="1"/>
            </p:cNvPicPr>
            <p:nvPr/>
          </p:nvPicPr>
          <p:blipFill>
            <a:blip r:embed="rId4"/>
            <a:stretch>
              <a:fillRect/>
            </a:stretch>
          </p:blipFill>
          <p:spPr>
            <a:xfrm>
              <a:off x="6572314" y="2665889"/>
              <a:ext cx="1214482" cy="1371600"/>
            </a:xfrm>
            <a:prstGeom prst="rect">
              <a:avLst/>
            </a:prstGeom>
          </p:spPr>
        </p:pic>
      </p:grpSp>
      <p:pic>
        <p:nvPicPr>
          <p:cNvPr id="11" name="Picture 10"/>
          <p:cNvPicPr>
            <a:picLocks noChangeAspect="1"/>
          </p:cNvPicPr>
          <p:nvPr/>
        </p:nvPicPr>
        <p:blipFill>
          <a:blip r:embed="rId5"/>
          <a:stretch>
            <a:fillRect/>
          </a:stretch>
        </p:blipFill>
        <p:spPr>
          <a:xfrm>
            <a:off x="2286722" y="2437110"/>
            <a:ext cx="1263866" cy="1311972"/>
          </a:xfrm>
          <a:prstGeom prst="rect">
            <a:avLst/>
          </a:prstGeom>
        </p:spPr>
      </p:pic>
      <p:pic>
        <p:nvPicPr>
          <p:cNvPr id="13" name="Picture 12"/>
          <p:cNvPicPr>
            <a:picLocks noChangeAspect="1"/>
          </p:cNvPicPr>
          <p:nvPr/>
        </p:nvPicPr>
        <p:blipFill>
          <a:blip r:embed="rId6"/>
          <a:stretch>
            <a:fillRect/>
          </a:stretch>
        </p:blipFill>
        <p:spPr>
          <a:xfrm>
            <a:off x="2282136" y="3715397"/>
            <a:ext cx="1234603" cy="1280160"/>
          </a:xfrm>
          <a:prstGeom prst="rect">
            <a:avLst/>
          </a:prstGeom>
        </p:spPr>
      </p:pic>
      <p:pic>
        <p:nvPicPr>
          <p:cNvPr id="15" name="Picture 14"/>
          <p:cNvPicPr>
            <a:picLocks noChangeAspect="1"/>
          </p:cNvPicPr>
          <p:nvPr/>
        </p:nvPicPr>
        <p:blipFill>
          <a:blip r:embed="rId7"/>
          <a:stretch>
            <a:fillRect/>
          </a:stretch>
        </p:blipFill>
        <p:spPr>
          <a:xfrm>
            <a:off x="4147240" y="3747009"/>
            <a:ext cx="2140504" cy="1182300"/>
          </a:xfrm>
          <a:prstGeom prst="rect">
            <a:avLst/>
          </a:prstGeom>
        </p:spPr>
      </p:pic>
      <p:pic>
        <p:nvPicPr>
          <p:cNvPr id="16" name="Picture 15"/>
          <p:cNvPicPr>
            <a:picLocks noChangeAspect="1"/>
          </p:cNvPicPr>
          <p:nvPr/>
        </p:nvPicPr>
        <p:blipFill>
          <a:blip r:embed="rId8"/>
          <a:stretch>
            <a:fillRect/>
          </a:stretch>
        </p:blipFill>
        <p:spPr>
          <a:xfrm>
            <a:off x="6258357" y="3715396"/>
            <a:ext cx="1057645" cy="1167057"/>
          </a:xfrm>
          <a:prstGeom prst="rect">
            <a:avLst/>
          </a:prstGeom>
        </p:spPr>
      </p:pic>
      <p:pic>
        <p:nvPicPr>
          <p:cNvPr id="17" name="Picture 16"/>
          <p:cNvPicPr>
            <a:picLocks noChangeAspect="1"/>
          </p:cNvPicPr>
          <p:nvPr/>
        </p:nvPicPr>
        <p:blipFill>
          <a:blip r:embed="rId9"/>
          <a:stretch>
            <a:fillRect/>
          </a:stretch>
        </p:blipFill>
        <p:spPr>
          <a:xfrm>
            <a:off x="4078303" y="2447034"/>
            <a:ext cx="1039931" cy="1097280"/>
          </a:xfrm>
          <a:prstGeom prst="rect">
            <a:avLst/>
          </a:prstGeom>
        </p:spPr>
      </p:pic>
      <p:sp>
        <p:nvSpPr>
          <p:cNvPr id="3" name="TextBox 2"/>
          <p:cNvSpPr txBox="1"/>
          <p:nvPr/>
        </p:nvSpPr>
        <p:spPr>
          <a:xfrm>
            <a:off x="2282135" y="1138518"/>
            <a:ext cx="1698194" cy="1077218"/>
          </a:xfrm>
          <a:prstGeom prst="rect">
            <a:avLst/>
          </a:prstGeom>
          <a:noFill/>
        </p:spPr>
        <p:txBody>
          <a:bodyPr wrap="square" rtlCol="0">
            <a:spAutoFit/>
          </a:bodyPr>
          <a:lstStyle/>
          <a:p>
            <a:r>
              <a:rPr lang="en-US" sz="1600" dirty="0" smtClean="0">
                <a:solidFill>
                  <a:srgbClr val="C00000"/>
                </a:solidFill>
              </a:rPr>
              <a:t>Primary Tier</a:t>
            </a:r>
          </a:p>
          <a:p>
            <a:r>
              <a:rPr lang="en-US" sz="1600" dirty="0" smtClean="0">
                <a:solidFill>
                  <a:srgbClr val="00B0F0"/>
                </a:solidFill>
              </a:rPr>
              <a:t>Secondary Tier</a:t>
            </a:r>
          </a:p>
          <a:p>
            <a:r>
              <a:rPr lang="en-US" sz="1600" dirty="0" err="1" smtClean="0"/>
              <a:t>Tertiery</a:t>
            </a:r>
            <a:r>
              <a:rPr lang="en-US" sz="1600" dirty="0" smtClean="0"/>
              <a:t> Tier</a:t>
            </a:r>
          </a:p>
          <a:p>
            <a:r>
              <a:rPr lang="en-US" sz="1600" dirty="0" smtClean="0">
                <a:solidFill>
                  <a:srgbClr val="92D050"/>
                </a:solidFill>
              </a:rPr>
              <a:t>Dump/excluded</a:t>
            </a:r>
            <a:endParaRPr lang="en-US" sz="1600" dirty="0">
              <a:solidFill>
                <a:srgbClr val="92D050"/>
              </a:solidFill>
            </a:endParaRPr>
          </a:p>
        </p:txBody>
      </p:sp>
    </p:spTree>
    <p:extLst>
      <p:ext uri="{BB962C8B-B14F-4D97-AF65-F5344CB8AC3E}">
        <p14:creationId xmlns:p14="http://schemas.microsoft.com/office/powerpoint/2010/main" val="3702056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Optimized commercial panels</a:t>
            </a:r>
            <a:endParaRPr lang="en-US" dirty="0"/>
          </a:p>
        </p:txBody>
      </p:sp>
      <p:sp>
        <p:nvSpPr>
          <p:cNvPr id="5" name="Rectangle 4"/>
          <p:cNvSpPr/>
          <p:nvPr/>
        </p:nvSpPr>
        <p:spPr>
          <a:xfrm>
            <a:off x="6881316" y="4475808"/>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1808025242"/>
              </p:ext>
            </p:extLst>
          </p:nvPr>
        </p:nvGraphicFramePr>
        <p:xfrm>
          <a:off x="1908313" y="923290"/>
          <a:ext cx="5661329" cy="3749364"/>
        </p:xfrm>
        <a:graphic>
          <a:graphicData uri="http://schemas.openxmlformats.org/drawingml/2006/table">
            <a:tbl>
              <a:tblPr>
                <a:tableStyleId>{5C22544A-7EE6-4342-B048-85BDC9FD1C3A}</a:tableStyleId>
              </a:tblPr>
              <a:tblGrid>
                <a:gridCol w="707428">
                  <a:extLst>
                    <a:ext uri="{9D8B030D-6E8A-4147-A177-3AD203B41FA5}">
                      <a16:colId xmlns:a16="http://schemas.microsoft.com/office/drawing/2014/main" val="1056961500"/>
                    </a:ext>
                  </a:extLst>
                </a:gridCol>
                <a:gridCol w="921129">
                  <a:extLst>
                    <a:ext uri="{9D8B030D-6E8A-4147-A177-3AD203B41FA5}">
                      <a16:colId xmlns:a16="http://schemas.microsoft.com/office/drawing/2014/main" val="1478506475"/>
                    </a:ext>
                  </a:extLst>
                </a:gridCol>
                <a:gridCol w="725029">
                  <a:extLst>
                    <a:ext uri="{9D8B030D-6E8A-4147-A177-3AD203B41FA5}">
                      <a16:colId xmlns:a16="http://schemas.microsoft.com/office/drawing/2014/main" val="2410385461"/>
                    </a:ext>
                  </a:extLst>
                </a:gridCol>
                <a:gridCol w="842838">
                  <a:extLst>
                    <a:ext uri="{9D8B030D-6E8A-4147-A177-3AD203B41FA5}">
                      <a16:colId xmlns:a16="http://schemas.microsoft.com/office/drawing/2014/main" val="1577107067"/>
                    </a:ext>
                  </a:extLst>
                </a:gridCol>
                <a:gridCol w="755374">
                  <a:extLst>
                    <a:ext uri="{9D8B030D-6E8A-4147-A177-3AD203B41FA5}">
                      <a16:colId xmlns:a16="http://schemas.microsoft.com/office/drawing/2014/main" val="563341354"/>
                    </a:ext>
                  </a:extLst>
                </a:gridCol>
                <a:gridCol w="874644">
                  <a:extLst>
                    <a:ext uri="{9D8B030D-6E8A-4147-A177-3AD203B41FA5}">
                      <a16:colId xmlns:a16="http://schemas.microsoft.com/office/drawing/2014/main" val="1419782165"/>
                    </a:ext>
                  </a:extLst>
                </a:gridCol>
                <a:gridCol w="834887">
                  <a:extLst>
                    <a:ext uri="{9D8B030D-6E8A-4147-A177-3AD203B41FA5}">
                      <a16:colId xmlns:a16="http://schemas.microsoft.com/office/drawing/2014/main" val="1984938392"/>
                    </a:ext>
                  </a:extLst>
                </a:gridCol>
              </a:tblGrid>
              <a:tr h="147835">
                <a:tc rowSpan="2" gridSpan="2">
                  <a:txBody>
                    <a:bodyPr/>
                    <a:lstStyle/>
                    <a:p>
                      <a:pPr algn="ctr" fontAlgn="b"/>
                      <a:r>
                        <a:rPr lang="en-US" sz="1200" b="1" u="none" strike="noStrike">
                          <a:solidFill>
                            <a:sysClr val="windowText" lastClr="000000"/>
                          </a:solidFill>
                          <a:effectLst/>
                        </a:rPr>
                        <a:t> </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2" hMerge="1">
                  <a:txBody>
                    <a:bodyPr/>
                    <a:lstStyle/>
                    <a:p>
                      <a:endParaRPr lang="en-US"/>
                    </a:p>
                  </a:txBody>
                  <a:tcPr/>
                </a:tc>
                <a:tc>
                  <a:txBody>
                    <a:bodyPr/>
                    <a:lstStyle/>
                    <a:p>
                      <a:pPr algn="ctr" fontAlgn="b"/>
                      <a:r>
                        <a:rPr lang="en-US" sz="1200" b="1" u="none" strike="noStrike">
                          <a:solidFill>
                            <a:srgbClr val="FF0000"/>
                          </a:solidFill>
                          <a:effectLst/>
                        </a:rPr>
                        <a:t>P1</a:t>
                      </a:r>
                      <a:endParaRPr lang="en-US" sz="1200" b="1" i="0" u="none" strike="noStrike">
                        <a:solidFill>
                          <a:srgbClr val="FF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EA8016"/>
                          </a:solidFill>
                          <a:effectLst/>
                        </a:rPr>
                        <a:t>P2</a:t>
                      </a:r>
                      <a:endParaRPr lang="en-US" sz="1200" b="1" i="0" u="none" strike="noStrike">
                        <a:solidFill>
                          <a:srgbClr val="EA8016"/>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B050"/>
                          </a:solidFill>
                          <a:effectLst/>
                        </a:rPr>
                        <a:t>P3</a:t>
                      </a:r>
                      <a:endParaRPr lang="en-US" sz="1200" b="1" i="0" u="none" strike="noStrike">
                        <a:solidFill>
                          <a:srgbClr val="00B05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00CC"/>
                          </a:solidFill>
                          <a:effectLst/>
                        </a:rPr>
                        <a:t>P4</a:t>
                      </a:r>
                      <a:endParaRPr lang="en-US" sz="1200" b="1" i="0" u="none" strike="noStrike">
                        <a:solidFill>
                          <a:srgbClr val="0000CC"/>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7030A0"/>
                          </a:solidFill>
                          <a:effectLst/>
                        </a:rPr>
                        <a:t>P5</a:t>
                      </a:r>
                      <a:endParaRPr lang="en-US" sz="1200" b="1" i="0" u="none" strike="noStrike">
                        <a:solidFill>
                          <a:srgbClr val="7030A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9647069"/>
                  </a:ext>
                </a:extLst>
              </a:tr>
              <a:tr h="295670">
                <a:tc gridSpan="2" vMerge="1">
                  <a:txBody>
                    <a:bodyPr/>
                    <a:lstStyle/>
                    <a:p>
                      <a:endParaRPr lang="en-US"/>
                    </a:p>
                  </a:txBody>
                  <a:tcPr/>
                </a:tc>
                <a:tc hMerge="1" vMerge="1">
                  <a:txBody>
                    <a:bodyPr/>
                    <a:lstStyle/>
                    <a:p>
                      <a:endParaRPr lang="en-US"/>
                    </a:p>
                  </a:txBody>
                  <a:tcPr/>
                </a:tc>
                <a:tc>
                  <a:txBody>
                    <a:bodyPr/>
                    <a:lstStyle/>
                    <a:p>
                      <a:pPr algn="ctr" fontAlgn="b"/>
                      <a:r>
                        <a:rPr lang="en-US" sz="1200" b="1" u="none" strike="noStrike">
                          <a:solidFill>
                            <a:srgbClr val="FF0000"/>
                          </a:solidFill>
                          <a:effectLst/>
                        </a:rPr>
                        <a:t>core</a:t>
                      </a:r>
                      <a:endParaRPr lang="en-US" sz="1200" b="1" i="0" u="none" strike="noStrike">
                        <a:solidFill>
                          <a:srgbClr val="FF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EA8016"/>
                          </a:solidFill>
                          <a:effectLst/>
                        </a:rPr>
                        <a:t>HSC/Progen/Pro</a:t>
                      </a:r>
                      <a:endParaRPr lang="en-US" sz="1200" b="1" i="0" u="none" strike="noStrike">
                        <a:solidFill>
                          <a:srgbClr val="EA8016"/>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B050"/>
                          </a:solidFill>
                          <a:effectLst/>
                        </a:rPr>
                        <a:t>Pre/Imm</a:t>
                      </a:r>
                      <a:endParaRPr lang="en-US" sz="1200" b="1" i="0" u="none" strike="noStrike">
                        <a:solidFill>
                          <a:srgbClr val="00B05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00CC"/>
                          </a:solidFill>
                          <a:effectLst/>
                        </a:rPr>
                        <a:t>Trans/Naïve/Mem</a:t>
                      </a:r>
                      <a:endParaRPr lang="en-US" sz="1200" b="1" i="0" u="none" strike="noStrike">
                        <a:solidFill>
                          <a:srgbClr val="0000CC"/>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7030A0"/>
                          </a:solidFill>
                          <a:effectLst/>
                        </a:rPr>
                        <a:t>Plasma</a:t>
                      </a:r>
                      <a:endParaRPr lang="en-US" sz="1200" b="1" i="0" u="none" strike="noStrike">
                        <a:solidFill>
                          <a:srgbClr val="7030A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6617761"/>
                  </a:ext>
                </a:extLst>
              </a:tr>
              <a:tr h="147835">
                <a:tc>
                  <a:txBody>
                    <a:bodyPr/>
                    <a:lstStyle/>
                    <a:p>
                      <a:pPr algn="ctr" fontAlgn="b"/>
                      <a:r>
                        <a:rPr lang="en-US" sz="1200" b="1" u="none" strike="noStrike">
                          <a:solidFill>
                            <a:sysClr val="windowText" lastClr="000000"/>
                          </a:solidFill>
                          <a:effectLst/>
                        </a:rPr>
                        <a:t>CD34</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ysClr val="windowText" lastClr="000000"/>
                          </a:solidFill>
                          <a:effectLst/>
                        </a:rPr>
                        <a:t>BV650</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FF0000"/>
                          </a:solidFill>
                          <a:effectLst/>
                        </a:rPr>
                        <a:t> </a:t>
                      </a:r>
                      <a:endParaRPr lang="en-US" sz="1200" b="1" i="0" u="none" strike="noStrike">
                        <a:solidFill>
                          <a:srgbClr val="FF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EA8016"/>
                          </a:solidFill>
                          <a:effectLst/>
                        </a:rPr>
                        <a:t>x</a:t>
                      </a:r>
                      <a:endParaRPr lang="en-US" sz="1200" b="1" i="0" u="none" strike="noStrike">
                        <a:solidFill>
                          <a:srgbClr val="EA8016"/>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B050"/>
                          </a:solidFill>
                          <a:effectLst/>
                        </a:rPr>
                        <a:t> </a:t>
                      </a:r>
                      <a:endParaRPr lang="en-US" sz="1200" b="1" i="0" u="none" strike="noStrike">
                        <a:solidFill>
                          <a:srgbClr val="00B05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00CC"/>
                          </a:solidFill>
                          <a:effectLst/>
                        </a:rPr>
                        <a:t> </a:t>
                      </a:r>
                      <a:endParaRPr lang="en-US" sz="1200" b="1" i="0" u="none" strike="noStrike">
                        <a:solidFill>
                          <a:srgbClr val="0000CC"/>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7030A0"/>
                          </a:solidFill>
                          <a:effectLst/>
                        </a:rPr>
                        <a:t> </a:t>
                      </a:r>
                      <a:endParaRPr lang="en-US" sz="1200" b="1" i="0" u="none" strike="noStrike">
                        <a:solidFill>
                          <a:srgbClr val="7030A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87885139"/>
                  </a:ext>
                </a:extLst>
              </a:tr>
              <a:tr h="147835">
                <a:tc>
                  <a:txBody>
                    <a:bodyPr/>
                    <a:lstStyle/>
                    <a:p>
                      <a:pPr algn="ctr" fontAlgn="b"/>
                      <a:r>
                        <a:rPr lang="en-US" sz="1200" b="1" u="none" strike="noStrike">
                          <a:solidFill>
                            <a:sysClr val="windowText" lastClr="000000"/>
                          </a:solidFill>
                          <a:effectLst/>
                        </a:rPr>
                        <a:t>CD38</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ysClr val="windowText" lastClr="000000"/>
                          </a:solidFill>
                          <a:effectLst/>
                        </a:rPr>
                        <a:t>PCP-Fire 720</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FF0000"/>
                          </a:solidFill>
                          <a:effectLst/>
                        </a:rPr>
                        <a:t>x</a:t>
                      </a:r>
                      <a:endParaRPr lang="en-US" sz="1200" b="1" i="0" u="none" strike="noStrike">
                        <a:solidFill>
                          <a:srgbClr val="FF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EA8016"/>
                          </a:solidFill>
                          <a:effectLst/>
                        </a:rPr>
                        <a:t> </a:t>
                      </a:r>
                      <a:endParaRPr lang="en-US" sz="1200" b="1" i="0" u="none" strike="noStrike">
                        <a:solidFill>
                          <a:srgbClr val="EA8016"/>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B050"/>
                          </a:solidFill>
                          <a:effectLst/>
                        </a:rPr>
                        <a:t> </a:t>
                      </a:r>
                      <a:endParaRPr lang="en-US" sz="1200" b="1" i="0" u="none" strike="noStrike">
                        <a:solidFill>
                          <a:srgbClr val="00B05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00CC"/>
                          </a:solidFill>
                          <a:effectLst/>
                        </a:rPr>
                        <a:t> </a:t>
                      </a:r>
                      <a:endParaRPr lang="en-US" sz="1200" b="1" i="0" u="none" strike="noStrike">
                        <a:solidFill>
                          <a:srgbClr val="0000CC"/>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7030A0"/>
                          </a:solidFill>
                          <a:effectLst/>
                        </a:rPr>
                        <a:t> </a:t>
                      </a:r>
                      <a:endParaRPr lang="en-US" sz="1200" b="1" i="0" u="none" strike="noStrike">
                        <a:solidFill>
                          <a:srgbClr val="7030A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25354099"/>
                  </a:ext>
                </a:extLst>
              </a:tr>
              <a:tr h="147835">
                <a:tc>
                  <a:txBody>
                    <a:bodyPr/>
                    <a:lstStyle/>
                    <a:p>
                      <a:pPr algn="ctr" fontAlgn="b"/>
                      <a:r>
                        <a:rPr lang="en-US" sz="1200" b="1" u="none" strike="noStrike">
                          <a:solidFill>
                            <a:sysClr val="windowText" lastClr="000000"/>
                          </a:solidFill>
                          <a:effectLst/>
                        </a:rPr>
                        <a:t>CD3</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ysClr val="windowText" lastClr="000000"/>
                          </a:solidFill>
                          <a:effectLst/>
                        </a:rPr>
                        <a:t>PE-Fire 810</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FF0000"/>
                          </a:solidFill>
                          <a:effectLst/>
                        </a:rPr>
                        <a:t>x</a:t>
                      </a:r>
                      <a:endParaRPr lang="en-US" sz="1200" b="1" i="0" u="none" strike="noStrike">
                        <a:solidFill>
                          <a:srgbClr val="FF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EA8016"/>
                          </a:solidFill>
                          <a:effectLst/>
                        </a:rPr>
                        <a:t> </a:t>
                      </a:r>
                      <a:endParaRPr lang="en-US" sz="1200" b="1" i="0" u="none" strike="noStrike">
                        <a:solidFill>
                          <a:srgbClr val="EA8016"/>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B050"/>
                          </a:solidFill>
                          <a:effectLst/>
                        </a:rPr>
                        <a:t> </a:t>
                      </a:r>
                      <a:endParaRPr lang="en-US" sz="1200" b="1" i="0" u="none" strike="noStrike">
                        <a:solidFill>
                          <a:srgbClr val="00B05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00CC"/>
                          </a:solidFill>
                          <a:effectLst/>
                        </a:rPr>
                        <a:t> </a:t>
                      </a:r>
                      <a:endParaRPr lang="en-US" sz="1200" b="1" i="0" u="none" strike="noStrike">
                        <a:solidFill>
                          <a:srgbClr val="0000CC"/>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7030A0"/>
                          </a:solidFill>
                          <a:effectLst/>
                        </a:rPr>
                        <a:t> </a:t>
                      </a:r>
                      <a:endParaRPr lang="en-US" sz="1200" b="1" i="0" u="none" strike="noStrike">
                        <a:solidFill>
                          <a:srgbClr val="7030A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69796603"/>
                  </a:ext>
                </a:extLst>
              </a:tr>
              <a:tr h="147835">
                <a:tc>
                  <a:txBody>
                    <a:bodyPr/>
                    <a:lstStyle/>
                    <a:p>
                      <a:pPr algn="ctr" fontAlgn="b"/>
                      <a:r>
                        <a:rPr lang="en-US" sz="1200" b="1" u="none" strike="noStrike">
                          <a:solidFill>
                            <a:sysClr val="windowText" lastClr="000000"/>
                          </a:solidFill>
                          <a:effectLst/>
                        </a:rPr>
                        <a:t>CD27</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ysClr val="windowText" lastClr="000000"/>
                          </a:solidFill>
                          <a:effectLst/>
                        </a:rPr>
                        <a:t>BV750</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FF0000"/>
                          </a:solidFill>
                          <a:effectLst/>
                        </a:rPr>
                        <a:t>x</a:t>
                      </a:r>
                      <a:endParaRPr lang="en-US" sz="1200" b="1" i="0" u="none" strike="noStrike">
                        <a:solidFill>
                          <a:srgbClr val="FF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EA8016"/>
                          </a:solidFill>
                          <a:effectLst/>
                        </a:rPr>
                        <a:t> </a:t>
                      </a:r>
                      <a:endParaRPr lang="en-US" sz="1200" b="1" i="0" u="none" strike="noStrike">
                        <a:solidFill>
                          <a:srgbClr val="EA8016"/>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B050"/>
                          </a:solidFill>
                          <a:effectLst/>
                        </a:rPr>
                        <a:t> </a:t>
                      </a:r>
                      <a:endParaRPr lang="en-US" sz="1200" b="1" i="0" u="none" strike="noStrike">
                        <a:solidFill>
                          <a:srgbClr val="00B05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00CC"/>
                          </a:solidFill>
                          <a:effectLst/>
                        </a:rPr>
                        <a:t> </a:t>
                      </a:r>
                      <a:endParaRPr lang="en-US" sz="1200" b="1" i="0" u="none" strike="noStrike">
                        <a:solidFill>
                          <a:srgbClr val="0000CC"/>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7030A0"/>
                          </a:solidFill>
                          <a:effectLst/>
                        </a:rPr>
                        <a:t> </a:t>
                      </a:r>
                      <a:endParaRPr lang="en-US" sz="1200" b="1" i="0" u="none" strike="noStrike">
                        <a:solidFill>
                          <a:srgbClr val="7030A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99929557"/>
                  </a:ext>
                </a:extLst>
              </a:tr>
              <a:tr h="147835">
                <a:tc>
                  <a:txBody>
                    <a:bodyPr/>
                    <a:lstStyle/>
                    <a:p>
                      <a:pPr algn="ctr" fontAlgn="b"/>
                      <a:r>
                        <a:rPr lang="en-US" sz="1200" b="1" u="none" strike="noStrike">
                          <a:solidFill>
                            <a:sysClr val="windowText" lastClr="000000"/>
                          </a:solidFill>
                          <a:effectLst/>
                        </a:rPr>
                        <a:t>CD10</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ysClr val="windowText" lastClr="000000"/>
                          </a:solidFill>
                          <a:effectLst/>
                        </a:rPr>
                        <a:t>BV711</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FF0000"/>
                          </a:solidFill>
                          <a:effectLst/>
                        </a:rPr>
                        <a:t> </a:t>
                      </a:r>
                      <a:endParaRPr lang="en-US" sz="1200" b="1" i="0" u="none" strike="noStrike">
                        <a:solidFill>
                          <a:srgbClr val="FF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EA8016"/>
                          </a:solidFill>
                          <a:effectLst/>
                        </a:rPr>
                        <a:t> </a:t>
                      </a:r>
                      <a:endParaRPr lang="en-US" sz="1200" b="1" i="0" u="none" strike="noStrike">
                        <a:solidFill>
                          <a:srgbClr val="EA8016"/>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B050"/>
                          </a:solidFill>
                          <a:effectLst/>
                        </a:rPr>
                        <a:t> </a:t>
                      </a:r>
                      <a:endParaRPr lang="en-US" sz="1200" b="1" i="0" u="none" strike="noStrike">
                        <a:solidFill>
                          <a:srgbClr val="00B05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00CC"/>
                          </a:solidFill>
                          <a:effectLst/>
                        </a:rPr>
                        <a:t> x</a:t>
                      </a:r>
                      <a:endParaRPr lang="en-US" sz="1200" b="1" i="0" u="none" strike="noStrike">
                        <a:solidFill>
                          <a:srgbClr val="0000CC"/>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7030A0"/>
                          </a:solidFill>
                          <a:effectLst/>
                        </a:rPr>
                        <a:t> </a:t>
                      </a:r>
                      <a:endParaRPr lang="en-US" sz="1200" b="1" i="0" u="none" strike="noStrike">
                        <a:solidFill>
                          <a:srgbClr val="7030A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83162629"/>
                  </a:ext>
                </a:extLst>
              </a:tr>
              <a:tr h="147835">
                <a:tc>
                  <a:txBody>
                    <a:bodyPr/>
                    <a:lstStyle/>
                    <a:p>
                      <a:pPr algn="ctr" fontAlgn="b"/>
                      <a:r>
                        <a:rPr lang="en-US" sz="1200" b="1" u="none" strike="noStrike">
                          <a:solidFill>
                            <a:sysClr val="windowText" lastClr="000000"/>
                          </a:solidFill>
                          <a:effectLst/>
                        </a:rPr>
                        <a:t>CD5</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ysClr val="windowText" lastClr="000000"/>
                          </a:solidFill>
                          <a:effectLst/>
                        </a:rPr>
                        <a:t>PE-DZL 594</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FF0000"/>
                          </a:solidFill>
                          <a:effectLst/>
                        </a:rPr>
                        <a:t> </a:t>
                      </a:r>
                      <a:endParaRPr lang="en-US" sz="1200" b="1" i="0" u="none" strike="noStrike">
                        <a:solidFill>
                          <a:srgbClr val="FF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EA8016"/>
                          </a:solidFill>
                          <a:effectLst/>
                        </a:rPr>
                        <a:t> </a:t>
                      </a:r>
                      <a:endParaRPr lang="en-US" sz="1200" b="1" i="0" u="none" strike="noStrike">
                        <a:solidFill>
                          <a:srgbClr val="EA8016"/>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B050"/>
                          </a:solidFill>
                          <a:effectLst/>
                        </a:rPr>
                        <a:t> x</a:t>
                      </a:r>
                      <a:endParaRPr lang="en-US" sz="1200" b="1" i="0" u="none" strike="noStrike">
                        <a:solidFill>
                          <a:srgbClr val="00B05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00CC"/>
                          </a:solidFill>
                          <a:effectLst/>
                        </a:rPr>
                        <a:t> </a:t>
                      </a:r>
                      <a:endParaRPr lang="en-US" sz="1200" b="1" i="0" u="none" strike="noStrike">
                        <a:solidFill>
                          <a:srgbClr val="0000CC"/>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7030A0"/>
                          </a:solidFill>
                          <a:effectLst/>
                        </a:rPr>
                        <a:t> </a:t>
                      </a:r>
                      <a:endParaRPr lang="en-US" sz="1200" b="1" i="0" u="none" strike="noStrike">
                        <a:solidFill>
                          <a:srgbClr val="7030A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0400785"/>
                  </a:ext>
                </a:extLst>
              </a:tr>
              <a:tr h="147835">
                <a:tc>
                  <a:txBody>
                    <a:bodyPr/>
                    <a:lstStyle/>
                    <a:p>
                      <a:pPr algn="ctr" fontAlgn="b"/>
                      <a:r>
                        <a:rPr lang="en-US" sz="1200" b="1" u="none" strike="noStrike">
                          <a:solidFill>
                            <a:sysClr val="windowText" lastClr="000000"/>
                          </a:solidFill>
                          <a:effectLst/>
                        </a:rPr>
                        <a:t>CD45</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ysClr val="windowText" lastClr="000000"/>
                          </a:solidFill>
                          <a:effectLst/>
                        </a:rPr>
                        <a:t>Spark 550</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FF0000"/>
                          </a:solidFill>
                          <a:effectLst/>
                        </a:rPr>
                        <a:t>x</a:t>
                      </a:r>
                      <a:endParaRPr lang="en-US" sz="1200" b="1" i="0" u="none" strike="noStrike">
                        <a:solidFill>
                          <a:srgbClr val="FF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EA8016"/>
                          </a:solidFill>
                          <a:effectLst/>
                        </a:rPr>
                        <a:t> </a:t>
                      </a:r>
                      <a:endParaRPr lang="en-US" sz="1200" b="1" i="0" u="none" strike="noStrike">
                        <a:solidFill>
                          <a:srgbClr val="EA8016"/>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B050"/>
                          </a:solidFill>
                          <a:effectLst/>
                        </a:rPr>
                        <a:t> </a:t>
                      </a:r>
                      <a:endParaRPr lang="en-US" sz="1200" b="1" i="0" u="none" strike="noStrike">
                        <a:solidFill>
                          <a:srgbClr val="00B05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00CC"/>
                          </a:solidFill>
                          <a:effectLst/>
                        </a:rPr>
                        <a:t> </a:t>
                      </a:r>
                      <a:endParaRPr lang="en-US" sz="1200" b="1" i="0" u="none" strike="noStrike">
                        <a:solidFill>
                          <a:srgbClr val="0000CC"/>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7030A0"/>
                          </a:solidFill>
                          <a:effectLst/>
                        </a:rPr>
                        <a:t> </a:t>
                      </a:r>
                      <a:endParaRPr lang="en-US" sz="1200" b="1" i="0" u="none" strike="noStrike">
                        <a:solidFill>
                          <a:srgbClr val="7030A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3964930"/>
                  </a:ext>
                </a:extLst>
              </a:tr>
              <a:tr h="147835">
                <a:tc>
                  <a:txBody>
                    <a:bodyPr/>
                    <a:lstStyle/>
                    <a:p>
                      <a:pPr algn="ctr" fontAlgn="b"/>
                      <a:r>
                        <a:rPr lang="en-US" sz="1200" b="1" u="none" strike="noStrike">
                          <a:solidFill>
                            <a:sysClr val="windowText" lastClr="000000"/>
                          </a:solidFill>
                          <a:effectLst/>
                        </a:rPr>
                        <a:t>CD24</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ysClr val="windowText" lastClr="000000"/>
                          </a:solidFill>
                          <a:effectLst/>
                        </a:rPr>
                        <a:t>BV785</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FF0000"/>
                          </a:solidFill>
                          <a:effectLst/>
                        </a:rPr>
                        <a:t> </a:t>
                      </a:r>
                      <a:endParaRPr lang="en-US" sz="1200" b="1" i="0" u="none" strike="noStrike">
                        <a:solidFill>
                          <a:srgbClr val="FF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EA8016"/>
                          </a:solidFill>
                          <a:effectLst/>
                        </a:rPr>
                        <a:t> </a:t>
                      </a:r>
                      <a:endParaRPr lang="en-US" sz="1200" b="1" i="0" u="none" strike="noStrike">
                        <a:solidFill>
                          <a:srgbClr val="EA8016"/>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B050"/>
                          </a:solidFill>
                          <a:effectLst/>
                        </a:rPr>
                        <a:t>x</a:t>
                      </a:r>
                      <a:endParaRPr lang="en-US" sz="1200" b="1" i="0" u="none" strike="noStrike">
                        <a:solidFill>
                          <a:srgbClr val="00B05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00CC"/>
                          </a:solidFill>
                          <a:effectLst/>
                        </a:rPr>
                        <a:t> </a:t>
                      </a:r>
                      <a:endParaRPr lang="en-US" sz="1200" b="1" i="0" u="none" strike="noStrike">
                        <a:solidFill>
                          <a:srgbClr val="0000CC"/>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7030A0"/>
                          </a:solidFill>
                          <a:effectLst/>
                        </a:rPr>
                        <a:t> </a:t>
                      </a:r>
                      <a:endParaRPr lang="en-US" sz="1200" b="1" i="0" u="none" strike="noStrike">
                        <a:solidFill>
                          <a:srgbClr val="7030A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46445229"/>
                  </a:ext>
                </a:extLst>
              </a:tr>
              <a:tr h="147835">
                <a:tc>
                  <a:txBody>
                    <a:bodyPr/>
                    <a:lstStyle/>
                    <a:p>
                      <a:pPr algn="ctr" fontAlgn="b"/>
                      <a:r>
                        <a:rPr lang="en-US" sz="1200" b="1" u="none" strike="noStrike">
                          <a:solidFill>
                            <a:sysClr val="windowText" lastClr="000000"/>
                          </a:solidFill>
                          <a:effectLst/>
                        </a:rPr>
                        <a:t>CD19</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ysClr val="windowText" lastClr="000000"/>
                          </a:solidFill>
                          <a:effectLst/>
                        </a:rPr>
                        <a:t>Spark 685</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FF0000"/>
                          </a:solidFill>
                          <a:effectLst/>
                        </a:rPr>
                        <a:t>x</a:t>
                      </a:r>
                      <a:endParaRPr lang="en-US" sz="1200" b="1" i="0" u="none" strike="noStrike">
                        <a:solidFill>
                          <a:srgbClr val="FF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EA8016"/>
                          </a:solidFill>
                          <a:effectLst/>
                        </a:rPr>
                        <a:t> </a:t>
                      </a:r>
                      <a:endParaRPr lang="en-US" sz="1200" b="1" i="0" u="none" strike="noStrike">
                        <a:solidFill>
                          <a:srgbClr val="EA8016"/>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B050"/>
                          </a:solidFill>
                          <a:effectLst/>
                        </a:rPr>
                        <a:t> </a:t>
                      </a:r>
                      <a:endParaRPr lang="en-US" sz="1200" b="1" i="0" u="none" strike="noStrike">
                        <a:solidFill>
                          <a:srgbClr val="00B05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00CC"/>
                          </a:solidFill>
                          <a:effectLst/>
                        </a:rPr>
                        <a:t> </a:t>
                      </a:r>
                      <a:endParaRPr lang="en-US" sz="1200" b="1" i="0" u="none" strike="noStrike">
                        <a:solidFill>
                          <a:srgbClr val="0000CC"/>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7030A0"/>
                          </a:solidFill>
                          <a:effectLst/>
                        </a:rPr>
                        <a:t> </a:t>
                      </a:r>
                      <a:endParaRPr lang="en-US" sz="1200" b="1" i="0" u="none" strike="noStrike">
                        <a:solidFill>
                          <a:srgbClr val="7030A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31359814"/>
                  </a:ext>
                </a:extLst>
              </a:tr>
              <a:tr h="147835">
                <a:tc>
                  <a:txBody>
                    <a:bodyPr/>
                    <a:lstStyle/>
                    <a:p>
                      <a:pPr algn="ctr" fontAlgn="b"/>
                      <a:r>
                        <a:rPr lang="en-US" sz="1200" b="1" u="none" strike="noStrike">
                          <a:solidFill>
                            <a:sysClr val="windowText" lastClr="000000"/>
                          </a:solidFill>
                          <a:effectLst/>
                        </a:rPr>
                        <a:t>CD20</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ysClr val="windowText" lastClr="000000"/>
                          </a:solidFill>
                          <a:effectLst/>
                        </a:rPr>
                        <a:t>PCP </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FF0000"/>
                          </a:solidFill>
                          <a:effectLst/>
                        </a:rPr>
                        <a:t>x</a:t>
                      </a:r>
                      <a:endParaRPr lang="en-US" sz="1200" b="1" i="0" u="none" strike="noStrike">
                        <a:solidFill>
                          <a:srgbClr val="FF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EA8016"/>
                          </a:solidFill>
                          <a:effectLst/>
                        </a:rPr>
                        <a:t> </a:t>
                      </a:r>
                      <a:endParaRPr lang="en-US" sz="1200" b="1" i="0" u="none" strike="noStrike">
                        <a:solidFill>
                          <a:srgbClr val="EA8016"/>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B050"/>
                          </a:solidFill>
                          <a:effectLst/>
                        </a:rPr>
                        <a:t> </a:t>
                      </a:r>
                      <a:endParaRPr lang="en-US" sz="1200" b="1" i="0" u="none" strike="noStrike">
                        <a:solidFill>
                          <a:srgbClr val="00B05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00CC"/>
                          </a:solidFill>
                          <a:effectLst/>
                        </a:rPr>
                        <a:t> </a:t>
                      </a:r>
                      <a:endParaRPr lang="en-US" sz="1200" b="1" i="0" u="none" strike="noStrike">
                        <a:solidFill>
                          <a:srgbClr val="0000CC"/>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7030A0"/>
                          </a:solidFill>
                          <a:effectLst/>
                        </a:rPr>
                        <a:t> </a:t>
                      </a:r>
                      <a:endParaRPr lang="en-US" sz="1200" b="1" i="0" u="none" strike="noStrike">
                        <a:solidFill>
                          <a:srgbClr val="7030A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6082093"/>
                  </a:ext>
                </a:extLst>
              </a:tr>
              <a:tr h="147835">
                <a:tc>
                  <a:txBody>
                    <a:bodyPr/>
                    <a:lstStyle/>
                    <a:p>
                      <a:pPr algn="ctr" fontAlgn="b"/>
                      <a:r>
                        <a:rPr lang="en-US" sz="1200" b="1" u="none" strike="noStrike">
                          <a:solidFill>
                            <a:sysClr val="windowText" lastClr="000000"/>
                          </a:solidFill>
                          <a:effectLst/>
                        </a:rPr>
                        <a:t>IgD</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ysClr val="windowText" lastClr="000000"/>
                          </a:solidFill>
                          <a:effectLst/>
                        </a:rPr>
                        <a:t>BV605</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FF0000"/>
                          </a:solidFill>
                          <a:effectLst/>
                        </a:rPr>
                        <a:t> </a:t>
                      </a:r>
                      <a:endParaRPr lang="en-US" sz="1200" b="1" i="0" u="none" strike="noStrike">
                        <a:solidFill>
                          <a:srgbClr val="FF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EA8016"/>
                          </a:solidFill>
                          <a:effectLst/>
                        </a:rPr>
                        <a:t> </a:t>
                      </a:r>
                      <a:endParaRPr lang="en-US" sz="1200" b="1" i="0" u="none" strike="noStrike">
                        <a:solidFill>
                          <a:srgbClr val="EA8016"/>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B050"/>
                          </a:solidFill>
                          <a:effectLst/>
                        </a:rPr>
                        <a:t> </a:t>
                      </a:r>
                      <a:endParaRPr lang="en-US" sz="1200" b="1" i="0" u="none" strike="noStrike">
                        <a:solidFill>
                          <a:srgbClr val="00B05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00CC"/>
                          </a:solidFill>
                          <a:effectLst/>
                        </a:rPr>
                        <a:t> x</a:t>
                      </a:r>
                      <a:endParaRPr lang="en-US" sz="1200" b="1" i="0" u="none" strike="noStrike">
                        <a:solidFill>
                          <a:srgbClr val="0000CC"/>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7030A0"/>
                          </a:solidFill>
                          <a:effectLst/>
                        </a:rPr>
                        <a:t> </a:t>
                      </a:r>
                      <a:endParaRPr lang="en-US" sz="1200" b="1" i="0" u="none" strike="noStrike">
                        <a:solidFill>
                          <a:srgbClr val="7030A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69064639"/>
                  </a:ext>
                </a:extLst>
              </a:tr>
              <a:tr h="147835">
                <a:tc>
                  <a:txBody>
                    <a:bodyPr/>
                    <a:lstStyle/>
                    <a:p>
                      <a:pPr algn="ctr" fontAlgn="b"/>
                      <a:r>
                        <a:rPr lang="en-US" sz="1200" b="1" u="none" strike="noStrike">
                          <a:solidFill>
                            <a:sysClr val="windowText" lastClr="000000"/>
                          </a:solidFill>
                          <a:effectLst/>
                        </a:rPr>
                        <a:t>IgM</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ysClr val="windowText" lastClr="000000"/>
                          </a:solidFill>
                          <a:effectLst/>
                        </a:rPr>
                        <a:t>AF647</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FF0000"/>
                          </a:solidFill>
                          <a:effectLst/>
                        </a:rPr>
                        <a:t> </a:t>
                      </a:r>
                      <a:endParaRPr lang="en-US" sz="1200" b="1" i="0" u="none" strike="noStrike">
                        <a:solidFill>
                          <a:srgbClr val="FF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EA8016"/>
                          </a:solidFill>
                          <a:effectLst/>
                        </a:rPr>
                        <a:t> </a:t>
                      </a:r>
                      <a:endParaRPr lang="en-US" sz="1200" b="1" i="0" u="none" strike="noStrike">
                        <a:solidFill>
                          <a:srgbClr val="EA8016"/>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B050"/>
                          </a:solidFill>
                          <a:effectLst/>
                        </a:rPr>
                        <a:t>x</a:t>
                      </a:r>
                      <a:endParaRPr lang="en-US" sz="1200" b="1" i="0" u="none" strike="noStrike">
                        <a:solidFill>
                          <a:srgbClr val="00B05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00CC"/>
                          </a:solidFill>
                          <a:effectLst/>
                        </a:rPr>
                        <a:t> </a:t>
                      </a:r>
                      <a:endParaRPr lang="en-US" sz="1200" b="1" i="0" u="none" strike="noStrike">
                        <a:solidFill>
                          <a:srgbClr val="0000CC"/>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7030A0"/>
                          </a:solidFill>
                          <a:effectLst/>
                        </a:rPr>
                        <a:t> </a:t>
                      </a:r>
                      <a:endParaRPr lang="en-US" sz="1200" b="1" i="0" u="none" strike="noStrike">
                        <a:solidFill>
                          <a:srgbClr val="7030A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0936700"/>
                  </a:ext>
                </a:extLst>
              </a:tr>
              <a:tr h="147835">
                <a:tc>
                  <a:txBody>
                    <a:bodyPr/>
                    <a:lstStyle/>
                    <a:p>
                      <a:pPr algn="ctr" fontAlgn="b"/>
                      <a:r>
                        <a:rPr lang="en-US" sz="1200" b="1" u="none" strike="noStrike">
                          <a:solidFill>
                            <a:sysClr val="windowText" lastClr="000000"/>
                          </a:solidFill>
                          <a:effectLst/>
                        </a:rPr>
                        <a:t>CD21</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ysClr val="windowText" lastClr="000000"/>
                          </a:solidFill>
                          <a:effectLst/>
                        </a:rPr>
                        <a:t>PE-Fire 700</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FF0000"/>
                          </a:solidFill>
                          <a:effectLst/>
                        </a:rPr>
                        <a:t> </a:t>
                      </a:r>
                      <a:endParaRPr lang="en-US" sz="1200" b="1" i="0" u="none" strike="noStrike">
                        <a:solidFill>
                          <a:srgbClr val="FF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EA8016"/>
                          </a:solidFill>
                          <a:effectLst/>
                        </a:rPr>
                        <a:t> </a:t>
                      </a:r>
                      <a:endParaRPr lang="en-US" sz="1200" b="1" i="0" u="none" strike="noStrike">
                        <a:solidFill>
                          <a:srgbClr val="EA8016"/>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B050"/>
                          </a:solidFill>
                          <a:effectLst/>
                        </a:rPr>
                        <a:t> </a:t>
                      </a:r>
                      <a:endParaRPr lang="en-US" sz="1200" b="1" i="0" u="none" strike="noStrike">
                        <a:solidFill>
                          <a:srgbClr val="00B05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00CC"/>
                          </a:solidFill>
                          <a:effectLst/>
                        </a:rPr>
                        <a:t> x</a:t>
                      </a:r>
                      <a:endParaRPr lang="en-US" sz="1200" b="1" i="0" u="none" strike="noStrike">
                        <a:solidFill>
                          <a:srgbClr val="0000CC"/>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7030A0"/>
                          </a:solidFill>
                          <a:effectLst/>
                        </a:rPr>
                        <a:t> </a:t>
                      </a:r>
                      <a:endParaRPr lang="en-US" sz="1200" b="1" i="0" u="none" strike="noStrike">
                        <a:solidFill>
                          <a:srgbClr val="7030A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8925521"/>
                  </a:ext>
                </a:extLst>
              </a:tr>
              <a:tr h="147835">
                <a:tc>
                  <a:txBody>
                    <a:bodyPr/>
                    <a:lstStyle/>
                    <a:p>
                      <a:pPr algn="ctr" fontAlgn="b"/>
                      <a:r>
                        <a:rPr lang="en-US" sz="1200" b="1" u="none" strike="noStrike">
                          <a:solidFill>
                            <a:sysClr val="windowText" lastClr="000000"/>
                          </a:solidFill>
                          <a:effectLst/>
                        </a:rPr>
                        <a:t>CD90</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ysClr val="windowText" lastClr="000000"/>
                          </a:solidFill>
                          <a:effectLst/>
                        </a:rPr>
                        <a:t>APC</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FF0000"/>
                          </a:solidFill>
                          <a:effectLst/>
                        </a:rPr>
                        <a:t> </a:t>
                      </a:r>
                      <a:endParaRPr lang="en-US" sz="1200" b="1" i="0" u="none" strike="noStrike">
                        <a:solidFill>
                          <a:srgbClr val="FF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EA8016"/>
                          </a:solidFill>
                          <a:effectLst/>
                        </a:rPr>
                        <a:t>x</a:t>
                      </a:r>
                      <a:endParaRPr lang="en-US" sz="1200" b="1" i="0" u="none" strike="noStrike">
                        <a:solidFill>
                          <a:srgbClr val="EA8016"/>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B050"/>
                          </a:solidFill>
                          <a:effectLst/>
                        </a:rPr>
                        <a:t> </a:t>
                      </a:r>
                      <a:endParaRPr lang="en-US" sz="1200" b="1" i="0" u="none" strike="noStrike">
                        <a:solidFill>
                          <a:srgbClr val="00B05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00CC"/>
                          </a:solidFill>
                          <a:effectLst/>
                        </a:rPr>
                        <a:t> </a:t>
                      </a:r>
                      <a:endParaRPr lang="en-US" sz="1200" b="1" i="0" u="none" strike="noStrike">
                        <a:solidFill>
                          <a:srgbClr val="0000CC"/>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7030A0"/>
                          </a:solidFill>
                          <a:effectLst/>
                        </a:rPr>
                        <a:t> </a:t>
                      </a:r>
                      <a:endParaRPr lang="en-US" sz="1200" b="1" i="0" u="none" strike="noStrike">
                        <a:solidFill>
                          <a:srgbClr val="7030A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8816877"/>
                  </a:ext>
                </a:extLst>
              </a:tr>
              <a:tr h="147835">
                <a:tc>
                  <a:txBody>
                    <a:bodyPr/>
                    <a:lstStyle/>
                    <a:p>
                      <a:pPr algn="ctr" fontAlgn="b"/>
                      <a:r>
                        <a:rPr lang="en-US" sz="1200" b="1" u="none" strike="noStrike">
                          <a:solidFill>
                            <a:sysClr val="windowText" lastClr="000000"/>
                          </a:solidFill>
                          <a:effectLst/>
                        </a:rPr>
                        <a:t>CD138</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ysClr val="windowText" lastClr="000000"/>
                          </a:solidFill>
                          <a:effectLst/>
                        </a:rPr>
                        <a:t>APC-Fire 750</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FF0000"/>
                          </a:solidFill>
                          <a:effectLst/>
                        </a:rPr>
                        <a:t> </a:t>
                      </a:r>
                      <a:endParaRPr lang="en-US" sz="1200" b="1" i="0" u="none" strike="noStrike">
                        <a:solidFill>
                          <a:srgbClr val="FF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EA8016"/>
                          </a:solidFill>
                          <a:effectLst/>
                        </a:rPr>
                        <a:t> </a:t>
                      </a:r>
                      <a:endParaRPr lang="en-US" sz="1200" b="1" i="0" u="none" strike="noStrike">
                        <a:solidFill>
                          <a:srgbClr val="EA8016"/>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B050"/>
                          </a:solidFill>
                          <a:effectLst/>
                        </a:rPr>
                        <a:t> </a:t>
                      </a:r>
                      <a:endParaRPr lang="en-US" sz="1200" b="1" i="0" u="none" strike="noStrike">
                        <a:solidFill>
                          <a:srgbClr val="00B05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0000CC"/>
                          </a:solidFill>
                          <a:effectLst/>
                        </a:rPr>
                        <a:t> </a:t>
                      </a:r>
                      <a:endParaRPr lang="en-US" sz="1200" b="1" i="0" u="none" strike="noStrike">
                        <a:solidFill>
                          <a:srgbClr val="0000CC"/>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a:solidFill>
                            <a:srgbClr val="7030A0"/>
                          </a:solidFill>
                          <a:effectLst/>
                        </a:rPr>
                        <a:t>x</a:t>
                      </a:r>
                      <a:endParaRPr lang="en-US" sz="1200" b="1" i="0" u="none" strike="noStrike">
                        <a:solidFill>
                          <a:srgbClr val="7030A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61721071"/>
                  </a:ext>
                </a:extLst>
              </a:tr>
              <a:tr h="274259">
                <a:tc>
                  <a:txBody>
                    <a:bodyPr/>
                    <a:lstStyle/>
                    <a:p>
                      <a:pPr algn="ctr" fontAlgn="b"/>
                      <a:r>
                        <a:rPr lang="en-US" sz="1200" b="1" u="none" strike="noStrike">
                          <a:solidFill>
                            <a:sysClr val="windowText" lastClr="000000"/>
                          </a:solidFill>
                          <a:effectLst/>
                        </a:rPr>
                        <a:t>CD44</a:t>
                      </a:r>
                      <a:endParaRPr lang="en-US" sz="1200" b="1" i="0" u="none" strike="noStrike">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dirty="0" smtClean="0">
                          <a:solidFill>
                            <a:sysClr val="windowText" lastClr="000000"/>
                          </a:solidFill>
                          <a:effectLst/>
                        </a:rPr>
                        <a:t>New NIR Spark dye</a:t>
                      </a:r>
                      <a:endParaRPr lang="en-US" sz="1200" b="1" i="0" u="none" strike="noStrike" dirty="0">
                        <a:solidFill>
                          <a:sysClr val="windowText" lastClr="00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dirty="0">
                          <a:solidFill>
                            <a:srgbClr val="FF0000"/>
                          </a:solidFill>
                          <a:effectLst/>
                        </a:rPr>
                        <a:t> </a:t>
                      </a:r>
                      <a:endParaRPr lang="en-US" sz="1200" b="1" i="0" u="none" strike="noStrike" dirty="0">
                        <a:solidFill>
                          <a:srgbClr val="FF000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dirty="0">
                          <a:solidFill>
                            <a:srgbClr val="EA8016"/>
                          </a:solidFill>
                          <a:effectLst/>
                        </a:rPr>
                        <a:t> </a:t>
                      </a:r>
                      <a:endParaRPr lang="en-US" sz="1200" b="1" i="0" u="none" strike="noStrike" dirty="0">
                        <a:solidFill>
                          <a:srgbClr val="EA8016"/>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dirty="0">
                          <a:solidFill>
                            <a:srgbClr val="00B050"/>
                          </a:solidFill>
                          <a:effectLst/>
                        </a:rPr>
                        <a:t> </a:t>
                      </a:r>
                      <a:endParaRPr lang="en-US" sz="1200" b="1" i="0" u="none" strike="noStrike" dirty="0">
                        <a:solidFill>
                          <a:srgbClr val="00B05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dirty="0">
                          <a:solidFill>
                            <a:srgbClr val="0000CC"/>
                          </a:solidFill>
                          <a:effectLst/>
                        </a:rPr>
                        <a:t> x</a:t>
                      </a:r>
                      <a:endParaRPr lang="en-US" sz="1200" b="1" i="0" u="none" strike="noStrike" dirty="0">
                        <a:solidFill>
                          <a:srgbClr val="0000CC"/>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200" b="1" u="none" strike="noStrike" dirty="0">
                          <a:solidFill>
                            <a:srgbClr val="7030A0"/>
                          </a:solidFill>
                          <a:effectLst/>
                        </a:rPr>
                        <a:t> </a:t>
                      </a:r>
                      <a:endParaRPr lang="en-US" sz="1200" b="1" i="0" u="none" strike="noStrike" dirty="0">
                        <a:solidFill>
                          <a:srgbClr val="7030A0"/>
                        </a:solidFill>
                        <a:effectLst/>
                        <a:latin typeface="Calibri" panose="020F0502020204030204" pitchFamily="34" charset="0"/>
                      </a:endParaRPr>
                    </a:p>
                  </a:txBody>
                  <a:tcPr marL="5098" marR="5098" marT="509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3942807"/>
                  </a:ext>
                </a:extLst>
              </a:tr>
            </a:tbl>
          </a:graphicData>
        </a:graphic>
      </p:graphicFrame>
    </p:spTree>
    <p:extLst>
      <p:ext uri="{BB962C8B-B14F-4D97-AF65-F5344CB8AC3E}">
        <p14:creationId xmlns:p14="http://schemas.microsoft.com/office/powerpoint/2010/main" val="6680702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67967" y="4475808"/>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Spreading spillover matrix (CD4)</a:t>
            </a:r>
            <a:endParaRPr lang="en-US" dirty="0"/>
          </a:p>
        </p:txBody>
      </p:sp>
      <p:sp>
        <p:nvSpPr>
          <p:cNvPr id="7" name="TextBox 6"/>
          <p:cNvSpPr txBox="1"/>
          <p:nvPr/>
        </p:nvSpPr>
        <p:spPr>
          <a:xfrm>
            <a:off x="560439" y="862776"/>
            <a:ext cx="8335588" cy="800219"/>
          </a:xfrm>
          <a:prstGeom prst="rect">
            <a:avLst/>
          </a:prstGeom>
          <a:noFill/>
        </p:spPr>
        <p:txBody>
          <a:bodyPr wrap="square" rtlCol="0">
            <a:spAutoFit/>
          </a:bodyPr>
          <a:lstStyle/>
          <a:p>
            <a:r>
              <a:rPr lang="en-US" sz="1400" dirty="0" smtClean="0">
                <a:solidFill>
                  <a:srgbClr val="000000"/>
                </a:solidFill>
              </a:rPr>
              <a:t>SSM/SSE is </a:t>
            </a:r>
            <a:r>
              <a:rPr lang="en-US" sz="1400" dirty="0">
                <a:solidFill>
                  <a:srgbClr val="000000"/>
                </a:solidFill>
              </a:rPr>
              <a:t>how much  spread of the </a:t>
            </a:r>
            <a:r>
              <a:rPr lang="en-US" sz="1600" dirty="0" smtClean="0">
                <a:solidFill>
                  <a:srgbClr val="000000"/>
                </a:solidFill>
              </a:rPr>
              <a:t>fluorophore </a:t>
            </a:r>
            <a:r>
              <a:rPr lang="en-US" sz="1600" dirty="0">
                <a:solidFill>
                  <a:srgbClr val="000000"/>
                </a:solidFill>
              </a:rPr>
              <a:t>in the row </a:t>
            </a:r>
            <a:r>
              <a:rPr lang="en-US" sz="1400" dirty="0">
                <a:solidFill>
                  <a:srgbClr val="000000"/>
                </a:solidFill>
              </a:rPr>
              <a:t>reduces stain index/resolution of the marker labeled with the </a:t>
            </a:r>
            <a:r>
              <a:rPr lang="en-US" sz="1600" dirty="0" smtClean="0">
                <a:solidFill>
                  <a:srgbClr val="000000"/>
                </a:solidFill>
              </a:rPr>
              <a:t>fluorophore </a:t>
            </a:r>
            <a:r>
              <a:rPr lang="en-US" sz="1600" dirty="0">
                <a:solidFill>
                  <a:srgbClr val="000000"/>
                </a:solidFill>
              </a:rPr>
              <a:t>in the column</a:t>
            </a:r>
            <a:r>
              <a:rPr lang="en-US" sz="1400" dirty="0" smtClean="0">
                <a:solidFill>
                  <a:srgbClr val="000000"/>
                </a:solidFill>
              </a:rPr>
              <a:t>.  Antigen density higher than CD4 can survive a higher % (90%). </a:t>
            </a:r>
            <a:endParaRPr lang="en-US" sz="1400" dirty="0">
              <a:solidFill>
                <a:srgbClr val="000000"/>
              </a:solidFill>
            </a:endParaRPr>
          </a:p>
          <a:p>
            <a:endParaRPr lang="en-US" sz="1400" dirty="0">
              <a:solidFill>
                <a:srgbClr val="000000"/>
              </a:solidFill>
            </a:endParaRPr>
          </a:p>
        </p:txBody>
      </p:sp>
      <p:sp>
        <p:nvSpPr>
          <p:cNvPr id="8" name="Rectangle 7"/>
          <p:cNvSpPr/>
          <p:nvPr/>
        </p:nvSpPr>
        <p:spPr>
          <a:xfrm>
            <a:off x="6964326" y="4558709"/>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6881316" y="4475808"/>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1" name="Table 10"/>
          <p:cNvGraphicFramePr>
            <a:graphicFrameLocks noGrp="1"/>
          </p:cNvGraphicFramePr>
          <p:nvPr>
            <p:extLst>
              <p:ext uri="{D42A27DB-BD31-4B8C-83A1-F6EECF244321}">
                <p14:modId xmlns:p14="http://schemas.microsoft.com/office/powerpoint/2010/main" val="4271446068"/>
              </p:ext>
            </p:extLst>
          </p:nvPr>
        </p:nvGraphicFramePr>
        <p:xfrm>
          <a:off x="762569" y="1467230"/>
          <a:ext cx="7722100" cy="2937607"/>
        </p:xfrm>
        <a:graphic>
          <a:graphicData uri="http://schemas.openxmlformats.org/drawingml/2006/table">
            <a:tbl>
              <a:tblPr/>
              <a:tblGrid>
                <a:gridCol w="446196">
                  <a:extLst>
                    <a:ext uri="{9D8B030D-6E8A-4147-A177-3AD203B41FA5}">
                      <a16:colId xmlns:a16="http://schemas.microsoft.com/office/drawing/2014/main" val="2144244608"/>
                    </a:ext>
                  </a:extLst>
                </a:gridCol>
                <a:gridCol w="294045">
                  <a:extLst>
                    <a:ext uri="{9D8B030D-6E8A-4147-A177-3AD203B41FA5}">
                      <a16:colId xmlns:a16="http://schemas.microsoft.com/office/drawing/2014/main" val="64537296"/>
                    </a:ext>
                  </a:extLst>
                </a:gridCol>
                <a:gridCol w="294045">
                  <a:extLst>
                    <a:ext uri="{9D8B030D-6E8A-4147-A177-3AD203B41FA5}">
                      <a16:colId xmlns:a16="http://schemas.microsoft.com/office/drawing/2014/main" val="33183932"/>
                    </a:ext>
                  </a:extLst>
                </a:gridCol>
                <a:gridCol w="294045">
                  <a:extLst>
                    <a:ext uri="{9D8B030D-6E8A-4147-A177-3AD203B41FA5}">
                      <a16:colId xmlns:a16="http://schemas.microsoft.com/office/drawing/2014/main" val="2228007539"/>
                    </a:ext>
                  </a:extLst>
                </a:gridCol>
                <a:gridCol w="294045">
                  <a:extLst>
                    <a:ext uri="{9D8B030D-6E8A-4147-A177-3AD203B41FA5}">
                      <a16:colId xmlns:a16="http://schemas.microsoft.com/office/drawing/2014/main" val="1863092247"/>
                    </a:ext>
                  </a:extLst>
                </a:gridCol>
                <a:gridCol w="294045">
                  <a:extLst>
                    <a:ext uri="{9D8B030D-6E8A-4147-A177-3AD203B41FA5}">
                      <a16:colId xmlns:a16="http://schemas.microsoft.com/office/drawing/2014/main" val="2566580612"/>
                    </a:ext>
                  </a:extLst>
                </a:gridCol>
                <a:gridCol w="294045">
                  <a:extLst>
                    <a:ext uri="{9D8B030D-6E8A-4147-A177-3AD203B41FA5}">
                      <a16:colId xmlns:a16="http://schemas.microsoft.com/office/drawing/2014/main" val="2808033376"/>
                    </a:ext>
                  </a:extLst>
                </a:gridCol>
                <a:gridCol w="294045">
                  <a:extLst>
                    <a:ext uri="{9D8B030D-6E8A-4147-A177-3AD203B41FA5}">
                      <a16:colId xmlns:a16="http://schemas.microsoft.com/office/drawing/2014/main" val="4150907232"/>
                    </a:ext>
                  </a:extLst>
                </a:gridCol>
                <a:gridCol w="294045">
                  <a:extLst>
                    <a:ext uri="{9D8B030D-6E8A-4147-A177-3AD203B41FA5}">
                      <a16:colId xmlns:a16="http://schemas.microsoft.com/office/drawing/2014/main" val="2206007597"/>
                    </a:ext>
                  </a:extLst>
                </a:gridCol>
                <a:gridCol w="294045">
                  <a:extLst>
                    <a:ext uri="{9D8B030D-6E8A-4147-A177-3AD203B41FA5}">
                      <a16:colId xmlns:a16="http://schemas.microsoft.com/office/drawing/2014/main" val="90256139"/>
                    </a:ext>
                  </a:extLst>
                </a:gridCol>
                <a:gridCol w="294045">
                  <a:extLst>
                    <a:ext uri="{9D8B030D-6E8A-4147-A177-3AD203B41FA5}">
                      <a16:colId xmlns:a16="http://schemas.microsoft.com/office/drawing/2014/main" val="467296516"/>
                    </a:ext>
                  </a:extLst>
                </a:gridCol>
                <a:gridCol w="294045">
                  <a:extLst>
                    <a:ext uri="{9D8B030D-6E8A-4147-A177-3AD203B41FA5}">
                      <a16:colId xmlns:a16="http://schemas.microsoft.com/office/drawing/2014/main" val="3957367913"/>
                    </a:ext>
                  </a:extLst>
                </a:gridCol>
                <a:gridCol w="294045">
                  <a:extLst>
                    <a:ext uri="{9D8B030D-6E8A-4147-A177-3AD203B41FA5}">
                      <a16:colId xmlns:a16="http://schemas.microsoft.com/office/drawing/2014/main" val="1392497646"/>
                    </a:ext>
                  </a:extLst>
                </a:gridCol>
                <a:gridCol w="294045">
                  <a:extLst>
                    <a:ext uri="{9D8B030D-6E8A-4147-A177-3AD203B41FA5}">
                      <a16:colId xmlns:a16="http://schemas.microsoft.com/office/drawing/2014/main" val="2149146303"/>
                    </a:ext>
                  </a:extLst>
                </a:gridCol>
                <a:gridCol w="294045">
                  <a:extLst>
                    <a:ext uri="{9D8B030D-6E8A-4147-A177-3AD203B41FA5}">
                      <a16:colId xmlns:a16="http://schemas.microsoft.com/office/drawing/2014/main" val="4057542669"/>
                    </a:ext>
                  </a:extLst>
                </a:gridCol>
                <a:gridCol w="403457">
                  <a:extLst>
                    <a:ext uri="{9D8B030D-6E8A-4147-A177-3AD203B41FA5}">
                      <a16:colId xmlns:a16="http://schemas.microsoft.com/office/drawing/2014/main" val="1085823475"/>
                    </a:ext>
                  </a:extLst>
                </a:gridCol>
                <a:gridCol w="423972">
                  <a:extLst>
                    <a:ext uri="{9D8B030D-6E8A-4147-A177-3AD203B41FA5}">
                      <a16:colId xmlns:a16="http://schemas.microsoft.com/office/drawing/2014/main" val="513926780"/>
                    </a:ext>
                  </a:extLst>
                </a:gridCol>
                <a:gridCol w="465001">
                  <a:extLst>
                    <a:ext uri="{9D8B030D-6E8A-4147-A177-3AD203B41FA5}">
                      <a16:colId xmlns:a16="http://schemas.microsoft.com/office/drawing/2014/main" val="3702369844"/>
                    </a:ext>
                  </a:extLst>
                </a:gridCol>
                <a:gridCol w="294045">
                  <a:extLst>
                    <a:ext uri="{9D8B030D-6E8A-4147-A177-3AD203B41FA5}">
                      <a16:colId xmlns:a16="http://schemas.microsoft.com/office/drawing/2014/main" val="2596631796"/>
                    </a:ext>
                  </a:extLst>
                </a:gridCol>
                <a:gridCol w="294045">
                  <a:extLst>
                    <a:ext uri="{9D8B030D-6E8A-4147-A177-3AD203B41FA5}">
                      <a16:colId xmlns:a16="http://schemas.microsoft.com/office/drawing/2014/main" val="178298208"/>
                    </a:ext>
                  </a:extLst>
                </a:gridCol>
                <a:gridCol w="300883">
                  <a:extLst>
                    <a:ext uri="{9D8B030D-6E8A-4147-A177-3AD203B41FA5}">
                      <a16:colId xmlns:a16="http://schemas.microsoft.com/office/drawing/2014/main" val="1982890018"/>
                    </a:ext>
                  </a:extLst>
                </a:gridCol>
                <a:gridCol w="294045">
                  <a:extLst>
                    <a:ext uri="{9D8B030D-6E8A-4147-A177-3AD203B41FA5}">
                      <a16:colId xmlns:a16="http://schemas.microsoft.com/office/drawing/2014/main" val="701758113"/>
                    </a:ext>
                  </a:extLst>
                </a:gridCol>
                <a:gridCol w="287207">
                  <a:extLst>
                    <a:ext uri="{9D8B030D-6E8A-4147-A177-3AD203B41FA5}">
                      <a16:colId xmlns:a16="http://schemas.microsoft.com/office/drawing/2014/main" val="3633145809"/>
                    </a:ext>
                  </a:extLst>
                </a:gridCol>
                <a:gridCol w="396619">
                  <a:extLst>
                    <a:ext uri="{9D8B030D-6E8A-4147-A177-3AD203B41FA5}">
                      <a16:colId xmlns:a16="http://schemas.microsoft.com/office/drawing/2014/main" val="1465870900"/>
                    </a:ext>
                  </a:extLst>
                </a:gridCol>
              </a:tblGrid>
              <a:tr h="492463">
                <a:tc>
                  <a:txBody>
                    <a:bodyPr/>
                    <a:lstStyle/>
                    <a:p>
                      <a:pPr algn="ctr" fontAlgn="ctr"/>
                      <a:r>
                        <a:rPr lang="en-US" sz="600" b="1" i="0" u="none" strike="noStrike">
                          <a:solidFill>
                            <a:srgbClr val="000000"/>
                          </a:solidFill>
                          <a:effectLst/>
                          <a:latin typeface="Calibri" panose="020F0502020204030204" pitchFamily="34" charset="0"/>
                        </a:rPr>
                        <a:t>TABLE3.1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BV421+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SB436+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e450+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BV480+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BV510+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BV605+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BV650+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BV711+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BV750+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BV785+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BB515+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A488+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A532+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PE+</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PerCP-Cy55+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PerCP-e710+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PE-Dazzle594+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PE-Cy5+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PE-Cy7+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APC+</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A647+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A700+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APC-Fire750+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6128137"/>
                  </a:ext>
                </a:extLst>
              </a:tr>
              <a:tr h="102597">
                <a:tc>
                  <a:txBody>
                    <a:bodyPr/>
                    <a:lstStyle/>
                    <a:p>
                      <a:pPr algn="ctr" fontAlgn="ctr"/>
                      <a:r>
                        <a:rPr lang="en-US" sz="600" b="0" i="0" u="none" strike="noStrike">
                          <a:solidFill>
                            <a:srgbClr val="000000"/>
                          </a:solidFill>
                          <a:effectLst/>
                          <a:latin typeface="Calibri" panose="020F0502020204030204" pitchFamily="34" charset="0"/>
                        </a:rPr>
                        <a:t>BV421+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73%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A9A9"/>
                    </a:solidFill>
                  </a:tcPr>
                </a:tc>
                <a:tc>
                  <a:txBody>
                    <a:bodyPr/>
                    <a:lstStyle/>
                    <a:p>
                      <a:pPr algn="ctr" fontAlgn="ctr"/>
                      <a:r>
                        <a:rPr lang="en-US" sz="600" b="0" i="0" u="none" strike="noStrike">
                          <a:solidFill>
                            <a:srgbClr val="000000"/>
                          </a:solidFill>
                          <a:effectLst/>
                          <a:latin typeface="Calibri" panose="020F0502020204030204" pitchFamily="34" charset="0"/>
                        </a:rPr>
                        <a:t>78%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887"/>
                    </a:solidFill>
                  </a:tcPr>
                </a:tc>
                <a:tc>
                  <a:txBody>
                    <a:bodyPr/>
                    <a:lstStyle/>
                    <a:p>
                      <a:pPr algn="ctr" fontAlgn="ctr"/>
                      <a:r>
                        <a:rPr lang="en-US" sz="600" b="0" i="0" u="none" strike="noStrike">
                          <a:solidFill>
                            <a:srgbClr val="000000"/>
                          </a:solidFill>
                          <a:effectLst/>
                          <a:latin typeface="Calibri" panose="020F0502020204030204" pitchFamily="34" charset="0"/>
                        </a:rPr>
                        <a:t>55%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AD9"/>
                    </a:solidFill>
                  </a:tcPr>
                </a:tc>
                <a:tc>
                  <a:txBody>
                    <a:bodyPr/>
                    <a:lstStyle/>
                    <a:p>
                      <a:pPr algn="ctr" fontAlgn="ctr"/>
                      <a:r>
                        <a:rPr lang="en-US" sz="600" b="0" i="0" u="none" strike="noStrike">
                          <a:solidFill>
                            <a:srgbClr val="000000"/>
                          </a:solidFill>
                          <a:effectLst/>
                          <a:latin typeface="Calibri" panose="020F0502020204030204" pitchFamily="34" charset="0"/>
                        </a:rPr>
                        <a:t>28%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CEB"/>
                    </a:solidFill>
                  </a:tcPr>
                </a:tc>
                <a:tc>
                  <a:txBody>
                    <a:bodyPr/>
                    <a:lstStyle/>
                    <a:p>
                      <a:pPr algn="ctr" fontAlgn="ctr"/>
                      <a:r>
                        <a:rPr lang="en-US" sz="600" b="0" i="0" u="none" strike="noStrike">
                          <a:solidFill>
                            <a:srgbClr val="000000"/>
                          </a:solidFill>
                          <a:effectLst/>
                          <a:latin typeface="Calibri" panose="020F0502020204030204" pitchFamily="34" charset="0"/>
                        </a:rPr>
                        <a:t>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EFE"/>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23%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FE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02948403"/>
                  </a:ext>
                </a:extLst>
              </a:tr>
              <a:tr h="102597">
                <a:tc>
                  <a:txBody>
                    <a:bodyPr/>
                    <a:lstStyle/>
                    <a:p>
                      <a:pPr algn="ctr" fontAlgn="ctr"/>
                      <a:r>
                        <a:rPr lang="en-US" sz="600" b="0" i="0" u="none" strike="noStrike">
                          <a:solidFill>
                            <a:srgbClr val="000000"/>
                          </a:solidFill>
                          <a:effectLst/>
                          <a:latin typeface="Calibri" panose="020F0502020204030204" pitchFamily="34" charset="0"/>
                        </a:rPr>
                        <a:t>SB436+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79%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080"/>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78%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382"/>
                    </a:solidFill>
                  </a:tcPr>
                </a:tc>
                <a:tc>
                  <a:txBody>
                    <a:bodyPr/>
                    <a:lstStyle/>
                    <a:p>
                      <a:pPr algn="ctr" fontAlgn="ctr"/>
                      <a:r>
                        <a:rPr lang="en-US" sz="600" b="0" i="0" u="none" strike="noStrike">
                          <a:solidFill>
                            <a:srgbClr val="000000"/>
                          </a:solidFill>
                          <a:effectLst/>
                          <a:latin typeface="Calibri" panose="020F0502020204030204" pitchFamily="34" charset="0"/>
                        </a:rPr>
                        <a:t>63%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4D3"/>
                    </a:solidFill>
                  </a:tcPr>
                </a:tc>
                <a:tc>
                  <a:txBody>
                    <a:bodyPr/>
                    <a:lstStyle/>
                    <a:p>
                      <a:pPr algn="ctr" fontAlgn="ctr"/>
                      <a:r>
                        <a:rPr lang="en-US" sz="600" b="0" i="0" u="none" strike="noStrike">
                          <a:solidFill>
                            <a:srgbClr val="000000"/>
                          </a:solidFill>
                          <a:effectLst/>
                          <a:latin typeface="Calibri" panose="020F0502020204030204" pitchFamily="34" charset="0"/>
                        </a:rPr>
                        <a:t>39%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E4"/>
                    </a:solidFill>
                  </a:tcPr>
                </a:tc>
                <a:tc>
                  <a:txBody>
                    <a:bodyPr/>
                    <a:lstStyle/>
                    <a:p>
                      <a:pPr algn="ctr" fontAlgn="ctr"/>
                      <a:r>
                        <a:rPr lang="en-US" sz="600" b="0" i="0" u="none" strike="noStrike">
                          <a:solidFill>
                            <a:srgbClr val="000000"/>
                          </a:solidFill>
                          <a:effectLst/>
                          <a:latin typeface="Calibri" panose="020F0502020204030204" pitchFamily="34" charset="0"/>
                        </a:rPr>
                        <a:t>12%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7F7"/>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11%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8F7"/>
                    </a:solidFill>
                  </a:tcPr>
                </a:tc>
                <a:tc>
                  <a:txBody>
                    <a:bodyPr/>
                    <a:lstStyle/>
                    <a:p>
                      <a:pPr algn="ctr" fontAlgn="ctr"/>
                      <a:r>
                        <a:rPr lang="en-US" sz="600" b="0" i="0" u="none" strike="noStrike">
                          <a:solidFill>
                            <a:srgbClr val="000000"/>
                          </a:solidFill>
                          <a:effectLst/>
                          <a:latin typeface="Calibri" panose="020F0502020204030204" pitchFamily="34" charset="0"/>
                        </a:rPr>
                        <a:t>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CFC"/>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34%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8E7"/>
                    </a:solidFill>
                  </a:tcPr>
                </a:tc>
                <a:tc>
                  <a:txBody>
                    <a:bodyPr/>
                    <a:lstStyle/>
                    <a:p>
                      <a:pPr algn="ctr" fontAlgn="ctr"/>
                      <a:r>
                        <a:rPr lang="en-US" sz="600" b="0" i="0" u="none" strike="noStrike">
                          <a:solidFill>
                            <a:srgbClr val="000000"/>
                          </a:solidFill>
                          <a:effectLst/>
                          <a:latin typeface="Calibri" panose="020F0502020204030204" pitchFamily="34" charset="0"/>
                        </a:rPr>
                        <a:t>84%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5C5B"/>
                    </a:solidFill>
                  </a:tcPr>
                </a:tc>
                <a:tc>
                  <a:txBody>
                    <a:bodyPr/>
                    <a:lstStyle/>
                    <a:p>
                      <a:pPr algn="ctr" fontAlgn="ctr"/>
                      <a:r>
                        <a:rPr lang="en-US" sz="600" b="0" i="0" u="none" strike="noStrike">
                          <a:solidFill>
                            <a:srgbClr val="000000"/>
                          </a:solidFill>
                          <a:effectLst/>
                          <a:latin typeface="Calibri" panose="020F0502020204030204" pitchFamily="34" charset="0"/>
                        </a:rPr>
                        <a:t>31%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AE9"/>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49656370"/>
                  </a:ext>
                </a:extLst>
              </a:tr>
              <a:tr h="102597">
                <a:tc>
                  <a:txBody>
                    <a:bodyPr/>
                    <a:lstStyle/>
                    <a:p>
                      <a:pPr algn="ctr" fontAlgn="ctr"/>
                      <a:r>
                        <a:rPr lang="en-US" sz="600" b="0" i="0" u="none" strike="noStrike">
                          <a:solidFill>
                            <a:srgbClr val="000000"/>
                          </a:solidFill>
                          <a:effectLst/>
                          <a:latin typeface="Calibri" panose="020F0502020204030204" pitchFamily="34" charset="0"/>
                        </a:rPr>
                        <a:t>e450+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59%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7D6"/>
                    </a:solidFill>
                  </a:tcPr>
                </a:tc>
                <a:tc>
                  <a:txBody>
                    <a:bodyPr/>
                    <a:lstStyle/>
                    <a:p>
                      <a:pPr algn="ctr" fontAlgn="ctr"/>
                      <a:r>
                        <a:rPr lang="en-US" sz="600" b="0" i="0" u="none" strike="noStrike">
                          <a:solidFill>
                            <a:srgbClr val="000000"/>
                          </a:solidFill>
                          <a:effectLst/>
                          <a:latin typeface="Calibri" panose="020F0502020204030204" pitchFamily="34" charset="0"/>
                        </a:rPr>
                        <a:t>52%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BDA"/>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33%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8E8"/>
                    </a:solidFill>
                  </a:tcPr>
                </a:tc>
                <a:tc>
                  <a:txBody>
                    <a:bodyPr/>
                    <a:lstStyle/>
                    <a:p>
                      <a:pPr algn="ctr" fontAlgn="ctr"/>
                      <a:r>
                        <a:rPr lang="en-US" sz="600" b="0" i="0" u="none" strike="noStrike">
                          <a:solidFill>
                            <a:srgbClr val="000000"/>
                          </a:solidFill>
                          <a:effectLst/>
                          <a:latin typeface="Calibri" panose="020F0502020204030204" pitchFamily="34" charset="0"/>
                        </a:rPr>
                        <a:t>14%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6F6"/>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EFE"/>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EFE"/>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40912247"/>
                  </a:ext>
                </a:extLst>
              </a:tr>
              <a:tr h="102597">
                <a:tc>
                  <a:txBody>
                    <a:bodyPr/>
                    <a:lstStyle/>
                    <a:p>
                      <a:pPr algn="ctr" fontAlgn="ctr"/>
                      <a:r>
                        <a:rPr lang="en-US" sz="600" b="0" i="0" u="none" strike="noStrike">
                          <a:solidFill>
                            <a:srgbClr val="000000"/>
                          </a:solidFill>
                          <a:effectLst/>
                          <a:latin typeface="Calibri" panose="020F0502020204030204" pitchFamily="34" charset="0"/>
                        </a:rPr>
                        <a:t>BV480+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45%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1E0"/>
                    </a:solidFill>
                  </a:tcPr>
                </a:tc>
                <a:tc>
                  <a:txBody>
                    <a:bodyPr/>
                    <a:lstStyle/>
                    <a:p>
                      <a:pPr algn="ctr" fontAlgn="ctr"/>
                      <a:r>
                        <a:rPr lang="en-US" sz="600" b="0" i="0" u="none" strike="noStrike">
                          <a:solidFill>
                            <a:srgbClr val="000000"/>
                          </a:solidFill>
                          <a:effectLst/>
                          <a:latin typeface="Calibri" panose="020F0502020204030204" pitchFamily="34" charset="0"/>
                        </a:rPr>
                        <a:t>38%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E5"/>
                    </a:solidFill>
                  </a:tcPr>
                </a:tc>
                <a:tc>
                  <a:txBody>
                    <a:bodyPr/>
                    <a:lstStyle/>
                    <a:p>
                      <a:pPr algn="ctr" fontAlgn="ctr"/>
                      <a:r>
                        <a:rPr lang="en-US" sz="600" b="0" i="0" u="none" strike="noStrike">
                          <a:solidFill>
                            <a:srgbClr val="000000"/>
                          </a:solidFill>
                          <a:effectLst/>
                          <a:latin typeface="Calibri" panose="020F0502020204030204" pitchFamily="34" charset="0"/>
                        </a:rPr>
                        <a:t>52%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BDA"/>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51%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CDB"/>
                    </a:solidFill>
                  </a:tcPr>
                </a:tc>
                <a:tc>
                  <a:txBody>
                    <a:bodyPr/>
                    <a:lstStyle/>
                    <a:p>
                      <a:pPr algn="ctr" fontAlgn="ctr"/>
                      <a:r>
                        <a:rPr lang="en-US" sz="600" b="0" i="0" u="none" strike="noStrike">
                          <a:solidFill>
                            <a:srgbClr val="000000"/>
                          </a:solidFill>
                          <a:effectLst/>
                          <a:latin typeface="Calibri" panose="020F0502020204030204" pitchFamily="34" charset="0"/>
                        </a:rPr>
                        <a:t>44%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1E0"/>
                    </a:solidFill>
                  </a:tcPr>
                </a:tc>
                <a:tc>
                  <a:txBody>
                    <a:bodyPr/>
                    <a:lstStyle/>
                    <a:p>
                      <a:pPr algn="ctr" fontAlgn="ctr"/>
                      <a:r>
                        <a:rPr lang="en-US" sz="600" b="0" i="0" u="none" strike="noStrike">
                          <a:solidFill>
                            <a:srgbClr val="000000"/>
                          </a:solidFill>
                          <a:effectLst/>
                          <a:latin typeface="Calibri" panose="020F0502020204030204" pitchFamily="34" charset="0"/>
                        </a:rPr>
                        <a:t>16%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4F4"/>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15%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5F5"/>
                    </a:solidFill>
                  </a:tcPr>
                </a:tc>
                <a:tc>
                  <a:txBody>
                    <a:bodyPr/>
                    <a:lstStyle/>
                    <a:p>
                      <a:pPr algn="ctr" fontAlgn="ctr"/>
                      <a:r>
                        <a:rPr lang="en-US" sz="600" b="0" i="0" u="none" strike="noStrike">
                          <a:solidFill>
                            <a:srgbClr val="000000"/>
                          </a:solidFill>
                          <a:effectLst/>
                          <a:latin typeface="Calibri" panose="020F0502020204030204" pitchFamily="34" charset="0"/>
                        </a:rPr>
                        <a:t>26%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DED"/>
                    </a:solidFill>
                  </a:tcPr>
                </a:tc>
                <a:tc>
                  <a:txBody>
                    <a:bodyPr/>
                    <a:lstStyle/>
                    <a:p>
                      <a:pPr algn="ctr" fontAlgn="ctr"/>
                      <a:r>
                        <a:rPr lang="en-US" sz="600" b="0" i="0" u="none" strike="noStrike">
                          <a:solidFill>
                            <a:srgbClr val="000000"/>
                          </a:solidFill>
                          <a:effectLst/>
                          <a:latin typeface="Calibri" panose="020F0502020204030204" pitchFamily="34" charset="0"/>
                        </a:rPr>
                        <a:t>11%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8F7"/>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CFC"/>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CFB"/>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58137383"/>
                  </a:ext>
                </a:extLst>
              </a:tr>
              <a:tr h="102597">
                <a:tc>
                  <a:txBody>
                    <a:bodyPr/>
                    <a:lstStyle/>
                    <a:p>
                      <a:pPr algn="ctr" fontAlgn="ctr"/>
                      <a:r>
                        <a:rPr lang="en-US" sz="600" b="0" i="0" u="none" strike="noStrike">
                          <a:solidFill>
                            <a:srgbClr val="000000"/>
                          </a:solidFill>
                          <a:effectLst/>
                          <a:latin typeface="Calibri" panose="020F0502020204030204" pitchFamily="34" charset="0"/>
                        </a:rPr>
                        <a:t>BV510+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27%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DEC"/>
                    </a:solidFill>
                  </a:tcPr>
                </a:tc>
                <a:tc>
                  <a:txBody>
                    <a:bodyPr/>
                    <a:lstStyle/>
                    <a:p>
                      <a:pPr algn="ctr" fontAlgn="ctr"/>
                      <a:r>
                        <a:rPr lang="en-US" sz="600" b="0" i="0" u="none" strike="noStrike">
                          <a:solidFill>
                            <a:srgbClr val="000000"/>
                          </a:solidFill>
                          <a:effectLst/>
                          <a:latin typeface="Calibri" panose="020F0502020204030204" pitchFamily="34" charset="0"/>
                        </a:rPr>
                        <a:t>17%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4F3"/>
                    </a:solidFill>
                  </a:tcPr>
                </a:tc>
                <a:tc>
                  <a:txBody>
                    <a:bodyPr/>
                    <a:lstStyle/>
                    <a:p>
                      <a:pPr algn="ctr" fontAlgn="ctr"/>
                      <a:r>
                        <a:rPr lang="en-US" sz="600" b="0" i="0" u="none" strike="noStrike">
                          <a:solidFill>
                            <a:srgbClr val="000000"/>
                          </a:solidFill>
                          <a:effectLst/>
                          <a:latin typeface="Calibri" panose="020F0502020204030204" pitchFamily="34" charset="0"/>
                        </a:rPr>
                        <a:t>33%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9E8"/>
                    </a:solidFill>
                  </a:tcPr>
                </a:tc>
                <a:tc>
                  <a:txBody>
                    <a:bodyPr/>
                    <a:lstStyle/>
                    <a:p>
                      <a:pPr algn="ctr" fontAlgn="ctr"/>
                      <a:r>
                        <a:rPr lang="en-US" sz="600" b="0" i="0" u="none" strike="noStrike">
                          <a:solidFill>
                            <a:srgbClr val="000000"/>
                          </a:solidFill>
                          <a:effectLst/>
                          <a:latin typeface="Calibri" panose="020F0502020204030204" pitchFamily="34" charset="0"/>
                        </a:rPr>
                        <a:t>49%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DDD"/>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53%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ADA"/>
                    </a:solidFill>
                  </a:tcPr>
                </a:tc>
                <a:tc>
                  <a:txBody>
                    <a:bodyPr/>
                    <a:lstStyle/>
                    <a:p>
                      <a:pPr algn="ctr" fontAlgn="ctr"/>
                      <a:r>
                        <a:rPr lang="en-US" sz="600" b="0" i="0" u="none" strike="noStrike">
                          <a:solidFill>
                            <a:srgbClr val="000000"/>
                          </a:solidFill>
                          <a:effectLst/>
                          <a:latin typeface="Calibri" panose="020F0502020204030204" pitchFamily="34" charset="0"/>
                        </a:rPr>
                        <a:t>35%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7E6"/>
                    </a:solidFill>
                  </a:tcPr>
                </a:tc>
                <a:tc>
                  <a:txBody>
                    <a:bodyPr/>
                    <a:lstStyle/>
                    <a:p>
                      <a:pPr algn="ctr" fontAlgn="ctr"/>
                      <a:r>
                        <a:rPr lang="en-US" sz="600" b="0" i="0" u="none" strike="noStrike">
                          <a:solidFill>
                            <a:srgbClr val="000000"/>
                          </a:solidFill>
                          <a:effectLst/>
                          <a:latin typeface="Calibri" panose="020F0502020204030204" pitchFamily="34" charset="0"/>
                        </a:rPr>
                        <a:t>14%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6F6"/>
                    </a:solidFill>
                  </a:tcPr>
                </a:tc>
                <a:tc>
                  <a:txBody>
                    <a:bodyPr/>
                    <a:lstStyle/>
                    <a:p>
                      <a:pPr algn="ctr" fontAlgn="ctr"/>
                      <a:r>
                        <a:rPr lang="en-US" sz="600" b="0" i="0" u="none" strike="noStrike">
                          <a:solidFill>
                            <a:srgbClr val="000000"/>
                          </a:solidFill>
                          <a:effectLst/>
                          <a:latin typeface="Calibri" panose="020F0502020204030204" pitchFamily="34" charset="0"/>
                        </a:rPr>
                        <a:t>11%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8F8"/>
                    </a:solidFill>
                  </a:tcPr>
                </a:tc>
                <a:tc>
                  <a:txBody>
                    <a:bodyPr/>
                    <a:lstStyle/>
                    <a:p>
                      <a:pPr algn="ctr" fontAlgn="ctr"/>
                      <a:r>
                        <a:rPr lang="en-US" sz="600" b="0" i="0" u="none" strike="noStrike">
                          <a:solidFill>
                            <a:srgbClr val="000000"/>
                          </a:solidFill>
                          <a:effectLst/>
                          <a:latin typeface="Calibri" panose="020F0502020204030204" pitchFamily="34" charset="0"/>
                        </a:rPr>
                        <a:t>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CFC"/>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14%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6F5"/>
                    </a:solidFill>
                  </a:tcPr>
                </a:tc>
                <a:tc>
                  <a:txBody>
                    <a:bodyPr/>
                    <a:lstStyle/>
                    <a:p>
                      <a:pPr algn="ctr" fontAlgn="ctr"/>
                      <a:r>
                        <a:rPr lang="en-US" sz="600" b="0" i="0" u="none" strike="noStrike">
                          <a:solidFill>
                            <a:srgbClr val="000000"/>
                          </a:solidFill>
                          <a:effectLst/>
                          <a:latin typeface="Calibri" panose="020F0502020204030204" pitchFamily="34" charset="0"/>
                        </a:rPr>
                        <a:t>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CFC"/>
                    </a:solidFill>
                  </a:tcPr>
                </a:tc>
                <a:tc>
                  <a:txBody>
                    <a:bodyPr/>
                    <a:lstStyle/>
                    <a:p>
                      <a:pPr algn="ctr" fontAlgn="ctr"/>
                      <a:r>
                        <a:rPr lang="en-US" sz="600" b="0" i="0" u="none" strike="noStrike">
                          <a:solidFill>
                            <a:srgbClr val="000000"/>
                          </a:solidFill>
                          <a:effectLst/>
                          <a:latin typeface="Calibri" panose="020F0502020204030204" pitchFamily="34" charset="0"/>
                        </a:rPr>
                        <a:t>13%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6F6"/>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EFE"/>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43784842"/>
                  </a:ext>
                </a:extLst>
              </a:tr>
              <a:tr h="102597">
                <a:tc>
                  <a:txBody>
                    <a:bodyPr/>
                    <a:lstStyle/>
                    <a:p>
                      <a:pPr algn="ctr" fontAlgn="ctr"/>
                      <a:r>
                        <a:rPr lang="en-US" sz="600" b="0" i="0" u="none" strike="noStrike">
                          <a:solidFill>
                            <a:srgbClr val="000000"/>
                          </a:solidFill>
                          <a:effectLst/>
                          <a:latin typeface="Calibri" panose="020F0502020204030204" pitchFamily="34" charset="0"/>
                        </a:rPr>
                        <a:t>BV605+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23%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FEF"/>
                    </a:solidFill>
                  </a:tcPr>
                </a:tc>
                <a:tc>
                  <a:txBody>
                    <a:bodyPr/>
                    <a:lstStyle/>
                    <a:p>
                      <a:pPr algn="ctr" fontAlgn="ctr"/>
                      <a:r>
                        <a:rPr lang="en-US" sz="600" b="0" i="0" u="none" strike="noStrike">
                          <a:solidFill>
                            <a:srgbClr val="000000"/>
                          </a:solidFill>
                          <a:effectLst/>
                          <a:latin typeface="Calibri" panose="020F0502020204030204" pitchFamily="34" charset="0"/>
                        </a:rPr>
                        <a:t>11%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8F8"/>
                    </a:solidFill>
                  </a:tcPr>
                </a:tc>
                <a:tc>
                  <a:txBody>
                    <a:bodyPr/>
                    <a:lstStyle/>
                    <a:p>
                      <a:pPr algn="ctr" fontAlgn="ctr"/>
                      <a:r>
                        <a:rPr lang="en-US" sz="600" b="0" i="0" u="none" strike="noStrike">
                          <a:solidFill>
                            <a:srgbClr val="000000"/>
                          </a:solidFill>
                          <a:effectLst/>
                          <a:latin typeface="Calibri" panose="020F0502020204030204" pitchFamily="34" charset="0"/>
                        </a:rPr>
                        <a:t>21%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1F1"/>
                    </a:solidFill>
                  </a:tcPr>
                </a:tc>
                <a:tc>
                  <a:txBody>
                    <a:bodyPr/>
                    <a:lstStyle/>
                    <a:p>
                      <a:pPr algn="ctr" fontAlgn="ctr"/>
                      <a:r>
                        <a:rPr lang="en-US" sz="600" b="0" i="0" u="none" strike="noStrike">
                          <a:solidFill>
                            <a:srgbClr val="000000"/>
                          </a:solidFill>
                          <a:effectLst/>
                          <a:latin typeface="Calibri" panose="020F0502020204030204" pitchFamily="34" charset="0"/>
                        </a:rPr>
                        <a:t>26%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DED"/>
                    </a:solidFill>
                  </a:tcPr>
                </a:tc>
                <a:tc>
                  <a:txBody>
                    <a:bodyPr/>
                    <a:lstStyle/>
                    <a:p>
                      <a:pPr algn="ctr" fontAlgn="ctr"/>
                      <a:r>
                        <a:rPr lang="en-US" sz="600" b="0" i="0" u="none" strike="noStrike">
                          <a:solidFill>
                            <a:srgbClr val="000000"/>
                          </a:solidFill>
                          <a:effectLst/>
                          <a:latin typeface="Calibri" panose="020F0502020204030204" pitchFamily="34" charset="0"/>
                        </a:rPr>
                        <a:t>27%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CEC"/>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67%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1D0"/>
                    </a:solidFill>
                  </a:tcPr>
                </a:tc>
                <a:tc>
                  <a:txBody>
                    <a:bodyPr/>
                    <a:lstStyle/>
                    <a:p>
                      <a:pPr algn="ctr" fontAlgn="ctr"/>
                      <a:r>
                        <a:rPr lang="en-US" sz="600" b="0" i="0" u="none" strike="noStrike">
                          <a:solidFill>
                            <a:srgbClr val="000000"/>
                          </a:solidFill>
                          <a:effectLst/>
                          <a:latin typeface="Calibri" panose="020F0502020204030204" pitchFamily="34" charset="0"/>
                        </a:rPr>
                        <a:t>52%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BDB"/>
                    </a:solidFill>
                  </a:tcPr>
                </a:tc>
                <a:tc>
                  <a:txBody>
                    <a:bodyPr/>
                    <a:lstStyle/>
                    <a:p>
                      <a:pPr algn="ctr" fontAlgn="ctr"/>
                      <a:r>
                        <a:rPr lang="en-US" sz="600" b="0" i="0" u="none" strike="noStrike">
                          <a:solidFill>
                            <a:srgbClr val="000000"/>
                          </a:solidFill>
                          <a:effectLst/>
                          <a:latin typeface="Calibri" panose="020F0502020204030204" pitchFamily="34" charset="0"/>
                        </a:rPr>
                        <a:t>44%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1E0"/>
                    </a:solidFill>
                  </a:tcPr>
                </a:tc>
                <a:tc>
                  <a:txBody>
                    <a:bodyPr/>
                    <a:lstStyle/>
                    <a:p>
                      <a:pPr algn="ctr" fontAlgn="ctr"/>
                      <a:r>
                        <a:rPr lang="en-US" sz="600" b="0" i="0" u="none" strike="noStrike">
                          <a:solidFill>
                            <a:srgbClr val="000000"/>
                          </a:solidFill>
                          <a:effectLst/>
                          <a:latin typeface="Calibri" panose="020F0502020204030204" pitchFamily="34" charset="0"/>
                        </a:rPr>
                        <a:t>36%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E6"/>
                    </a:solidFill>
                  </a:tcPr>
                </a:tc>
                <a:tc>
                  <a:txBody>
                    <a:bodyPr/>
                    <a:lstStyle/>
                    <a:p>
                      <a:pPr algn="ctr" fontAlgn="ctr"/>
                      <a:r>
                        <a:rPr lang="en-US" sz="600" b="0" i="0" u="none" strike="noStrike">
                          <a:solidFill>
                            <a:srgbClr val="000000"/>
                          </a:solidFill>
                          <a:effectLst/>
                          <a:latin typeface="Calibri" panose="020F0502020204030204" pitchFamily="34" charset="0"/>
                        </a:rPr>
                        <a:t>38%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E5"/>
                    </a:solidFill>
                  </a:tcPr>
                </a:tc>
                <a:tc>
                  <a:txBody>
                    <a:bodyPr/>
                    <a:lstStyle/>
                    <a:p>
                      <a:pPr algn="ctr" fontAlgn="ctr"/>
                      <a:r>
                        <a:rPr lang="en-US" sz="600" b="0" i="0" u="none" strike="noStrike">
                          <a:solidFill>
                            <a:srgbClr val="000000"/>
                          </a:solidFill>
                          <a:effectLst/>
                          <a:latin typeface="Calibri" panose="020F0502020204030204" pitchFamily="34" charset="0"/>
                        </a:rPr>
                        <a:t>50%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CDC"/>
                    </a:solidFill>
                  </a:tcPr>
                </a:tc>
                <a:tc>
                  <a:txBody>
                    <a:bodyPr/>
                    <a:lstStyle/>
                    <a:p>
                      <a:pPr algn="ctr" fontAlgn="ctr"/>
                      <a:r>
                        <a:rPr lang="en-US" sz="600" b="0" i="0" u="none" strike="noStrike">
                          <a:solidFill>
                            <a:srgbClr val="000000"/>
                          </a:solidFill>
                          <a:effectLst/>
                          <a:latin typeface="Calibri" panose="020F0502020204030204" pitchFamily="34" charset="0"/>
                        </a:rPr>
                        <a:t>69%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6"/>
                    </a:solidFill>
                  </a:tcPr>
                </a:tc>
                <a:tc>
                  <a:txBody>
                    <a:bodyPr/>
                    <a:lstStyle/>
                    <a:p>
                      <a:pPr algn="ctr" fontAlgn="ctr"/>
                      <a:r>
                        <a:rPr lang="en-US" sz="600" b="0" i="0" u="none" strike="noStrike">
                          <a:solidFill>
                            <a:srgbClr val="000000"/>
                          </a:solidFill>
                          <a:effectLst/>
                          <a:latin typeface="Calibri" panose="020F0502020204030204" pitchFamily="34" charset="0"/>
                        </a:rPr>
                        <a:t>52%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CDB"/>
                    </a:solidFill>
                  </a:tcPr>
                </a:tc>
                <a:tc>
                  <a:txBody>
                    <a:bodyPr/>
                    <a:lstStyle/>
                    <a:p>
                      <a:pPr algn="ctr" fontAlgn="ctr"/>
                      <a:r>
                        <a:rPr lang="en-US" sz="600" b="0" i="0" u="none" strike="noStrike">
                          <a:solidFill>
                            <a:srgbClr val="000000"/>
                          </a:solidFill>
                          <a:effectLst/>
                          <a:latin typeface="Calibri" panose="020F0502020204030204" pitchFamily="34" charset="0"/>
                        </a:rPr>
                        <a:t>61%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5D4"/>
                    </a:solidFill>
                  </a:tcPr>
                </a:tc>
                <a:tc>
                  <a:txBody>
                    <a:bodyPr/>
                    <a:lstStyle/>
                    <a:p>
                      <a:pPr algn="ctr" fontAlgn="ctr"/>
                      <a:r>
                        <a:rPr lang="en-US" sz="600" b="0" i="0" u="none" strike="noStrike">
                          <a:solidFill>
                            <a:srgbClr val="000000"/>
                          </a:solidFill>
                          <a:effectLst/>
                          <a:latin typeface="Calibri" panose="020F0502020204030204" pitchFamily="34" charset="0"/>
                        </a:rPr>
                        <a:t>53%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BDA"/>
                    </a:solidFill>
                  </a:tcPr>
                </a:tc>
                <a:tc>
                  <a:txBody>
                    <a:bodyPr/>
                    <a:lstStyle/>
                    <a:p>
                      <a:pPr algn="ctr" fontAlgn="ctr"/>
                      <a:r>
                        <a:rPr lang="en-US" sz="600" b="0" i="0" u="none" strike="noStrike">
                          <a:solidFill>
                            <a:srgbClr val="000000"/>
                          </a:solidFill>
                          <a:effectLst/>
                          <a:latin typeface="Calibri" panose="020F0502020204030204" pitchFamily="34" charset="0"/>
                        </a:rPr>
                        <a:t>85%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5150"/>
                    </a:solidFill>
                  </a:tcPr>
                </a:tc>
                <a:tc>
                  <a:txBody>
                    <a:bodyPr/>
                    <a:lstStyle/>
                    <a:p>
                      <a:pPr algn="ctr" fontAlgn="ctr"/>
                      <a:r>
                        <a:rPr lang="en-US" sz="600" b="0" i="0" u="none" strike="noStrike">
                          <a:solidFill>
                            <a:srgbClr val="000000"/>
                          </a:solidFill>
                          <a:effectLst/>
                          <a:latin typeface="Calibri" panose="020F0502020204030204" pitchFamily="34" charset="0"/>
                        </a:rPr>
                        <a:t>60%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6D5"/>
                    </a:solidFill>
                  </a:tcPr>
                </a:tc>
                <a:tc>
                  <a:txBody>
                    <a:bodyPr/>
                    <a:lstStyle/>
                    <a:p>
                      <a:pPr algn="ctr" fontAlgn="ctr"/>
                      <a:r>
                        <a:rPr lang="en-US" sz="600" b="0" i="0" u="none" strike="noStrike">
                          <a:solidFill>
                            <a:srgbClr val="000000"/>
                          </a:solidFill>
                          <a:effectLst/>
                          <a:latin typeface="Calibri" panose="020F0502020204030204" pitchFamily="34" charset="0"/>
                        </a:rPr>
                        <a:t>30%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AEA"/>
                    </a:solidFill>
                  </a:tcPr>
                </a:tc>
                <a:tc>
                  <a:txBody>
                    <a:bodyPr/>
                    <a:lstStyle/>
                    <a:p>
                      <a:pPr algn="ctr" fontAlgn="ctr"/>
                      <a:r>
                        <a:rPr lang="en-US" sz="600" b="0" i="0" u="none" strike="noStrike">
                          <a:solidFill>
                            <a:srgbClr val="000000"/>
                          </a:solidFill>
                          <a:effectLst/>
                          <a:latin typeface="Calibri" panose="020F0502020204030204" pitchFamily="34" charset="0"/>
                        </a:rPr>
                        <a:t>28%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CEB"/>
                    </a:solidFill>
                  </a:tcPr>
                </a:tc>
                <a:tc>
                  <a:txBody>
                    <a:bodyPr/>
                    <a:lstStyle/>
                    <a:p>
                      <a:pPr algn="ctr" fontAlgn="ctr"/>
                      <a:r>
                        <a:rPr lang="en-US" sz="600" b="0" i="0" u="none" strike="noStrike">
                          <a:solidFill>
                            <a:srgbClr val="000000"/>
                          </a:solidFill>
                          <a:effectLst/>
                          <a:latin typeface="Calibri" panose="020F0502020204030204" pitchFamily="34" charset="0"/>
                        </a:rPr>
                        <a:t>15%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5F5"/>
                    </a:solidFill>
                  </a:tcPr>
                </a:tc>
                <a:tc>
                  <a:txBody>
                    <a:bodyPr/>
                    <a:lstStyle/>
                    <a:p>
                      <a:pPr algn="ctr" fontAlgn="ctr"/>
                      <a:r>
                        <a:rPr lang="en-US" sz="600" b="0" i="0" u="none" strike="noStrike">
                          <a:solidFill>
                            <a:srgbClr val="000000"/>
                          </a:solidFill>
                          <a:effectLst/>
                          <a:latin typeface="Calibri" panose="020F0502020204030204" pitchFamily="34" charset="0"/>
                        </a:rPr>
                        <a:t>29%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CEB"/>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94779083"/>
                  </a:ext>
                </a:extLst>
              </a:tr>
              <a:tr h="102597">
                <a:tc>
                  <a:txBody>
                    <a:bodyPr/>
                    <a:lstStyle/>
                    <a:p>
                      <a:pPr algn="ctr" fontAlgn="ctr"/>
                      <a:r>
                        <a:rPr lang="en-US" sz="600" b="0" i="0" u="none" strike="noStrike">
                          <a:solidFill>
                            <a:srgbClr val="000000"/>
                          </a:solidFill>
                          <a:effectLst/>
                          <a:latin typeface="Calibri" panose="020F0502020204030204" pitchFamily="34" charset="0"/>
                        </a:rPr>
                        <a:t>BV650+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23%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0EF"/>
                    </a:solidFill>
                  </a:tcPr>
                </a:tc>
                <a:tc>
                  <a:txBody>
                    <a:bodyPr/>
                    <a:lstStyle/>
                    <a:p>
                      <a:pPr algn="ctr" fontAlgn="ctr"/>
                      <a:r>
                        <a:rPr lang="en-US" sz="600" b="0" i="0" u="none" strike="noStrike">
                          <a:solidFill>
                            <a:srgbClr val="000000"/>
                          </a:solidFill>
                          <a:effectLst/>
                          <a:latin typeface="Calibri" panose="020F0502020204030204" pitchFamily="34" charset="0"/>
                        </a:rPr>
                        <a:t>12%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7F7"/>
                    </a:solidFill>
                  </a:tcPr>
                </a:tc>
                <a:tc>
                  <a:txBody>
                    <a:bodyPr/>
                    <a:lstStyle/>
                    <a:p>
                      <a:pPr algn="ctr" fontAlgn="ctr"/>
                      <a:r>
                        <a:rPr lang="en-US" sz="600" b="0" i="0" u="none" strike="noStrike">
                          <a:solidFill>
                            <a:srgbClr val="000000"/>
                          </a:solidFill>
                          <a:effectLst/>
                          <a:latin typeface="Calibri" panose="020F0502020204030204" pitchFamily="34" charset="0"/>
                        </a:rPr>
                        <a:t>24%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FEF"/>
                    </a:solidFill>
                  </a:tcPr>
                </a:tc>
                <a:tc>
                  <a:txBody>
                    <a:bodyPr/>
                    <a:lstStyle/>
                    <a:p>
                      <a:pPr algn="ctr" fontAlgn="ctr"/>
                      <a:r>
                        <a:rPr lang="en-US" sz="600" b="0" i="0" u="none" strike="noStrike">
                          <a:solidFill>
                            <a:srgbClr val="000000"/>
                          </a:solidFill>
                          <a:effectLst/>
                          <a:latin typeface="Calibri" panose="020F0502020204030204" pitchFamily="34" charset="0"/>
                        </a:rPr>
                        <a:t>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EFE"/>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25%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EEE"/>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57%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8D7"/>
                    </a:solidFill>
                  </a:tcPr>
                </a:tc>
                <a:tc>
                  <a:txBody>
                    <a:bodyPr/>
                    <a:lstStyle/>
                    <a:p>
                      <a:pPr algn="ctr" fontAlgn="ctr"/>
                      <a:r>
                        <a:rPr lang="en-US" sz="600" b="0" i="0" u="none" strike="noStrike">
                          <a:solidFill>
                            <a:srgbClr val="000000"/>
                          </a:solidFill>
                          <a:effectLst/>
                          <a:latin typeface="Calibri" panose="020F0502020204030204" pitchFamily="34" charset="0"/>
                        </a:rPr>
                        <a:t>51%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CDB"/>
                    </a:solidFill>
                  </a:tcPr>
                </a:tc>
                <a:tc>
                  <a:txBody>
                    <a:bodyPr/>
                    <a:lstStyle/>
                    <a:p>
                      <a:pPr algn="ctr" fontAlgn="ctr"/>
                      <a:r>
                        <a:rPr lang="en-US" sz="600" b="0" i="0" u="none" strike="noStrike">
                          <a:solidFill>
                            <a:srgbClr val="000000"/>
                          </a:solidFill>
                          <a:effectLst/>
                          <a:latin typeface="Calibri" panose="020F0502020204030204" pitchFamily="34" charset="0"/>
                        </a:rPr>
                        <a:t>42%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3E2"/>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EFE"/>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64%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3D2"/>
                    </a:solidFill>
                  </a:tcPr>
                </a:tc>
                <a:tc>
                  <a:txBody>
                    <a:bodyPr/>
                    <a:lstStyle/>
                    <a:p>
                      <a:pPr algn="ctr" fontAlgn="ctr"/>
                      <a:r>
                        <a:rPr lang="en-US" sz="600" b="0" i="0" u="none" strike="noStrike">
                          <a:solidFill>
                            <a:srgbClr val="000000"/>
                          </a:solidFill>
                          <a:effectLst/>
                          <a:latin typeface="Calibri" panose="020F0502020204030204" pitchFamily="34" charset="0"/>
                        </a:rPr>
                        <a:t>52%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BDB"/>
                    </a:solidFill>
                  </a:tcPr>
                </a:tc>
                <a:tc>
                  <a:txBody>
                    <a:bodyPr/>
                    <a:lstStyle/>
                    <a:p>
                      <a:pPr algn="ctr" fontAlgn="ctr"/>
                      <a:r>
                        <a:rPr lang="en-US" sz="600" b="0" i="0" u="none" strike="noStrike">
                          <a:solidFill>
                            <a:srgbClr val="000000"/>
                          </a:solidFill>
                          <a:effectLst/>
                          <a:latin typeface="Calibri" panose="020F0502020204030204" pitchFamily="34" charset="0"/>
                        </a:rPr>
                        <a:t>11%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8F8"/>
                    </a:solidFill>
                  </a:tcPr>
                </a:tc>
                <a:tc>
                  <a:txBody>
                    <a:bodyPr/>
                    <a:lstStyle/>
                    <a:p>
                      <a:pPr algn="ctr" fontAlgn="ctr"/>
                      <a:r>
                        <a:rPr lang="en-US" sz="600" b="0" i="0" u="none" strike="noStrike">
                          <a:solidFill>
                            <a:srgbClr val="000000"/>
                          </a:solidFill>
                          <a:effectLst/>
                          <a:latin typeface="Calibri" panose="020F0502020204030204" pitchFamily="34" charset="0"/>
                        </a:rPr>
                        <a:t>72%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AEAD"/>
                    </a:solidFill>
                  </a:tcPr>
                </a:tc>
                <a:tc>
                  <a:txBody>
                    <a:bodyPr/>
                    <a:lstStyle/>
                    <a:p>
                      <a:pPr algn="ctr" fontAlgn="ctr"/>
                      <a:r>
                        <a:rPr lang="en-US" sz="600" b="0" i="0" u="none" strike="noStrike">
                          <a:solidFill>
                            <a:srgbClr val="000000"/>
                          </a:solidFill>
                          <a:effectLst/>
                          <a:latin typeface="Calibri" panose="020F0502020204030204" pitchFamily="34" charset="0"/>
                        </a:rPr>
                        <a:t>16%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5F4"/>
                    </a:solidFill>
                  </a:tcPr>
                </a:tc>
                <a:tc>
                  <a:txBody>
                    <a:bodyPr/>
                    <a:lstStyle/>
                    <a:p>
                      <a:pPr algn="ctr" fontAlgn="ctr"/>
                      <a:r>
                        <a:rPr lang="en-US" sz="600" b="0" i="0" u="none" strike="noStrike">
                          <a:solidFill>
                            <a:srgbClr val="000000"/>
                          </a:solidFill>
                          <a:effectLst/>
                          <a:latin typeface="Calibri" panose="020F0502020204030204" pitchFamily="34" charset="0"/>
                        </a:rPr>
                        <a:t>65%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2D1"/>
                    </a:solidFill>
                  </a:tcPr>
                </a:tc>
                <a:tc>
                  <a:txBody>
                    <a:bodyPr/>
                    <a:lstStyle/>
                    <a:p>
                      <a:pPr algn="ctr" fontAlgn="ctr"/>
                      <a:r>
                        <a:rPr lang="en-US" sz="600" b="0" i="0" u="none" strike="noStrike">
                          <a:solidFill>
                            <a:srgbClr val="000000"/>
                          </a:solidFill>
                          <a:effectLst/>
                          <a:latin typeface="Calibri" panose="020F0502020204030204" pitchFamily="34" charset="0"/>
                        </a:rPr>
                        <a:t>57%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8D7"/>
                    </a:solidFill>
                  </a:tcPr>
                </a:tc>
                <a:tc>
                  <a:txBody>
                    <a:bodyPr/>
                    <a:lstStyle/>
                    <a:p>
                      <a:pPr algn="ctr" fontAlgn="ctr"/>
                      <a:r>
                        <a:rPr lang="en-US" sz="600" b="0" i="0" u="none" strike="noStrike">
                          <a:solidFill>
                            <a:srgbClr val="000000"/>
                          </a:solidFill>
                          <a:effectLst/>
                          <a:latin typeface="Calibri" panose="020F0502020204030204" pitchFamily="34" charset="0"/>
                        </a:rPr>
                        <a:t>56%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8D7"/>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67281247"/>
                  </a:ext>
                </a:extLst>
              </a:tr>
              <a:tr h="102597">
                <a:tc>
                  <a:txBody>
                    <a:bodyPr/>
                    <a:lstStyle/>
                    <a:p>
                      <a:pPr algn="ctr" fontAlgn="ctr"/>
                      <a:r>
                        <a:rPr lang="en-US" sz="600" b="0" i="0" u="none" strike="noStrike">
                          <a:solidFill>
                            <a:srgbClr val="000000"/>
                          </a:solidFill>
                          <a:effectLst/>
                          <a:latin typeface="Calibri" panose="020F0502020204030204" pitchFamily="34" charset="0"/>
                        </a:rPr>
                        <a:t>BV711+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28%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CEB"/>
                    </a:solidFill>
                  </a:tcPr>
                </a:tc>
                <a:tc>
                  <a:txBody>
                    <a:bodyPr/>
                    <a:lstStyle/>
                    <a:p>
                      <a:pPr algn="ctr" fontAlgn="ctr"/>
                      <a:r>
                        <a:rPr lang="en-US" sz="600" b="0" i="0" u="none" strike="noStrike">
                          <a:solidFill>
                            <a:srgbClr val="000000"/>
                          </a:solidFill>
                          <a:effectLst/>
                          <a:latin typeface="Calibri" panose="020F0502020204030204" pitchFamily="34" charset="0"/>
                        </a:rPr>
                        <a:t>17%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4F4"/>
                    </a:solidFill>
                  </a:tcPr>
                </a:tc>
                <a:tc>
                  <a:txBody>
                    <a:bodyPr/>
                    <a:lstStyle/>
                    <a:p>
                      <a:pPr algn="ctr" fontAlgn="ctr"/>
                      <a:r>
                        <a:rPr lang="en-US" sz="600" b="0" i="0" u="none" strike="noStrike">
                          <a:solidFill>
                            <a:srgbClr val="000000"/>
                          </a:solidFill>
                          <a:effectLst/>
                          <a:latin typeface="Calibri" panose="020F0502020204030204" pitchFamily="34" charset="0"/>
                        </a:rPr>
                        <a:t>28%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CEC"/>
                    </a:solidFill>
                  </a:tcPr>
                </a:tc>
                <a:tc>
                  <a:txBody>
                    <a:bodyPr/>
                    <a:lstStyle/>
                    <a:p>
                      <a:pPr algn="ctr" fontAlgn="ctr"/>
                      <a:r>
                        <a:rPr lang="en-US" sz="600" b="0" i="0" u="none" strike="noStrike">
                          <a:solidFill>
                            <a:srgbClr val="000000"/>
                          </a:solidFill>
                          <a:effectLst/>
                          <a:latin typeface="Calibri" panose="020F0502020204030204" pitchFamily="34" charset="0"/>
                        </a:rPr>
                        <a:t>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9F9"/>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74%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A1A0"/>
                    </a:solidFill>
                  </a:tcPr>
                </a:tc>
                <a:tc>
                  <a:txBody>
                    <a:bodyPr/>
                    <a:lstStyle/>
                    <a:p>
                      <a:pPr algn="ctr" fontAlgn="ctr"/>
                      <a:r>
                        <a:rPr lang="en-US" sz="600" b="0" i="0" u="none" strike="noStrike">
                          <a:solidFill>
                            <a:srgbClr val="000000"/>
                          </a:solidFill>
                          <a:effectLst/>
                          <a:latin typeface="Calibri" panose="020F0502020204030204" pitchFamily="34" charset="0"/>
                        </a:rPr>
                        <a:t>72%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4B3"/>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60%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6D5"/>
                    </a:solidFill>
                  </a:tcPr>
                </a:tc>
                <a:tc>
                  <a:txBody>
                    <a:bodyPr/>
                    <a:lstStyle/>
                    <a:p>
                      <a:pPr algn="ctr" fontAlgn="ctr"/>
                      <a:r>
                        <a:rPr lang="en-US" sz="600" b="0" i="0" u="none" strike="noStrike">
                          <a:solidFill>
                            <a:srgbClr val="000000"/>
                          </a:solidFill>
                          <a:effectLst/>
                          <a:latin typeface="Calibri" panose="020F0502020204030204" pitchFamily="34" charset="0"/>
                        </a:rPr>
                        <a:t>62%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4D4"/>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42%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2E2"/>
                    </a:solidFill>
                  </a:tcPr>
                </a:tc>
                <a:tc>
                  <a:txBody>
                    <a:bodyPr/>
                    <a:lstStyle/>
                    <a:p>
                      <a:pPr algn="ctr" fontAlgn="ctr"/>
                      <a:r>
                        <a:rPr lang="en-US" sz="600" b="0" i="0" u="none" strike="noStrike">
                          <a:solidFill>
                            <a:srgbClr val="000000"/>
                          </a:solidFill>
                          <a:effectLst/>
                          <a:latin typeface="Calibri" panose="020F0502020204030204" pitchFamily="34" charset="0"/>
                        </a:rPr>
                        <a:t>43%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1E1"/>
                    </a:solidFill>
                  </a:tcPr>
                </a:tc>
                <a:tc>
                  <a:txBody>
                    <a:bodyPr/>
                    <a:lstStyle/>
                    <a:p>
                      <a:pPr algn="ctr" fontAlgn="ctr"/>
                      <a:r>
                        <a:rPr lang="en-US" sz="600" b="0" i="0" u="none" strike="noStrike">
                          <a:solidFill>
                            <a:srgbClr val="000000"/>
                          </a:solidFill>
                          <a:effectLst/>
                          <a:latin typeface="Calibri" panose="020F0502020204030204" pitchFamily="34" charset="0"/>
                        </a:rPr>
                        <a:t>43%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2E1"/>
                    </a:solidFill>
                  </a:tcPr>
                </a:tc>
                <a:tc>
                  <a:txBody>
                    <a:bodyPr/>
                    <a:lstStyle/>
                    <a:p>
                      <a:pPr algn="ctr" fontAlgn="ctr"/>
                      <a:r>
                        <a:rPr lang="en-US" sz="600" b="0" i="0" u="none" strike="noStrike">
                          <a:solidFill>
                            <a:srgbClr val="000000"/>
                          </a:solidFill>
                          <a:effectLst/>
                          <a:latin typeface="Calibri" panose="020F0502020204030204" pitchFamily="34" charset="0"/>
                        </a:rPr>
                        <a:t>55%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D8"/>
                    </a:solidFill>
                  </a:tcPr>
                </a:tc>
                <a:tc>
                  <a:txBody>
                    <a:bodyPr/>
                    <a:lstStyle/>
                    <a:p>
                      <a:pPr algn="ctr" fontAlgn="ctr"/>
                      <a:r>
                        <a:rPr lang="en-US" sz="600" b="0" i="0" u="none" strike="noStrike">
                          <a:solidFill>
                            <a:srgbClr val="000000"/>
                          </a:solidFill>
                          <a:effectLst/>
                          <a:latin typeface="Calibri" panose="020F0502020204030204" pitchFamily="34" charset="0"/>
                        </a:rPr>
                        <a:t>89%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3A3A"/>
                    </a:solidFill>
                  </a:tcPr>
                </a:tc>
                <a:tc>
                  <a:txBody>
                    <a:bodyPr/>
                    <a:lstStyle/>
                    <a:p>
                      <a:pPr algn="ctr" fontAlgn="ctr"/>
                      <a:r>
                        <a:rPr lang="en-US" sz="600" b="0" i="0" u="none" strike="noStrike">
                          <a:solidFill>
                            <a:srgbClr val="000000"/>
                          </a:solidFill>
                          <a:effectLst/>
                          <a:latin typeface="Calibri" panose="020F0502020204030204" pitchFamily="34" charset="0"/>
                        </a:rPr>
                        <a:t>35%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7E7"/>
                    </a:solidFill>
                  </a:tcPr>
                </a:tc>
                <a:extLst>
                  <a:ext uri="{0D108BD9-81ED-4DB2-BD59-A6C34878D82A}">
                    <a16:rowId xmlns:a16="http://schemas.microsoft.com/office/drawing/2014/main" val="690141732"/>
                  </a:ext>
                </a:extLst>
              </a:tr>
              <a:tr h="102597">
                <a:tc>
                  <a:txBody>
                    <a:bodyPr/>
                    <a:lstStyle/>
                    <a:p>
                      <a:pPr algn="ctr" fontAlgn="ctr"/>
                      <a:r>
                        <a:rPr lang="en-US" sz="600" b="0" i="0" u="none" strike="noStrike">
                          <a:solidFill>
                            <a:srgbClr val="000000"/>
                          </a:solidFill>
                          <a:effectLst/>
                          <a:latin typeface="Calibri" panose="020F0502020204030204" pitchFamily="34" charset="0"/>
                        </a:rPr>
                        <a:t>BV750+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17%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4F3"/>
                    </a:solidFill>
                  </a:tcPr>
                </a:tc>
                <a:tc>
                  <a:txBody>
                    <a:bodyPr/>
                    <a:lstStyle/>
                    <a:p>
                      <a:pPr algn="ctr" fontAlgn="ctr"/>
                      <a:r>
                        <a:rPr lang="en-US" sz="600" b="0" i="0" u="none" strike="noStrike">
                          <a:solidFill>
                            <a:srgbClr val="000000"/>
                          </a:solidFill>
                          <a:effectLst/>
                          <a:latin typeface="Calibri" panose="020F0502020204030204" pitchFamily="34" charset="0"/>
                        </a:rPr>
                        <a:t>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DFD"/>
                    </a:solidFill>
                  </a:tcPr>
                </a:tc>
                <a:tc>
                  <a:txBody>
                    <a:bodyPr/>
                    <a:lstStyle/>
                    <a:p>
                      <a:pPr algn="ctr" fontAlgn="ctr"/>
                      <a:r>
                        <a:rPr lang="en-US" sz="600" b="0" i="0" u="none" strike="noStrike">
                          <a:solidFill>
                            <a:srgbClr val="000000"/>
                          </a:solidFill>
                          <a:effectLst/>
                          <a:latin typeface="Calibri" panose="020F0502020204030204" pitchFamily="34" charset="0"/>
                        </a:rPr>
                        <a:t>18%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3F3"/>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42%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2E2"/>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77%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D8C"/>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16%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4F4"/>
                    </a:solidFill>
                  </a:tcPr>
                </a:tc>
                <a:tc>
                  <a:txBody>
                    <a:bodyPr/>
                    <a:lstStyle/>
                    <a:p>
                      <a:pPr algn="ctr" fontAlgn="ctr"/>
                      <a:r>
                        <a:rPr lang="en-US" sz="600" b="0" i="0" u="none" strike="noStrike">
                          <a:solidFill>
                            <a:srgbClr val="000000"/>
                          </a:solidFill>
                          <a:effectLst/>
                          <a:latin typeface="Calibri" panose="020F0502020204030204" pitchFamily="34" charset="0"/>
                        </a:rPr>
                        <a:t>17%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4F4"/>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27%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DEC"/>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52%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BDB"/>
                    </a:solidFill>
                  </a:tcPr>
                </a:tc>
                <a:tc>
                  <a:txBody>
                    <a:bodyPr/>
                    <a:lstStyle/>
                    <a:p>
                      <a:pPr algn="ctr" fontAlgn="ctr"/>
                      <a:r>
                        <a:rPr lang="en-US" sz="600" b="0" i="0" u="none" strike="noStrike">
                          <a:solidFill>
                            <a:srgbClr val="000000"/>
                          </a:solidFill>
                          <a:effectLst/>
                          <a:latin typeface="Calibri" panose="020F0502020204030204" pitchFamily="34" charset="0"/>
                        </a:rPr>
                        <a:t>15%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5F5"/>
                    </a:solidFill>
                  </a:tcPr>
                </a:tc>
                <a:extLst>
                  <a:ext uri="{0D108BD9-81ED-4DB2-BD59-A6C34878D82A}">
                    <a16:rowId xmlns:a16="http://schemas.microsoft.com/office/drawing/2014/main" val="3130766259"/>
                  </a:ext>
                </a:extLst>
              </a:tr>
              <a:tr h="102597">
                <a:tc>
                  <a:txBody>
                    <a:bodyPr/>
                    <a:lstStyle/>
                    <a:p>
                      <a:pPr algn="ctr" fontAlgn="ctr"/>
                      <a:r>
                        <a:rPr lang="en-US" sz="600" b="0" i="0" u="none" strike="noStrike">
                          <a:solidFill>
                            <a:srgbClr val="000000"/>
                          </a:solidFill>
                          <a:effectLst/>
                          <a:latin typeface="Calibri" panose="020F0502020204030204" pitchFamily="34" charset="0"/>
                        </a:rPr>
                        <a:t>BV785+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28%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CEC"/>
                    </a:solidFill>
                  </a:tcPr>
                </a:tc>
                <a:tc>
                  <a:txBody>
                    <a:bodyPr/>
                    <a:lstStyle/>
                    <a:p>
                      <a:pPr algn="ctr" fontAlgn="ctr"/>
                      <a:r>
                        <a:rPr lang="en-US" sz="600" b="0" i="0" u="none" strike="noStrike">
                          <a:solidFill>
                            <a:srgbClr val="000000"/>
                          </a:solidFill>
                          <a:effectLst/>
                          <a:latin typeface="Calibri" panose="020F0502020204030204" pitchFamily="34" charset="0"/>
                        </a:rPr>
                        <a:t>16%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5F4"/>
                    </a:solidFill>
                  </a:tcPr>
                </a:tc>
                <a:tc>
                  <a:txBody>
                    <a:bodyPr/>
                    <a:lstStyle/>
                    <a:p>
                      <a:pPr algn="ctr" fontAlgn="ctr"/>
                      <a:r>
                        <a:rPr lang="en-US" sz="600" b="0" i="0" u="none" strike="noStrike">
                          <a:solidFill>
                            <a:srgbClr val="000000"/>
                          </a:solidFill>
                          <a:effectLst/>
                          <a:latin typeface="Calibri" panose="020F0502020204030204" pitchFamily="34" charset="0"/>
                        </a:rPr>
                        <a:t>26%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DED"/>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BFB"/>
                    </a:solidFill>
                  </a:tcPr>
                </a:tc>
                <a:tc>
                  <a:txBody>
                    <a:bodyPr/>
                    <a:lstStyle/>
                    <a:p>
                      <a:pPr algn="ctr" fontAlgn="ctr"/>
                      <a:r>
                        <a:rPr lang="en-US" sz="600" b="0" i="0" u="none" strike="noStrike">
                          <a:solidFill>
                            <a:srgbClr val="000000"/>
                          </a:solidFill>
                          <a:effectLst/>
                          <a:latin typeface="Calibri" panose="020F0502020204030204" pitchFamily="34" charset="0"/>
                        </a:rPr>
                        <a:t>62%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5D4"/>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11%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8F8"/>
                    </a:solidFill>
                  </a:tcPr>
                </a:tc>
                <a:tc>
                  <a:txBody>
                    <a:bodyPr/>
                    <a:lstStyle/>
                    <a:p>
                      <a:pPr algn="ctr" fontAlgn="ctr"/>
                      <a:r>
                        <a:rPr lang="en-US" sz="600" b="0" i="0" u="none" strike="noStrike">
                          <a:solidFill>
                            <a:srgbClr val="000000"/>
                          </a:solidFill>
                          <a:effectLst/>
                          <a:latin typeface="Calibri" panose="020F0502020204030204" pitchFamily="34" charset="0"/>
                        </a:rPr>
                        <a:t>10%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9F8"/>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46%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0D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9F9"/>
                    </a:solidFill>
                  </a:tcPr>
                </a:tc>
                <a:tc>
                  <a:txBody>
                    <a:bodyPr/>
                    <a:lstStyle/>
                    <a:p>
                      <a:pPr algn="ctr" fontAlgn="ctr"/>
                      <a:r>
                        <a:rPr lang="en-US" sz="600" b="0" i="0" u="none" strike="noStrike">
                          <a:solidFill>
                            <a:srgbClr val="000000"/>
                          </a:solidFill>
                          <a:effectLst/>
                          <a:latin typeface="Calibri" panose="020F0502020204030204" pitchFamily="34" charset="0"/>
                        </a:rPr>
                        <a:t>37%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E5"/>
                    </a:solidFill>
                  </a:tcPr>
                </a:tc>
                <a:extLst>
                  <a:ext uri="{0D108BD9-81ED-4DB2-BD59-A6C34878D82A}">
                    <a16:rowId xmlns:a16="http://schemas.microsoft.com/office/drawing/2014/main" val="3208045009"/>
                  </a:ext>
                </a:extLst>
              </a:tr>
              <a:tr h="102597">
                <a:tc>
                  <a:txBody>
                    <a:bodyPr/>
                    <a:lstStyle/>
                    <a:p>
                      <a:pPr algn="ctr" fontAlgn="ctr"/>
                      <a:r>
                        <a:rPr lang="en-US" sz="600" b="0" i="0" u="none" strike="noStrike">
                          <a:solidFill>
                            <a:srgbClr val="000000"/>
                          </a:solidFill>
                          <a:effectLst/>
                          <a:latin typeface="Calibri" panose="020F0502020204030204" pitchFamily="34" charset="0"/>
                        </a:rPr>
                        <a:t>BB515+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90%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2C2C"/>
                    </a:solidFill>
                  </a:tcPr>
                </a:tc>
                <a:tc>
                  <a:txBody>
                    <a:bodyPr/>
                    <a:lstStyle/>
                    <a:p>
                      <a:pPr algn="ctr" fontAlgn="ctr"/>
                      <a:r>
                        <a:rPr lang="en-US" sz="600" b="0" i="0" u="none" strike="noStrike">
                          <a:solidFill>
                            <a:srgbClr val="000000"/>
                          </a:solidFill>
                          <a:effectLst/>
                          <a:latin typeface="Calibri" panose="020F0502020204030204" pitchFamily="34" charset="0"/>
                        </a:rPr>
                        <a:t>85%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5454"/>
                    </a:solidFill>
                  </a:tcPr>
                </a:tc>
                <a:tc>
                  <a:txBody>
                    <a:bodyPr/>
                    <a:lstStyle/>
                    <a:p>
                      <a:pPr algn="ctr" fontAlgn="ctr"/>
                      <a:r>
                        <a:rPr lang="en-US" sz="600" b="0" i="0" u="none" strike="noStrike">
                          <a:solidFill>
                            <a:srgbClr val="000000"/>
                          </a:solidFill>
                          <a:effectLst/>
                          <a:latin typeface="Calibri" panose="020F0502020204030204" pitchFamily="34" charset="0"/>
                        </a:rPr>
                        <a:t>35%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7E6"/>
                    </a:solidFill>
                  </a:tcPr>
                </a:tc>
                <a:tc>
                  <a:txBody>
                    <a:bodyPr/>
                    <a:lstStyle/>
                    <a:p>
                      <a:pPr algn="ctr" fontAlgn="ctr"/>
                      <a:r>
                        <a:rPr lang="en-US" sz="600" b="0" i="0" u="none" strike="noStrike">
                          <a:solidFill>
                            <a:srgbClr val="000000"/>
                          </a:solidFill>
                          <a:effectLst/>
                          <a:latin typeface="Calibri" panose="020F0502020204030204" pitchFamily="34" charset="0"/>
                        </a:rPr>
                        <a:t>16%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4F4"/>
                    </a:solidFill>
                  </a:tcPr>
                </a:tc>
                <a:tc>
                  <a:txBody>
                    <a:bodyPr/>
                    <a:lstStyle/>
                    <a:p>
                      <a:pPr algn="ctr" fontAlgn="ctr"/>
                      <a:r>
                        <a:rPr lang="en-US" sz="600" b="0" i="0" u="none" strike="noStrike">
                          <a:solidFill>
                            <a:srgbClr val="000000"/>
                          </a:solidFill>
                          <a:effectLst/>
                          <a:latin typeface="Calibri" panose="020F0502020204030204" pitchFamily="34" charset="0"/>
                        </a:rPr>
                        <a:t>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DFD"/>
                    </a:solidFill>
                  </a:tcPr>
                </a:tc>
                <a:tc>
                  <a:txBody>
                    <a:bodyPr/>
                    <a:lstStyle/>
                    <a:p>
                      <a:pPr algn="ctr" fontAlgn="ctr"/>
                      <a:r>
                        <a:rPr lang="en-US" sz="600" b="0" i="0" u="none" strike="noStrike">
                          <a:solidFill>
                            <a:srgbClr val="000000"/>
                          </a:solidFill>
                          <a:effectLst/>
                          <a:latin typeface="Calibri" panose="020F0502020204030204" pitchFamily="34" charset="0"/>
                        </a:rPr>
                        <a:t>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AFA"/>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EFE"/>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49383116"/>
                  </a:ext>
                </a:extLst>
              </a:tr>
              <a:tr h="102597">
                <a:tc>
                  <a:txBody>
                    <a:bodyPr/>
                    <a:lstStyle/>
                    <a:p>
                      <a:pPr algn="ctr" fontAlgn="ctr"/>
                      <a:r>
                        <a:rPr lang="en-US" sz="600" b="0" i="0" u="none" strike="noStrike">
                          <a:solidFill>
                            <a:srgbClr val="000000"/>
                          </a:solidFill>
                          <a:effectLst/>
                          <a:latin typeface="Calibri" panose="020F0502020204030204" pitchFamily="34" charset="0"/>
                        </a:rPr>
                        <a:t>A488+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69%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8C7"/>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63%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4D3"/>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CFC"/>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08065291"/>
                  </a:ext>
                </a:extLst>
              </a:tr>
              <a:tr h="102597">
                <a:tc>
                  <a:txBody>
                    <a:bodyPr/>
                    <a:lstStyle/>
                    <a:p>
                      <a:pPr algn="ctr" fontAlgn="ctr"/>
                      <a:r>
                        <a:rPr lang="en-US" sz="600" b="0" i="0" u="none" strike="noStrike">
                          <a:solidFill>
                            <a:srgbClr val="000000"/>
                          </a:solidFill>
                          <a:effectLst/>
                          <a:latin typeface="Calibri" panose="020F0502020204030204" pitchFamily="34" charset="0"/>
                        </a:rPr>
                        <a:t>A532+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CFC"/>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DFD"/>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78738477"/>
                  </a:ext>
                </a:extLst>
              </a:tr>
              <a:tr h="102597">
                <a:tc>
                  <a:txBody>
                    <a:bodyPr/>
                    <a:lstStyle/>
                    <a:p>
                      <a:pPr algn="ctr" fontAlgn="ctr"/>
                      <a:r>
                        <a:rPr lang="en-US" sz="600" b="0" i="0" u="none" strike="noStrike">
                          <a:solidFill>
                            <a:srgbClr val="000000"/>
                          </a:solidFill>
                          <a:effectLst/>
                          <a:latin typeface="Calibri" panose="020F0502020204030204" pitchFamily="34" charset="0"/>
                        </a:rPr>
                        <a:t>PE+</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CFC"/>
                    </a:solidFill>
                  </a:tcPr>
                </a:tc>
                <a:tc>
                  <a:txBody>
                    <a:bodyPr/>
                    <a:lstStyle/>
                    <a:p>
                      <a:pPr algn="ctr" fontAlgn="ctr"/>
                      <a:r>
                        <a:rPr lang="en-US" sz="600" b="0" i="0" u="none" strike="noStrike">
                          <a:solidFill>
                            <a:srgbClr val="000000"/>
                          </a:solidFill>
                          <a:effectLst/>
                          <a:latin typeface="Calibri" panose="020F0502020204030204" pitchFamily="34" charset="0"/>
                        </a:rPr>
                        <a:t>65%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2D1"/>
                    </a:solidFill>
                  </a:tcPr>
                </a:tc>
                <a:tc>
                  <a:txBody>
                    <a:bodyPr/>
                    <a:lstStyle/>
                    <a:p>
                      <a:pPr algn="ctr" fontAlgn="ctr"/>
                      <a:r>
                        <a:rPr lang="en-US" sz="600" b="0" i="0" u="none" strike="noStrike">
                          <a:solidFill>
                            <a:srgbClr val="000000"/>
                          </a:solidFill>
                          <a:effectLst/>
                          <a:latin typeface="Calibri" panose="020F0502020204030204" pitchFamily="34" charset="0"/>
                        </a:rPr>
                        <a:t>68%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ECD"/>
                    </a:solidFill>
                  </a:tcPr>
                </a:tc>
                <a:tc>
                  <a:txBody>
                    <a:bodyPr/>
                    <a:lstStyle/>
                    <a:p>
                      <a:pPr algn="ctr" fontAlgn="ctr"/>
                      <a:r>
                        <a:rPr lang="en-US" sz="600" b="0" i="0" u="none" strike="noStrike">
                          <a:solidFill>
                            <a:srgbClr val="000000"/>
                          </a:solidFill>
                          <a:effectLst/>
                          <a:latin typeface="Calibri" panose="020F0502020204030204" pitchFamily="34" charset="0"/>
                        </a:rPr>
                        <a:t>62%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4D3"/>
                    </a:solidFill>
                  </a:tcPr>
                </a:tc>
                <a:tc>
                  <a:txBody>
                    <a:bodyPr/>
                    <a:lstStyle/>
                    <a:p>
                      <a:pPr algn="ctr" fontAlgn="ctr"/>
                      <a:r>
                        <a:rPr lang="en-US" sz="600" b="0" i="0" u="none" strike="noStrike">
                          <a:solidFill>
                            <a:srgbClr val="000000"/>
                          </a:solidFill>
                          <a:effectLst/>
                          <a:latin typeface="Calibri" panose="020F0502020204030204" pitchFamily="34" charset="0"/>
                        </a:rPr>
                        <a:t>43%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1E1"/>
                    </a:solidFill>
                  </a:tcPr>
                </a:tc>
                <a:tc>
                  <a:txBody>
                    <a:bodyPr/>
                    <a:lstStyle/>
                    <a:p>
                      <a:pPr algn="ctr" fontAlgn="ctr"/>
                      <a:r>
                        <a:rPr lang="en-US" sz="600" b="0" i="0" u="none" strike="noStrike">
                          <a:solidFill>
                            <a:srgbClr val="000000"/>
                          </a:solidFill>
                          <a:effectLst/>
                          <a:latin typeface="Calibri" panose="020F0502020204030204" pitchFamily="34" charset="0"/>
                        </a:rPr>
                        <a:t>25%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EEE"/>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91%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2C2B"/>
                    </a:solidFill>
                  </a:tcPr>
                </a:tc>
                <a:tc>
                  <a:txBody>
                    <a:bodyPr/>
                    <a:lstStyle/>
                    <a:p>
                      <a:pPr algn="ctr" fontAlgn="ctr"/>
                      <a:r>
                        <a:rPr lang="en-US" sz="600" b="0" i="0" u="none" strike="noStrike">
                          <a:solidFill>
                            <a:srgbClr val="000000"/>
                          </a:solidFill>
                          <a:effectLst/>
                          <a:latin typeface="Calibri" panose="020F0502020204030204" pitchFamily="34" charset="0"/>
                        </a:rPr>
                        <a:t>93%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1C1B"/>
                    </a:solidFill>
                  </a:tcPr>
                </a:tc>
                <a:tc>
                  <a:txBody>
                    <a:bodyPr/>
                    <a:lstStyle/>
                    <a:p>
                      <a:pPr algn="ctr" fontAlgn="ctr"/>
                      <a:r>
                        <a:rPr lang="en-US" sz="600" b="0" i="0" u="none" strike="noStrike">
                          <a:solidFill>
                            <a:srgbClr val="000000"/>
                          </a:solidFill>
                          <a:effectLst/>
                          <a:latin typeface="Calibri" panose="020F0502020204030204" pitchFamily="34" charset="0"/>
                        </a:rPr>
                        <a:t>96%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404"/>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56%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8D7"/>
                    </a:solidFill>
                  </a:tcPr>
                </a:tc>
                <a:tc>
                  <a:txBody>
                    <a:bodyPr/>
                    <a:lstStyle/>
                    <a:p>
                      <a:pPr algn="ctr" fontAlgn="ctr"/>
                      <a:r>
                        <a:rPr lang="en-US" sz="600" b="0" i="0" u="none" strike="noStrike">
                          <a:solidFill>
                            <a:srgbClr val="000000"/>
                          </a:solidFill>
                          <a:effectLst/>
                          <a:latin typeface="Calibri" panose="020F0502020204030204" pitchFamily="34" charset="0"/>
                        </a:rPr>
                        <a:t>46%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FDF"/>
                    </a:solidFill>
                  </a:tcPr>
                </a:tc>
                <a:tc>
                  <a:txBody>
                    <a:bodyPr/>
                    <a:lstStyle/>
                    <a:p>
                      <a:pPr algn="ctr" fontAlgn="ctr"/>
                      <a:r>
                        <a:rPr lang="en-US" sz="600" b="0" i="0" u="none" strike="noStrike">
                          <a:solidFill>
                            <a:srgbClr val="000000"/>
                          </a:solidFill>
                          <a:effectLst/>
                          <a:latin typeface="Calibri" panose="020F0502020204030204" pitchFamily="34" charset="0"/>
                        </a:rPr>
                        <a:t>79%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7E7D"/>
                    </a:solidFill>
                  </a:tcPr>
                </a:tc>
                <a:tc>
                  <a:txBody>
                    <a:bodyPr/>
                    <a:lstStyle/>
                    <a:p>
                      <a:pPr algn="ctr" fontAlgn="ctr"/>
                      <a:r>
                        <a:rPr lang="en-US" sz="600" b="0" i="0" u="none" strike="noStrike">
                          <a:solidFill>
                            <a:srgbClr val="000000"/>
                          </a:solidFill>
                          <a:effectLst/>
                          <a:latin typeface="Calibri" panose="020F0502020204030204" pitchFamily="34" charset="0"/>
                        </a:rPr>
                        <a:t>58%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7D6"/>
                    </a:solidFill>
                  </a:tcPr>
                </a:tc>
                <a:tc>
                  <a:txBody>
                    <a:bodyPr/>
                    <a:lstStyle/>
                    <a:p>
                      <a:pPr algn="ctr" fontAlgn="ctr"/>
                      <a:r>
                        <a:rPr lang="en-US" sz="600" b="0" i="0" u="none" strike="noStrike">
                          <a:solidFill>
                            <a:srgbClr val="000000"/>
                          </a:solidFill>
                          <a:effectLst/>
                          <a:latin typeface="Calibri" panose="020F0502020204030204" pitchFamily="34" charset="0"/>
                        </a:rPr>
                        <a:t>26%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EED"/>
                    </a:solidFill>
                  </a:tcPr>
                </a:tc>
                <a:tc>
                  <a:txBody>
                    <a:bodyPr/>
                    <a:lstStyle/>
                    <a:p>
                      <a:pPr algn="ctr" fontAlgn="ctr"/>
                      <a:r>
                        <a:rPr lang="en-US" sz="600" b="0" i="0" u="none" strike="noStrike">
                          <a:solidFill>
                            <a:srgbClr val="000000"/>
                          </a:solidFill>
                          <a:effectLst/>
                          <a:latin typeface="Calibri" panose="020F0502020204030204" pitchFamily="34" charset="0"/>
                        </a:rPr>
                        <a:t>22%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0F0"/>
                    </a:solidFill>
                  </a:tcPr>
                </a:tc>
                <a:tc>
                  <a:txBody>
                    <a:bodyPr/>
                    <a:lstStyle/>
                    <a:p>
                      <a:pPr algn="ctr" fontAlgn="ctr"/>
                      <a:r>
                        <a:rPr lang="en-US" sz="600" b="0" i="0" u="none" strike="noStrike">
                          <a:solidFill>
                            <a:srgbClr val="000000"/>
                          </a:solidFill>
                          <a:effectLst/>
                          <a:latin typeface="Calibri" panose="020F0502020204030204" pitchFamily="34" charset="0"/>
                        </a:rPr>
                        <a:t>10%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9F9"/>
                    </a:solidFill>
                  </a:tcPr>
                </a:tc>
                <a:tc>
                  <a:txBody>
                    <a:bodyPr/>
                    <a:lstStyle/>
                    <a:p>
                      <a:pPr algn="ctr" fontAlgn="ctr"/>
                      <a:r>
                        <a:rPr lang="en-US" sz="600" b="0" i="0" u="none" strike="noStrike">
                          <a:solidFill>
                            <a:srgbClr val="000000"/>
                          </a:solidFill>
                          <a:effectLst/>
                          <a:latin typeface="Calibri" panose="020F0502020204030204" pitchFamily="34" charset="0"/>
                        </a:rPr>
                        <a:t>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DFD"/>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60188389"/>
                  </a:ext>
                </a:extLst>
              </a:tr>
              <a:tr h="102597">
                <a:tc>
                  <a:txBody>
                    <a:bodyPr/>
                    <a:lstStyle/>
                    <a:p>
                      <a:pPr algn="ctr" fontAlgn="ctr"/>
                      <a:r>
                        <a:rPr lang="en-US" sz="600" b="0" i="0" u="none" strike="noStrike">
                          <a:solidFill>
                            <a:srgbClr val="000000"/>
                          </a:solidFill>
                          <a:effectLst/>
                          <a:latin typeface="Calibri" panose="020F0502020204030204" pitchFamily="34" charset="0"/>
                        </a:rPr>
                        <a:t>PerCP-Cy55+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17%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3F3"/>
                    </a:solidFill>
                  </a:tcPr>
                </a:tc>
                <a:tc>
                  <a:txBody>
                    <a:bodyPr/>
                    <a:lstStyle/>
                    <a:p>
                      <a:pPr algn="ctr" fontAlgn="ctr"/>
                      <a:r>
                        <a:rPr lang="en-US" sz="600" b="0" i="0" u="none" strike="noStrike">
                          <a:solidFill>
                            <a:srgbClr val="000000"/>
                          </a:solidFill>
                          <a:effectLst/>
                          <a:latin typeface="Calibri" panose="020F0502020204030204" pitchFamily="34" charset="0"/>
                        </a:rPr>
                        <a:t>44%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1E0"/>
                    </a:solidFill>
                  </a:tcPr>
                </a:tc>
                <a:tc>
                  <a:txBody>
                    <a:bodyPr/>
                    <a:lstStyle/>
                    <a:p>
                      <a:pPr algn="ctr" fontAlgn="ctr"/>
                      <a:r>
                        <a:rPr lang="en-US" sz="600" b="0" i="0" u="none" strike="noStrike">
                          <a:solidFill>
                            <a:srgbClr val="000000"/>
                          </a:solidFill>
                          <a:effectLst/>
                          <a:latin typeface="Calibri" panose="020F0502020204030204" pitchFamily="34" charset="0"/>
                        </a:rPr>
                        <a:t>36%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E6"/>
                    </a:solidFill>
                  </a:tcPr>
                </a:tc>
                <a:tc>
                  <a:txBody>
                    <a:bodyPr/>
                    <a:lstStyle/>
                    <a:p>
                      <a:pPr algn="ctr" fontAlgn="ctr"/>
                      <a:r>
                        <a:rPr lang="en-US" sz="600" b="0" i="0" u="none" strike="noStrike">
                          <a:solidFill>
                            <a:srgbClr val="000000"/>
                          </a:solidFill>
                          <a:effectLst/>
                          <a:latin typeface="Calibri" panose="020F0502020204030204" pitchFamily="34" charset="0"/>
                        </a:rPr>
                        <a:t>31%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AE9"/>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60%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6D5"/>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51%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CDB"/>
                    </a:solidFill>
                  </a:tcPr>
                </a:tc>
                <a:tc>
                  <a:txBody>
                    <a:bodyPr/>
                    <a:lstStyle/>
                    <a:p>
                      <a:pPr algn="ctr" fontAlgn="ctr"/>
                      <a:r>
                        <a:rPr lang="en-US" sz="600" b="0" i="0" u="none" strike="noStrike">
                          <a:solidFill>
                            <a:srgbClr val="000000"/>
                          </a:solidFill>
                          <a:effectLst/>
                          <a:latin typeface="Calibri" panose="020F0502020204030204" pitchFamily="34" charset="0"/>
                        </a:rPr>
                        <a:t>39%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4E4"/>
                    </a:solidFill>
                  </a:tcPr>
                </a:tc>
                <a:tc>
                  <a:txBody>
                    <a:bodyPr/>
                    <a:lstStyle/>
                    <a:p>
                      <a:pPr algn="ctr" fontAlgn="ctr"/>
                      <a:r>
                        <a:rPr lang="en-US" sz="600" b="0" i="0" u="none" strike="noStrike">
                          <a:solidFill>
                            <a:srgbClr val="000000"/>
                          </a:solidFill>
                          <a:effectLst/>
                          <a:latin typeface="Calibri" panose="020F0502020204030204" pitchFamily="34" charset="0"/>
                        </a:rPr>
                        <a:t>38%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E4"/>
                    </a:solidFill>
                  </a:tcPr>
                </a:tc>
                <a:tc>
                  <a:txBody>
                    <a:bodyPr/>
                    <a:lstStyle/>
                    <a:p>
                      <a:pPr algn="ctr" fontAlgn="ctr"/>
                      <a:r>
                        <a:rPr lang="en-US" sz="600" b="0" i="0" u="none" strike="noStrike">
                          <a:solidFill>
                            <a:srgbClr val="000000"/>
                          </a:solidFill>
                          <a:effectLst/>
                          <a:latin typeface="Calibri" panose="020F0502020204030204" pitchFamily="34" charset="0"/>
                        </a:rPr>
                        <a:t>48%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EDE"/>
                    </a:solidFill>
                  </a:tcPr>
                </a:tc>
                <a:tc>
                  <a:txBody>
                    <a:bodyPr/>
                    <a:lstStyle/>
                    <a:p>
                      <a:pPr algn="ctr" fontAlgn="ctr"/>
                      <a:r>
                        <a:rPr lang="en-US" sz="600" b="0" i="0" u="none" strike="noStrike">
                          <a:solidFill>
                            <a:srgbClr val="000000"/>
                          </a:solidFill>
                          <a:effectLst/>
                          <a:latin typeface="Calibri" panose="020F0502020204030204" pitchFamily="34" charset="0"/>
                        </a:rPr>
                        <a:t>58%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7D7"/>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10155221"/>
                  </a:ext>
                </a:extLst>
              </a:tr>
              <a:tr h="102597">
                <a:tc>
                  <a:txBody>
                    <a:bodyPr/>
                    <a:lstStyle/>
                    <a:p>
                      <a:pPr algn="ctr" fontAlgn="ctr"/>
                      <a:r>
                        <a:rPr lang="en-US" sz="600" b="0" i="0" u="none" strike="noStrike">
                          <a:solidFill>
                            <a:srgbClr val="000000"/>
                          </a:solidFill>
                          <a:effectLst/>
                          <a:latin typeface="Calibri" panose="020F0502020204030204" pitchFamily="34" charset="0"/>
                        </a:rPr>
                        <a:t>PerCP-e710+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28%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CEC"/>
                    </a:solidFill>
                  </a:tcPr>
                </a:tc>
                <a:tc>
                  <a:txBody>
                    <a:bodyPr/>
                    <a:lstStyle/>
                    <a:p>
                      <a:pPr algn="ctr" fontAlgn="ctr"/>
                      <a:r>
                        <a:rPr lang="en-US" sz="600" b="0" i="0" u="none" strike="noStrike">
                          <a:solidFill>
                            <a:srgbClr val="000000"/>
                          </a:solidFill>
                          <a:effectLst/>
                          <a:latin typeface="Calibri" panose="020F0502020204030204" pitchFamily="34" charset="0"/>
                        </a:rPr>
                        <a:t>74%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A3A3"/>
                    </a:solidFill>
                  </a:tcPr>
                </a:tc>
                <a:tc>
                  <a:txBody>
                    <a:bodyPr/>
                    <a:lstStyle/>
                    <a:p>
                      <a:pPr algn="ctr" fontAlgn="ctr"/>
                      <a:r>
                        <a:rPr lang="en-US" sz="600" b="0" i="0" u="none" strike="noStrike">
                          <a:solidFill>
                            <a:srgbClr val="000000"/>
                          </a:solidFill>
                          <a:effectLst/>
                          <a:latin typeface="Calibri" panose="020F0502020204030204" pitchFamily="34" charset="0"/>
                        </a:rPr>
                        <a:t>70%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FBE"/>
                    </a:solidFill>
                  </a:tcPr>
                </a:tc>
                <a:tc>
                  <a:txBody>
                    <a:bodyPr/>
                    <a:lstStyle/>
                    <a:p>
                      <a:pPr algn="ctr" fontAlgn="ctr"/>
                      <a:r>
                        <a:rPr lang="en-US" sz="600" b="0" i="0" u="none" strike="noStrike">
                          <a:solidFill>
                            <a:srgbClr val="000000"/>
                          </a:solidFill>
                          <a:effectLst/>
                          <a:latin typeface="Calibri" panose="020F0502020204030204" pitchFamily="34" charset="0"/>
                        </a:rPr>
                        <a:t>64%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3D2"/>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83%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161"/>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78%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786"/>
                    </a:solidFill>
                  </a:tcPr>
                </a:tc>
                <a:tc>
                  <a:txBody>
                    <a:bodyPr/>
                    <a:lstStyle/>
                    <a:p>
                      <a:pPr algn="ctr" fontAlgn="ctr"/>
                      <a:r>
                        <a:rPr lang="en-US" sz="600" b="0" i="0" u="none" strike="noStrike">
                          <a:solidFill>
                            <a:srgbClr val="000000"/>
                          </a:solidFill>
                          <a:effectLst/>
                          <a:latin typeface="Calibri" panose="020F0502020204030204" pitchFamily="34" charset="0"/>
                        </a:rPr>
                        <a:t>67%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1D0"/>
                    </a:solidFill>
                  </a:tcPr>
                </a:tc>
                <a:tc>
                  <a:txBody>
                    <a:bodyPr/>
                    <a:lstStyle/>
                    <a:p>
                      <a:pPr algn="ctr" fontAlgn="ctr"/>
                      <a:r>
                        <a:rPr lang="en-US" sz="600" b="0" i="0" u="none" strike="noStrike">
                          <a:solidFill>
                            <a:srgbClr val="000000"/>
                          </a:solidFill>
                          <a:effectLst/>
                          <a:latin typeface="Calibri" panose="020F0502020204030204" pitchFamily="34" charset="0"/>
                        </a:rPr>
                        <a:t>53%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BDA"/>
                    </a:solidFill>
                  </a:tcPr>
                </a:tc>
                <a:tc>
                  <a:txBody>
                    <a:bodyPr/>
                    <a:lstStyle/>
                    <a:p>
                      <a:pPr algn="ctr" fontAlgn="ctr"/>
                      <a:r>
                        <a:rPr lang="en-US" sz="600" b="0" i="0" u="none" strike="noStrike">
                          <a:solidFill>
                            <a:srgbClr val="000000"/>
                          </a:solidFill>
                          <a:effectLst/>
                          <a:latin typeface="Calibri" panose="020F0502020204030204" pitchFamily="34" charset="0"/>
                        </a:rPr>
                        <a:t>58%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7D6"/>
                    </a:solidFill>
                  </a:tcPr>
                </a:tc>
                <a:tc>
                  <a:txBody>
                    <a:bodyPr/>
                    <a:lstStyle/>
                    <a:p>
                      <a:pPr algn="ctr" fontAlgn="ctr"/>
                      <a:r>
                        <a:rPr lang="en-US" sz="600" b="0" i="0" u="none" strike="noStrike">
                          <a:solidFill>
                            <a:srgbClr val="000000"/>
                          </a:solidFill>
                          <a:effectLst/>
                          <a:latin typeface="Calibri" panose="020F0502020204030204" pitchFamily="34" charset="0"/>
                        </a:rPr>
                        <a:t>85%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504F"/>
                    </a:solidFill>
                  </a:tcPr>
                </a:tc>
                <a:tc>
                  <a:txBody>
                    <a:bodyPr/>
                    <a:lstStyle/>
                    <a:p>
                      <a:pPr algn="ctr" fontAlgn="ctr"/>
                      <a:r>
                        <a:rPr lang="en-US" sz="600" b="0" i="0" u="none" strike="noStrike">
                          <a:solidFill>
                            <a:srgbClr val="000000"/>
                          </a:solidFill>
                          <a:effectLst/>
                          <a:latin typeface="Calibri" panose="020F0502020204030204" pitchFamily="34" charset="0"/>
                        </a:rPr>
                        <a:t>29%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EB"/>
                    </a:solidFill>
                  </a:tcPr>
                </a:tc>
                <a:extLst>
                  <a:ext uri="{0D108BD9-81ED-4DB2-BD59-A6C34878D82A}">
                    <a16:rowId xmlns:a16="http://schemas.microsoft.com/office/drawing/2014/main" val="3621882668"/>
                  </a:ext>
                </a:extLst>
              </a:tr>
              <a:tr h="185700">
                <a:tc>
                  <a:txBody>
                    <a:bodyPr/>
                    <a:lstStyle/>
                    <a:p>
                      <a:pPr algn="ctr" fontAlgn="ctr"/>
                      <a:r>
                        <a:rPr lang="en-US" sz="600" b="0" i="0" u="none" strike="noStrike">
                          <a:solidFill>
                            <a:srgbClr val="000000"/>
                          </a:solidFill>
                          <a:effectLst/>
                          <a:latin typeface="Calibri" panose="020F0502020204030204" pitchFamily="34" charset="0"/>
                        </a:rPr>
                        <a:t>PE-Dazzle594+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E"/>
                    </a:solidFill>
                  </a:tcPr>
                </a:tc>
                <a:tc>
                  <a:txBody>
                    <a:bodyPr/>
                    <a:lstStyle/>
                    <a:p>
                      <a:pPr algn="ctr" fontAlgn="ctr"/>
                      <a:r>
                        <a:rPr lang="en-US" sz="600" b="0" i="0" u="none" strike="noStrike">
                          <a:solidFill>
                            <a:srgbClr val="000000"/>
                          </a:solidFill>
                          <a:effectLst/>
                          <a:latin typeface="Calibri" panose="020F0502020204030204" pitchFamily="34" charset="0"/>
                        </a:rPr>
                        <a:t>50%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CDC"/>
                    </a:solidFill>
                  </a:tcPr>
                </a:tc>
                <a:tc>
                  <a:txBody>
                    <a:bodyPr/>
                    <a:lstStyle/>
                    <a:p>
                      <a:pPr algn="ctr" fontAlgn="ctr"/>
                      <a:r>
                        <a:rPr lang="en-US" sz="600" b="0" i="0" u="none" strike="noStrike">
                          <a:solidFill>
                            <a:srgbClr val="000000"/>
                          </a:solidFill>
                          <a:effectLst/>
                          <a:latin typeface="Calibri" panose="020F0502020204030204" pitchFamily="34" charset="0"/>
                        </a:rPr>
                        <a:t>54%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AD9"/>
                    </a:solidFill>
                  </a:tcPr>
                </a:tc>
                <a:tc>
                  <a:txBody>
                    <a:bodyPr/>
                    <a:lstStyle/>
                    <a:p>
                      <a:pPr algn="ctr" fontAlgn="ctr"/>
                      <a:r>
                        <a:rPr lang="en-US" sz="600" b="0" i="0" u="none" strike="noStrike">
                          <a:solidFill>
                            <a:srgbClr val="000000"/>
                          </a:solidFill>
                          <a:effectLst/>
                          <a:latin typeface="Calibri" panose="020F0502020204030204" pitchFamily="34" charset="0"/>
                        </a:rPr>
                        <a:t>62%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4D4"/>
                    </a:solidFill>
                  </a:tcPr>
                </a:tc>
                <a:tc>
                  <a:txBody>
                    <a:bodyPr/>
                    <a:lstStyle/>
                    <a:p>
                      <a:pPr algn="ctr" fontAlgn="ctr"/>
                      <a:r>
                        <a:rPr lang="en-US" sz="600" b="0" i="0" u="none" strike="noStrike">
                          <a:solidFill>
                            <a:srgbClr val="000000"/>
                          </a:solidFill>
                          <a:effectLst/>
                          <a:latin typeface="Calibri" panose="020F0502020204030204" pitchFamily="34" charset="0"/>
                        </a:rPr>
                        <a:t>41%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3E2"/>
                    </a:solidFill>
                  </a:tcPr>
                </a:tc>
                <a:tc>
                  <a:txBody>
                    <a:bodyPr/>
                    <a:lstStyle/>
                    <a:p>
                      <a:pPr algn="ctr" fontAlgn="ctr"/>
                      <a:r>
                        <a:rPr lang="en-US" sz="600" b="0" i="0" u="none" strike="noStrike">
                          <a:solidFill>
                            <a:srgbClr val="000000"/>
                          </a:solidFill>
                          <a:effectLst/>
                          <a:latin typeface="Calibri" panose="020F0502020204030204" pitchFamily="34" charset="0"/>
                        </a:rPr>
                        <a:t>57%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8D7"/>
                    </a:solidFill>
                  </a:tcPr>
                </a:tc>
                <a:tc>
                  <a:txBody>
                    <a:bodyPr/>
                    <a:lstStyle/>
                    <a:p>
                      <a:pPr algn="ctr" fontAlgn="ctr"/>
                      <a:r>
                        <a:rPr lang="en-US" sz="600" b="0" i="0" u="none" strike="noStrike">
                          <a:solidFill>
                            <a:srgbClr val="000000"/>
                          </a:solidFill>
                          <a:effectLst/>
                          <a:latin typeface="Calibri" panose="020F0502020204030204" pitchFamily="34" charset="0"/>
                        </a:rPr>
                        <a:t>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BFA"/>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87%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4241"/>
                    </a:solidFill>
                  </a:tcPr>
                </a:tc>
                <a:tc>
                  <a:txBody>
                    <a:bodyPr/>
                    <a:lstStyle/>
                    <a:p>
                      <a:pPr algn="ctr" fontAlgn="ctr"/>
                      <a:r>
                        <a:rPr lang="en-US" sz="600" b="0" i="0" u="none" strike="noStrike">
                          <a:solidFill>
                            <a:srgbClr val="000000"/>
                          </a:solidFill>
                          <a:effectLst/>
                          <a:latin typeface="Calibri" panose="020F0502020204030204" pitchFamily="34" charset="0"/>
                        </a:rPr>
                        <a:t>90%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2D2D"/>
                    </a:solidFill>
                  </a:tcPr>
                </a:tc>
                <a:tc>
                  <a:txBody>
                    <a:bodyPr/>
                    <a:lstStyle/>
                    <a:p>
                      <a:pPr algn="ctr" fontAlgn="ctr"/>
                      <a:r>
                        <a:rPr lang="en-US" sz="600" b="0" i="0" u="none" strike="noStrike">
                          <a:solidFill>
                            <a:srgbClr val="000000"/>
                          </a:solidFill>
                          <a:effectLst/>
                          <a:latin typeface="Calibri" panose="020F0502020204030204" pitchFamily="34" charset="0"/>
                        </a:rPr>
                        <a:t>94%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1111"/>
                    </a:solidFill>
                  </a:tcPr>
                </a:tc>
                <a:tc>
                  <a:txBody>
                    <a:bodyPr/>
                    <a:lstStyle/>
                    <a:p>
                      <a:pPr algn="ctr" fontAlgn="ctr"/>
                      <a:r>
                        <a:rPr lang="en-US" sz="600" b="0" i="0" u="none" strike="noStrike">
                          <a:solidFill>
                            <a:srgbClr val="000000"/>
                          </a:solidFill>
                          <a:effectLst/>
                          <a:latin typeface="Calibri" panose="020F0502020204030204" pitchFamily="34" charset="0"/>
                        </a:rPr>
                        <a:t>95%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E0E"/>
                    </a:solidFill>
                  </a:tcPr>
                </a:tc>
                <a:tc>
                  <a:txBody>
                    <a:bodyPr/>
                    <a:lstStyle/>
                    <a:p>
                      <a:pPr algn="ctr" fontAlgn="ctr"/>
                      <a:r>
                        <a:rPr lang="en-US" sz="600" b="0" i="0" u="none" strike="noStrike">
                          <a:solidFill>
                            <a:srgbClr val="000000"/>
                          </a:solidFill>
                          <a:effectLst/>
                          <a:latin typeface="Calibri" panose="020F0502020204030204" pitchFamily="34" charset="0"/>
                        </a:rPr>
                        <a:t>80%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7A7A"/>
                    </a:solidFill>
                  </a:tcPr>
                </a:tc>
                <a:tc>
                  <a:txBody>
                    <a:bodyPr/>
                    <a:lstStyle/>
                    <a:p>
                      <a:pPr algn="ctr" fontAlgn="ctr"/>
                      <a:r>
                        <a:rPr lang="en-US" sz="600" b="0" i="0" u="none" strike="noStrike">
                          <a:solidFill>
                            <a:srgbClr val="000000"/>
                          </a:solidFill>
                          <a:effectLst/>
                          <a:latin typeface="Calibri" panose="020F0502020204030204" pitchFamily="34" charset="0"/>
                        </a:rPr>
                        <a:t>66%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2D1"/>
                    </a:solidFill>
                  </a:tcPr>
                </a:tc>
                <a:tc>
                  <a:txBody>
                    <a:bodyPr/>
                    <a:lstStyle/>
                    <a:p>
                      <a:pPr algn="ctr" fontAlgn="ctr"/>
                      <a:r>
                        <a:rPr lang="en-US" sz="600" b="0" i="0" u="none" strike="noStrike" dirty="0">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73%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A7A6"/>
                    </a:solidFill>
                  </a:tcPr>
                </a:tc>
                <a:tc>
                  <a:txBody>
                    <a:bodyPr/>
                    <a:lstStyle/>
                    <a:p>
                      <a:pPr algn="ctr" fontAlgn="ctr"/>
                      <a:r>
                        <a:rPr lang="en-US" sz="600" b="0" i="0" u="none" strike="noStrike">
                          <a:solidFill>
                            <a:srgbClr val="000000"/>
                          </a:solidFill>
                          <a:effectLst/>
                          <a:latin typeface="Calibri" panose="020F0502020204030204" pitchFamily="34" charset="0"/>
                        </a:rPr>
                        <a:t>49%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DDC"/>
                    </a:solidFill>
                  </a:tcPr>
                </a:tc>
                <a:tc>
                  <a:txBody>
                    <a:bodyPr/>
                    <a:lstStyle/>
                    <a:p>
                      <a:pPr algn="ctr" fontAlgn="ctr"/>
                      <a:r>
                        <a:rPr lang="en-US" sz="600" b="0" i="0" u="none" strike="noStrike">
                          <a:solidFill>
                            <a:srgbClr val="000000"/>
                          </a:solidFill>
                          <a:effectLst/>
                          <a:latin typeface="Calibri" panose="020F0502020204030204" pitchFamily="34" charset="0"/>
                        </a:rPr>
                        <a:t>37%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E5"/>
                    </a:solidFill>
                  </a:tcPr>
                </a:tc>
                <a:tc>
                  <a:txBody>
                    <a:bodyPr/>
                    <a:lstStyle/>
                    <a:p>
                      <a:pPr algn="ctr" fontAlgn="ctr"/>
                      <a:r>
                        <a:rPr lang="en-US" sz="600" b="0" i="0" u="none" strike="noStrike">
                          <a:solidFill>
                            <a:srgbClr val="000000"/>
                          </a:solidFill>
                          <a:effectLst/>
                          <a:latin typeface="Calibri" panose="020F0502020204030204" pitchFamily="34" charset="0"/>
                        </a:rPr>
                        <a:t>40%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3E3"/>
                    </a:solidFill>
                  </a:tcPr>
                </a:tc>
                <a:tc>
                  <a:txBody>
                    <a:bodyPr/>
                    <a:lstStyle/>
                    <a:p>
                      <a:pPr algn="ctr" fontAlgn="ctr"/>
                      <a:r>
                        <a:rPr lang="en-US" sz="600" b="0" i="0" u="none" strike="noStrike">
                          <a:solidFill>
                            <a:srgbClr val="000000"/>
                          </a:solidFill>
                          <a:effectLst/>
                          <a:latin typeface="Calibri" panose="020F0502020204030204" pitchFamily="34" charset="0"/>
                        </a:rPr>
                        <a:t>13%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7F6"/>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64855378"/>
                  </a:ext>
                </a:extLst>
              </a:tr>
              <a:tr h="102597">
                <a:tc>
                  <a:txBody>
                    <a:bodyPr/>
                    <a:lstStyle/>
                    <a:p>
                      <a:pPr algn="ctr" fontAlgn="ctr"/>
                      <a:r>
                        <a:rPr lang="en-US" sz="600" b="0" i="0" u="none" strike="noStrike">
                          <a:solidFill>
                            <a:srgbClr val="000000"/>
                          </a:solidFill>
                          <a:effectLst/>
                          <a:latin typeface="Calibri" panose="020F0502020204030204" pitchFamily="34" charset="0"/>
                        </a:rPr>
                        <a:t>PE-Cy5+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16%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5F4"/>
                    </a:solidFill>
                  </a:tcPr>
                </a:tc>
                <a:tc>
                  <a:txBody>
                    <a:bodyPr/>
                    <a:lstStyle/>
                    <a:p>
                      <a:pPr algn="ctr" fontAlgn="ctr"/>
                      <a:r>
                        <a:rPr lang="en-US" sz="600" b="0" i="0" u="none" strike="noStrike">
                          <a:solidFill>
                            <a:srgbClr val="000000"/>
                          </a:solidFill>
                          <a:effectLst/>
                          <a:latin typeface="Calibri" panose="020F0502020204030204" pitchFamily="34" charset="0"/>
                        </a:rPr>
                        <a:t>17%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4F3"/>
                    </a:solidFill>
                  </a:tcPr>
                </a:tc>
                <a:tc>
                  <a:txBody>
                    <a:bodyPr/>
                    <a:lstStyle/>
                    <a:p>
                      <a:pPr algn="ctr" fontAlgn="ctr"/>
                      <a:r>
                        <a:rPr lang="en-US" sz="600" b="0" i="0" u="none" strike="noStrike">
                          <a:solidFill>
                            <a:srgbClr val="000000"/>
                          </a:solidFill>
                          <a:effectLst/>
                          <a:latin typeface="Calibri" panose="020F0502020204030204" pitchFamily="34" charset="0"/>
                        </a:rPr>
                        <a:t>12%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7F7"/>
                    </a:solidFill>
                  </a:tcPr>
                </a:tc>
                <a:tc>
                  <a:txBody>
                    <a:bodyPr/>
                    <a:lstStyle/>
                    <a:p>
                      <a:pPr algn="ctr" fontAlgn="ctr"/>
                      <a:r>
                        <a:rPr lang="en-US" sz="600" b="0" i="0" u="none" strike="noStrike">
                          <a:solidFill>
                            <a:srgbClr val="000000"/>
                          </a:solidFill>
                          <a:effectLst/>
                          <a:latin typeface="Calibri" panose="020F0502020204030204" pitchFamily="34" charset="0"/>
                        </a:rPr>
                        <a:t>78%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988"/>
                    </a:solidFill>
                  </a:tcPr>
                </a:tc>
                <a:tc>
                  <a:txBody>
                    <a:bodyPr/>
                    <a:lstStyle/>
                    <a:p>
                      <a:pPr algn="ctr" fontAlgn="ctr"/>
                      <a:r>
                        <a:rPr lang="en-US" sz="600" b="0" i="0" u="none" strike="noStrike">
                          <a:solidFill>
                            <a:srgbClr val="000000"/>
                          </a:solidFill>
                          <a:effectLst/>
                          <a:latin typeface="Calibri" panose="020F0502020204030204" pitchFamily="34" charset="0"/>
                        </a:rPr>
                        <a:t>91%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2928"/>
                    </a:solidFill>
                  </a:tcPr>
                </a:tc>
                <a:tc>
                  <a:txBody>
                    <a:bodyPr/>
                    <a:lstStyle/>
                    <a:p>
                      <a:pPr algn="ctr" fontAlgn="ctr"/>
                      <a:r>
                        <a:rPr lang="en-US" sz="600" b="0" i="0" u="none" strike="noStrike">
                          <a:solidFill>
                            <a:srgbClr val="000000"/>
                          </a:solidFill>
                          <a:effectLst/>
                          <a:latin typeface="Calibri" panose="020F0502020204030204" pitchFamily="34" charset="0"/>
                        </a:rPr>
                        <a:t>71%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8B7"/>
                    </a:solidFill>
                  </a:tcPr>
                </a:tc>
                <a:tc>
                  <a:txBody>
                    <a:bodyPr/>
                    <a:lstStyle/>
                    <a:p>
                      <a:pPr algn="ctr" fontAlgn="ctr"/>
                      <a:r>
                        <a:rPr lang="en-US" sz="600" b="0" i="0" u="none" strike="noStrike">
                          <a:solidFill>
                            <a:srgbClr val="000000"/>
                          </a:solidFill>
                          <a:effectLst/>
                          <a:latin typeface="Calibri" panose="020F0502020204030204" pitchFamily="34" charset="0"/>
                        </a:rPr>
                        <a:t>54%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AD9"/>
                    </a:solidFill>
                  </a:tcPr>
                </a:tc>
                <a:tc>
                  <a:txBody>
                    <a:bodyPr/>
                    <a:lstStyle/>
                    <a:p>
                      <a:pPr algn="ctr" fontAlgn="ctr"/>
                      <a:r>
                        <a:rPr lang="en-US" sz="600" b="0" i="0" u="none" strike="noStrike">
                          <a:solidFill>
                            <a:srgbClr val="000000"/>
                          </a:solidFill>
                          <a:effectLst/>
                          <a:latin typeface="Calibri" panose="020F0502020204030204" pitchFamily="34" charset="0"/>
                        </a:rPr>
                        <a:t>58%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7D6"/>
                    </a:solidFill>
                  </a:tcPr>
                </a:tc>
                <a:tc>
                  <a:txBody>
                    <a:bodyPr/>
                    <a:lstStyle/>
                    <a:p>
                      <a:pPr algn="ctr" fontAlgn="ctr"/>
                      <a:r>
                        <a:rPr lang="en-US" sz="600" b="0" i="0" u="none" strike="noStrike">
                          <a:solidFill>
                            <a:srgbClr val="000000"/>
                          </a:solidFill>
                          <a:effectLst/>
                          <a:latin typeface="Calibri" panose="020F0502020204030204" pitchFamily="34" charset="0"/>
                        </a:rPr>
                        <a:t>67%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1D0"/>
                    </a:solidFill>
                  </a:tcPr>
                </a:tc>
                <a:tc>
                  <a:txBody>
                    <a:bodyPr/>
                    <a:lstStyle/>
                    <a:p>
                      <a:pPr algn="ctr" fontAlgn="ctr"/>
                      <a:r>
                        <a:rPr lang="en-US" sz="600" b="0" i="0" u="none" strike="noStrike">
                          <a:solidFill>
                            <a:srgbClr val="000000"/>
                          </a:solidFill>
                          <a:effectLst/>
                          <a:latin typeface="Calibri" panose="020F0502020204030204" pitchFamily="34" charset="0"/>
                        </a:rPr>
                        <a:t>79%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7C7B"/>
                    </a:solidFill>
                  </a:tcPr>
                </a:tc>
                <a:tc>
                  <a:txBody>
                    <a:bodyPr/>
                    <a:lstStyle/>
                    <a:p>
                      <a:pPr algn="ctr" fontAlgn="ctr"/>
                      <a:r>
                        <a:rPr lang="en-US" sz="600" b="0" i="0" u="none" strike="noStrike">
                          <a:solidFill>
                            <a:srgbClr val="000000"/>
                          </a:solidFill>
                          <a:effectLst/>
                          <a:latin typeface="Calibri" panose="020F0502020204030204" pitchFamily="34" charset="0"/>
                        </a:rPr>
                        <a:t>60%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6D5"/>
                    </a:solidFill>
                  </a:tcPr>
                </a:tc>
                <a:tc>
                  <a:txBody>
                    <a:bodyPr/>
                    <a:lstStyle/>
                    <a:p>
                      <a:pPr algn="ctr" fontAlgn="ctr"/>
                      <a:r>
                        <a:rPr lang="en-US" sz="600" b="0" i="0" u="none" strike="noStrike">
                          <a:solidFill>
                            <a:srgbClr val="000000"/>
                          </a:solidFill>
                          <a:effectLst/>
                          <a:latin typeface="Calibri" panose="020F0502020204030204" pitchFamily="34" charset="0"/>
                        </a:rPr>
                        <a:t>96%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600" b="0" i="0" u="none" strike="noStrike">
                          <a:solidFill>
                            <a:srgbClr val="000000"/>
                          </a:solidFill>
                          <a:effectLst/>
                          <a:latin typeface="Calibri" panose="020F0502020204030204" pitchFamily="34" charset="0"/>
                        </a:rPr>
                        <a:t>90%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3131"/>
                    </a:solidFill>
                  </a:tcPr>
                </a:tc>
                <a:tc>
                  <a:txBody>
                    <a:bodyPr/>
                    <a:lstStyle/>
                    <a:p>
                      <a:pPr algn="ctr" fontAlgn="ctr"/>
                      <a:r>
                        <a:rPr lang="en-US" sz="600" b="0" i="0" u="none" strike="noStrike">
                          <a:solidFill>
                            <a:srgbClr val="000000"/>
                          </a:solidFill>
                          <a:effectLst/>
                          <a:latin typeface="Calibri" panose="020F0502020204030204" pitchFamily="34" charset="0"/>
                        </a:rPr>
                        <a:t>29%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EB"/>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80%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7A79"/>
                    </a:solidFill>
                  </a:tcPr>
                </a:tc>
                <a:tc>
                  <a:txBody>
                    <a:bodyPr/>
                    <a:lstStyle/>
                    <a:p>
                      <a:pPr algn="ctr" fontAlgn="ctr"/>
                      <a:r>
                        <a:rPr lang="en-US" sz="600" b="0" i="0" u="none" strike="noStrike">
                          <a:solidFill>
                            <a:srgbClr val="000000"/>
                          </a:solidFill>
                          <a:effectLst/>
                          <a:latin typeface="Calibri" panose="020F0502020204030204" pitchFamily="34" charset="0"/>
                        </a:rPr>
                        <a:t>90%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3131"/>
                    </a:solidFill>
                  </a:tcPr>
                </a:tc>
                <a:tc>
                  <a:txBody>
                    <a:bodyPr/>
                    <a:lstStyle/>
                    <a:p>
                      <a:pPr algn="ctr" fontAlgn="ctr"/>
                      <a:r>
                        <a:rPr lang="en-US" sz="600" b="0" i="0" u="none" strike="noStrike">
                          <a:solidFill>
                            <a:srgbClr val="000000"/>
                          </a:solidFill>
                          <a:effectLst/>
                          <a:latin typeface="Calibri" panose="020F0502020204030204" pitchFamily="34" charset="0"/>
                        </a:rPr>
                        <a:t>89%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3939"/>
                    </a:solidFill>
                  </a:tcPr>
                </a:tc>
                <a:tc>
                  <a:txBody>
                    <a:bodyPr/>
                    <a:lstStyle/>
                    <a:p>
                      <a:pPr algn="ctr" fontAlgn="ctr"/>
                      <a:r>
                        <a:rPr lang="en-US" sz="600" b="0" i="0" u="none" strike="noStrike">
                          <a:solidFill>
                            <a:srgbClr val="000000"/>
                          </a:solidFill>
                          <a:effectLst/>
                          <a:latin typeface="Calibri" panose="020F0502020204030204" pitchFamily="34" charset="0"/>
                        </a:rPr>
                        <a:t>77%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B8A"/>
                    </a:solidFill>
                  </a:tcPr>
                </a:tc>
                <a:tc>
                  <a:txBody>
                    <a:bodyPr/>
                    <a:lstStyle/>
                    <a:p>
                      <a:pPr algn="ctr" fontAlgn="ctr"/>
                      <a:r>
                        <a:rPr lang="en-US" sz="600" b="0" i="0" u="none" strike="noStrike">
                          <a:solidFill>
                            <a:srgbClr val="000000"/>
                          </a:solidFill>
                          <a:effectLst/>
                          <a:latin typeface="Calibri" panose="020F0502020204030204" pitchFamily="34" charset="0"/>
                        </a:rPr>
                        <a:t>19%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F2"/>
                    </a:solidFill>
                  </a:tcPr>
                </a:tc>
                <a:extLst>
                  <a:ext uri="{0D108BD9-81ED-4DB2-BD59-A6C34878D82A}">
                    <a16:rowId xmlns:a16="http://schemas.microsoft.com/office/drawing/2014/main" val="3929004187"/>
                  </a:ext>
                </a:extLst>
              </a:tr>
              <a:tr h="102597">
                <a:tc>
                  <a:txBody>
                    <a:bodyPr/>
                    <a:lstStyle/>
                    <a:p>
                      <a:pPr algn="ctr" fontAlgn="ctr"/>
                      <a:r>
                        <a:rPr lang="en-US" sz="600" b="0" i="0" u="none" strike="noStrike">
                          <a:solidFill>
                            <a:srgbClr val="000000"/>
                          </a:solidFill>
                          <a:effectLst/>
                          <a:latin typeface="Calibri" panose="020F0502020204030204" pitchFamily="34" charset="0"/>
                        </a:rPr>
                        <a:t>PE-Cy7+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38%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E5"/>
                    </a:solidFill>
                  </a:tcPr>
                </a:tc>
                <a:tc>
                  <a:txBody>
                    <a:bodyPr/>
                    <a:lstStyle/>
                    <a:p>
                      <a:pPr algn="ctr" fontAlgn="ctr"/>
                      <a:r>
                        <a:rPr lang="en-US" sz="600" b="0" i="0" u="none" strike="noStrike">
                          <a:solidFill>
                            <a:srgbClr val="000000"/>
                          </a:solidFill>
                          <a:effectLst/>
                          <a:latin typeface="Calibri" panose="020F0502020204030204" pitchFamily="34" charset="0"/>
                        </a:rPr>
                        <a:t>87%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4242"/>
                    </a:solidFill>
                  </a:tcPr>
                </a:tc>
                <a:tc>
                  <a:txBody>
                    <a:bodyPr/>
                    <a:lstStyle/>
                    <a:p>
                      <a:pPr algn="ctr" fontAlgn="ctr"/>
                      <a:r>
                        <a:rPr lang="en-US" sz="600" b="0" i="0" u="none" strike="noStrike">
                          <a:solidFill>
                            <a:srgbClr val="000000"/>
                          </a:solidFill>
                          <a:effectLst/>
                          <a:latin typeface="Calibri" panose="020F0502020204030204" pitchFamily="34" charset="0"/>
                        </a:rPr>
                        <a:t>66%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2D1"/>
                    </a:solidFill>
                  </a:tcPr>
                </a:tc>
                <a:tc>
                  <a:txBody>
                    <a:bodyPr/>
                    <a:lstStyle/>
                    <a:p>
                      <a:pPr algn="ctr" fontAlgn="ctr"/>
                      <a:r>
                        <a:rPr lang="en-US" sz="600" b="0" i="0" u="none" strike="noStrike">
                          <a:solidFill>
                            <a:srgbClr val="000000"/>
                          </a:solidFill>
                          <a:effectLst/>
                          <a:latin typeface="Calibri" panose="020F0502020204030204" pitchFamily="34" charset="0"/>
                        </a:rPr>
                        <a:t>77%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C8B"/>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12%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7F7"/>
                    </a:solidFill>
                  </a:tcPr>
                </a:tc>
                <a:tc>
                  <a:txBody>
                    <a:bodyPr/>
                    <a:lstStyle/>
                    <a:p>
                      <a:pPr algn="ctr" fontAlgn="ctr"/>
                      <a:r>
                        <a:rPr lang="en-US" sz="600" b="0" i="0" u="none" strike="noStrike">
                          <a:solidFill>
                            <a:srgbClr val="000000"/>
                          </a:solidFill>
                          <a:effectLst/>
                          <a:latin typeface="Calibri" panose="020F0502020204030204" pitchFamily="34" charset="0"/>
                        </a:rPr>
                        <a:t>31%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AEA"/>
                    </a:solidFill>
                  </a:tcPr>
                </a:tc>
                <a:tc>
                  <a:txBody>
                    <a:bodyPr/>
                    <a:lstStyle/>
                    <a:p>
                      <a:pPr algn="ctr" fontAlgn="ctr"/>
                      <a:r>
                        <a:rPr lang="en-US" sz="600" b="0" i="0" u="none" strike="noStrike">
                          <a:solidFill>
                            <a:srgbClr val="000000"/>
                          </a:solidFill>
                          <a:effectLst/>
                          <a:latin typeface="Calibri" panose="020F0502020204030204" pitchFamily="34" charset="0"/>
                        </a:rPr>
                        <a:t>48%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EDE"/>
                    </a:solidFill>
                  </a:tcPr>
                </a:tc>
                <a:tc>
                  <a:txBody>
                    <a:bodyPr/>
                    <a:lstStyle/>
                    <a:p>
                      <a:pPr algn="ctr" fontAlgn="ctr"/>
                      <a:r>
                        <a:rPr lang="en-US" sz="600" b="0" i="0" u="none" strike="noStrike">
                          <a:solidFill>
                            <a:srgbClr val="000000"/>
                          </a:solidFill>
                          <a:effectLst/>
                          <a:latin typeface="Calibri" panose="020F0502020204030204" pitchFamily="34" charset="0"/>
                        </a:rPr>
                        <a:t>71%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7B6"/>
                    </a:solidFill>
                  </a:tcPr>
                </a:tc>
                <a:tc>
                  <a:txBody>
                    <a:bodyPr/>
                    <a:lstStyle/>
                    <a:p>
                      <a:pPr algn="ctr" fontAlgn="ctr"/>
                      <a:r>
                        <a:rPr lang="en-US" sz="600" b="0" i="0" u="none" strike="noStrike">
                          <a:solidFill>
                            <a:srgbClr val="000000"/>
                          </a:solidFill>
                          <a:effectLst/>
                          <a:latin typeface="Calibri" panose="020F0502020204030204" pitchFamily="34" charset="0"/>
                        </a:rPr>
                        <a:t>91%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2727"/>
                    </a:solidFill>
                  </a:tcPr>
                </a:tc>
                <a:tc>
                  <a:txBody>
                    <a:bodyPr/>
                    <a:lstStyle/>
                    <a:p>
                      <a:pPr algn="ctr" fontAlgn="ctr"/>
                      <a:r>
                        <a:rPr lang="en-US" sz="600" b="0" i="0" u="none" strike="noStrike">
                          <a:solidFill>
                            <a:srgbClr val="000000"/>
                          </a:solidFill>
                          <a:effectLst/>
                          <a:latin typeface="Calibri" panose="020F0502020204030204" pitchFamily="34" charset="0"/>
                        </a:rPr>
                        <a:t>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DFD"/>
                    </a:solidFill>
                  </a:tcPr>
                </a:tc>
                <a:tc>
                  <a:txBody>
                    <a:bodyPr/>
                    <a:lstStyle/>
                    <a:p>
                      <a:pPr algn="ctr" fontAlgn="ctr"/>
                      <a:r>
                        <a:rPr lang="en-US" sz="600" b="0" i="0" u="none" strike="noStrike">
                          <a:solidFill>
                            <a:srgbClr val="000000"/>
                          </a:solidFill>
                          <a:effectLst/>
                          <a:latin typeface="Calibri" panose="020F0502020204030204" pitchFamily="34" charset="0"/>
                        </a:rPr>
                        <a:t>68%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BCA"/>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36%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7E6"/>
                    </a:solidFill>
                  </a:tcPr>
                </a:tc>
                <a:tc>
                  <a:txBody>
                    <a:bodyPr/>
                    <a:lstStyle/>
                    <a:p>
                      <a:pPr algn="ctr" fontAlgn="ctr"/>
                      <a:r>
                        <a:rPr lang="en-US" sz="600" b="0" i="0" u="none" strike="noStrike">
                          <a:solidFill>
                            <a:srgbClr val="000000"/>
                          </a:solidFill>
                          <a:effectLst/>
                          <a:latin typeface="Calibri" panose="020F0502020204030204" pitchFamily="34" charset="0"/>
                        </a:rPr>
                        <a:t>57%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8D7"/>
                    </a:solidFill>
                  </a:tcPr>
                </a:tc>
                <a:tc>
                  <a:txBody>
                    <a:bodyPr/>
                    <a:lstStyle/>
                    <a:p>
                      <a:pPr algn="ctr" fontAlgn="ctr"/>
                      <a:r>
                        <a:rPr lang="en-US" sz="600" b="0" i="0" u="none" strike="noStrike">
                          <a:solidFill>
                            <a:srgbClr val="000000"/>
                          </a:solidFill>
                          <a:effectLst/>
                          <a:latin typeface="Calibri" panose="020F0502020204030204" pitchFamily="34" charset="0"/>
                        </a:rPr>
                        <a:t>74%</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A5A4"/>
                    </a:solidFill>
                  </a:tcPr>
                </a:tc>
                <a:tc>
                  <a:txBody>
                    <a:bodyPr/>
                    <a:lstStyle/>
                    <a:p>
                      <a:pPr algn="ctr" fontAlgn="ctr"/>
                      <a:r>
                        <a:rPr lang="en-US" sz="600" b="0" i="0" u="none" strike="noStrike">
                          <a:solidFill>
                            <a:srgbClr val="000000"/>
                          </a:solidFill>
                          <a:effectLst/>
                          <a:latin typeface="Calibri" panose="020F0502020204030204" pitchFamily="34" charset="0"/>
                        </a:rPr>
                        <a:t>57%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8D7"/>
                    </a:solidFill>
                  </a:tcPr>
                </a:tc>
                <a:extLst>
                  <a:ext uri="{0D108BD9-81ED-4DB2-BD59-A6C34878D82A}">
                    <a16:rowId xmlns:a16="http://schemas.microsoft.com/office/drawing/2014/main" val="264436318"/>
                  </a:ext>
                </a:extLst>
              </a:tr>
              <a:tr h="102597">
                <a:tc>
                  <a:txBody>
                    <a:bodyPr/>
                    <a:lstStyle/>
                    <a:p>
                      <a:pPr algn="ctr" fontAlgn="ctr"/>
                      <a:r>
                        <a:rPr lang="en-US" sz="600" b="0" i="0" u="none" strike="noStrike">
                          <a:solidFill>
                            <a:srgbClr val="000000"/>
                          </a:solidFill>
                          <a:effectLst/>
                          <a:latin typeface="Calibri" panose="020F0502020204030204" pitchFamily="34" charset="0"/>
                        </a:rPr>
                        <a:t>APC+</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67%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1D0"/>
                    </a:solidFill>
                  </a:tcPr>
                </a:tc>
                <a:tc>
                  <a:txBody>
                    <a:bodyPr/>
                    <a:lstStyle/>
                    <a:p>
                      <a:pPr algn="ctr" fontAlgn="ctr"/>
                      <a:r>
                        <a:rPr lang="en-US" sz="600" b="0" i="0" u="none" strike="noStrike">
                          <a:solidFill>
                            <a:srgbClr val="000000"/>
                          </a:solidFill>
                          <a:effectLst/>
                          <a:latin typeface="Calibri" panose="020F0502020204030204" pitchFamily="34" charset="0"/>
                        </a:rPr>
                        <a:t>53%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BDA"/>
                    </a:solidFill>
                  </a:tcPr>
                </a:tc>
                <a:tc>
                  <a:txBody>
                    <a:bodyPr/>
                    <a:lstStyle/>
                    <a:p>
                      <a:pPr algn="ctr" fontAlgn="ctr"/>
                      <a:r>
                        <a:rPr lang="en-US" sz="600" b="0" i="0" u="none" strike="noStrike">
                          <a:solidFill>
                            <a:srgbClr val="000000"/>
                          </a:solidFill>
                          <a:effectLst/>
                          <a:latin typeface="Calibri" panose="020F0502020204030204" pitchFamily="34" charset="0"/>
                        </a:rPr>
                        <a:t>31%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AEA"/>
                    </a:solidFill>
                  </a:tcPr>
                </a:tc>
                <a:tc>
                  <a:txBody>
                    <a:bodyPr/>
                    <a:lstStyle/>
                    <a:p>
                      <a:pPr algn="ctr" fontAlgn="ctr"/>
                      <a:r>
                        <a:rPr lang="en-US" sz="600" b="0" i="0" u="none" strike="noStrike">
                          <a:solidFill>
                            <a:srgbClr val="000000"/>
                          </a:solidFill>
                          <a:effectLst/>
                          <a:latin typeface="Calibri" panose="020F0502020204030204" pitchFamily="34" charset="0"/>
                        </a:rPr>
                        <a:t>18%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3F3"/>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CFC"/>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86%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4C4C"/>
                    </a:solidFill>
                  </a:tcPr>
                </a:tc>
                <a:tc>
                  <a:txBody>
                    <a:bodyPr/>
                    <a:lstStyle/>
                    <a:p>
                      <a:pPr algn="ctr" fontAlgn="ctr"/>
                      <a:r>
                        <a:rPr lang="en-US" sz="600" b="0" i="0" u="none" strike="noStrike">
                          <a:solidFill>
                            <a:srgbClr val="000000"/>
                          </a:solidFill>
                          <a:effectLst/>
                          <a:latin typeface="Calibri" panose="020F0502020204030204" pitchFamily="34" charset="0"/>
                        </a:rPr>
                        <a:t>72%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B0A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92%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2424"/>
                    </a:solidFill>
                  </a:tcPr>
                </a:tc>
                <a:tc>
                  <a:txBody>
                    <a:bodyPr/>
                    <a:lstStyle/>
                    <a:p>
                      <a:pPr algn="ctr" fontAlgn="ctr"/>
                      <a:r>
                        <a:rPr lang="en-US" sz="600" b="0" i="0" u="none" strike="noStrike">
                          <a:solidFill>
                            <a:srgbClr val="000000"/>
                          </a:solidFill>
                          <a:effectLst/>
                          <a:latin typeface="Calibri" panose="020F0502020204030204" pitchFamily="34" charset="0"/>
                        </a:rPr>
                        <a:t>37%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E5"/>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80%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7776"/>
                    </a:solidFill>
                  </a:tcPr>
                </a:tc>
                <a:tc>
                  <a:txBody>
                    <a:bodyPr/>
                    <a:lstStyle/>
                    <a:p>
                      <a:pPr algn="ctr" fontAlgn="ctr"/>
                      <a:r>
                        <a:rPr lang="en-US" sz="600" b="0" i="0" u="none" strike="noStrike">
                          <a:solidFill>
                            <a:srgbClr val="000000"/>
                          </a:solidFill>
                          <a:effectLst/>
                          <a:latin typeface="Calibri" panose="020F0502020204030204" pitchFamily="34" charset="0"/>
                        </a:rPr>
                        <a:t>78%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685"/>
                    </a:solidFill>
                  </a:tcPr>
                </a:tc>
                <a:tc>
                  <a:txBody>
                    <a:bodyPr/>
                    <a:lstStyle/>
                    <a:p>
                      <a:pPr algn="ctr" fontAlgn="ctr"/>
                      <a:r>
                        <a:rPr lang="en-US" sz="600" b="0" i="0" u="none" strike="noStrike">
                          <a:solidFill>
                            <a:srgbClr val="000000"/>
                          </a:solidFill>
                          <a:effectLst/>
                          <a:latin typeface="Calibri" panose="020F0502020204030204" pitchFamily="34" charset="0"/>
                        </a:rPr>
                        <a:t>22%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0F0"/>
                    </a:solidFill>
                  </a:tcPr>
                </a:tc>
                <a:extLst>
                  <a:ext uri="{0D108BD9-81ED-4DB2-BD59-A6C34878D82A}">
                    <a16:rowId xmlns:a16="http://schemas.microsoft.com/office/drawing/2014/main" val="9347142"/>
                  </a:ext>
                </a:extLst>
              </a:tr>
              <a:tr h="102597">
                <a:tc>
                  <a:txBody>
                    <a:bodyPr/>
                    <a:lstStyle/>
                    <a:p>
                      <a:pPr algn="ctr" fontAlgn="ctr"/>
                      <a:r>
                        <a:rPr lang="en-US" sz="600" b="0" i="0" u="none" strike="noStrike">
                          <a:solidFill>
                            <a:srgbClr val="000000"/>
                          </a:solidFill>
                          <a:effectLst/>
                          <a:latin typeface="Calibri" panose="020F0502020204030204" pitchFamily="34" charset="0"/>
                        </a:rPr>
                        <a:t>A647+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36%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7E6"/>
                    </a:solidFill>
                  </a:tcPr>
                </a:tc>
                <a:tc>
                  <a:txBody>
                    <a:bodyPr/>
                    <a:lstStyle/>
                    <a:p>
                      <a:pPr algn="ctr" fontAlgn="ctr"/>
                      <a:r>
                        <a:rPr lang="en-US" sz="600" b="0" i="0" u="none" strike="noStrike">
                          <a:solidFill>
                            <a:srgbClr val="000000"/>
                          </a:solidFill>
                          <a:effectLst/>
                          <a:latin typeface="Calibri" panose="020F0502020204030204" pitchFamily="34" charset="0"/>
                        </a:rPr>
                        <a:t>33%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9E8"/>
                    </a:solidFill>
                  </a:tcPr>
                </a:tc>
                <a:tc>
                  <a:txBody>
                    <a:bodyPr/>
                    <a:lstStyle/>
                    <a:p>
                      <a:pPr algn="ctr" fontAlgn="ctr"/>
                      <a:r>
                        <a:rPr lang="en-US" sz="600" b="0" i="0" u="none" strike="noStrike">
                          <a:solidFill>
                            <a:srgbClr val="000000"/>
                          </a:solidFill>
                          <a:effectLst/>
                          <a:latin typeface="Calibri" panose="020F0502020204030204" pitchFamily="34" charset="0"/>
                        </a:rPr>
                        <a:t>18%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3F2"/>
                    </a:solidFill>
                  </a:tcPr>
                </a:tc>
                <a:tc>
                  <a:txBody>
                    <a:bodyPr/>
                    <a:lstStyle/>
                    <a:p>
                      <a:pPr algn="ctr" fontAlgn="ctr"/>
                      <a:r>
                        <a:rPr lang="en-US" sz="600" b="0" i="0" u="none" strike="noStrike">
                          <a:solidFill>
                            <a:srgbClr val="000000"/>
                          </a:solidFill>
                          <a:effectLst/>
                          <a:latin typeface="Calibri" panose="020F0502020204030204" pitchFamily="34" charset="0"/>
                        </a:rPr>
                        <a:t>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65%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2D1"/>
                    </a:solidFill>
                  </a:tcPr>
                </a:tc>
                <a:tc>
                  <a:txBody>
                    <a:bodyPr/>
                    <a:lstStyle/>
                    <a:p>
                      <a:pPr algn="ctr" fontAlgn="ctr"/>
                      <a:r>
                        <a:rPr lang="en-US" sz="600" b="0" i="0" u="none" strike="noStrike">
                          <a:solidFill>
                            <a:srgbClr val="000000"/>
                          </a:solidFill>
                          <a:effectLst/>
                          <a:latin typeface="Calibri" panose="020F0502020204030204" pitchFamily="34" charset="0"/>
                        </a:rPr>
                        <a:t>53%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BDA"/>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83%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5E5E"/>
                    </a:solidFill>
                  </a:tcPr>
                </a:tc>
                <a:tc>
                  <a:txBody>
                    <a:bodyPr/>
                    <a:lstStyle/>
                    <a:p>
                      <a:pPr algn="ctr" fontAlgn="ctr"/>
                      <a:r>
                        <a:rPr lang="en-US" sz="600" b="0" i="0" u="none" strike="noStrike">
                          <a:solidFill>
                            <a:srgbClr val="000000"/>
                          </a:solidFill>
                          <a:effectLst/>
                          <a:latin typeface="Calibri" panose="020F0502020204030204" pitchFamily="34" charset="0"/>
                        </a:rPr>
                        <a:t>32%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9E9"/>
                    </a:solidFill>
                  </a:tcPr>
                </a:tc>
                <a:tc>
                  <a:txBody>
                    <a:bodyPr/>
                    <a:lstStyle/>
                    <a:p>
                      <a:pPr algn="ctr" fontAlgn="ctr"/>
                      <a:r>
                        <a:rPr lang="en-US" sz="600" b="0" i="0" u="none" strike="noStrike">
                          <a:solidFill>
                            <a:srgbClr val="000000"/>
                          </a:solidFill>
                          <a:effectLst/>
                          <a:latin typeface="Calibri" panose="020F0502020204030204" pitchFamily="34" charset="0"/>
                        </a:rPr>
                        <a:t>87%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4545"/>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82%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867"/>
                    </a:solidFill>
                  </a:tcPr>
                </a:tc>
                <a:tc>
                  <a:txBody>
                    <a:bodyPr/>
                    <a:lstStyle/>
                    <a:p>
                      <a:pPr algn="ctr" fontAlgn="ctr"/>
                      <a:r>
                        <a:rPr lang="en-US" sz="600" b="0" i="0" u="none" strike="noStrike">
                          <a:solidFill>
                            <a:srgbClr val="000000"/>
                          </a:solidFill>
                          <a:effectLst/>
                          <a:latin typeface="Calibri" panose="020F0502020204030204" pitchFamily="34" charset="0"/>
                        </a:rPr>
                        <a:t>39%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4E4"/>
                    </a:solidFill>
                  </a:tcPr>
                </a:tc>
                <a:extLst>
                  <a:ext uri="{0D108BD9-81ED-4DB2-BD59-A6C34878D82A}">
                    <a16:rowId xmlns:a16="http://schemas.microsoft.com/office/drawing/2014/main" val="3712344971"/>
                  </a:ext>
                </a:extLst>
              </a:tr>
              <a:tr h="102597">
                <a:tc>
                  <a:txBody>
                    <a:bodyPr/>
                    <a:lstStyle/>
                    <a:p>
                      <a:pPr algn="ctr" fontAlgn="ctr"/>
                      <a:r>
                        <a:rPr lang="en-US" sz="600" b="0" i="0" u="none" strike="noStrike">
                          <a:solidFill>
                            <a:srgbClr val="000000"/>
                          </a:solidFill>
                          <a:effectLst/>
                          <a:latin typeface="Calibri" panose="020F0502020204030204" pitchFamily="34" charset="0"/>
                        </a:rPr>
                        <a:t>A700+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26%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EED"/>
                    </a:solidFill>
                  </a:tcPr>
                </a:tc>
                <a:tc>
                  <a:txBody>
                    <a:bodyPr/>
                    <a:lstStyle/>
                    <a:p>
                      <a:pPr algn="ctr" fontAlgn="ctr"/>
                      <a:r>
                        <a:rPr lang="en-US" sz="600" b="0" i="0" u="none" strike="noStrike">
                          <a:solidFill>
                            <a:srgbClr val="000000"/>
                          </a:solidFill>
                          <a:effectLst/>
                          <a:latin typeface="Calibri" panose="020F0502020204030204" pitchFamily="34" charset="0"/>
                        </a:rPr>
                        <a:t>27%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CEC"/>
                    </a:solidFill>
                  </a:tcPr>
                </a:tc>
                <a:tc>
                  <a:txBody>
                    <a:bodyPr/>
                    <a:lstStyle/>
                    <a:p>
                      <a:pPr algn="ctr" fontAlgn="ctr"/>
                      <a:r>
                        <a:rPr lang="en-US" sz="600" b="0" i="0" u="none" strike="noStrike">
                          <a:solidFill>
                            <a:srgbClr val="000000"/>
                          </a:solidFill>
                          <a:effectLst/>
                          <a:latin typeface="Calibri" panose="020F0502020204030204" pitchFamily="34" charset="0"/>
                        </a:rPr>
                        <a:t>19%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3F2"/>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31%</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AE9"/>
                    </a:solidFill>
                  </a:tcPr>
                </a:tc>
                <a:tc>
                  <a:txBody>
                    <a:bodyPr/>
                    <a:lstStyle/>
                    <a:p>
                      <a:pPr algn="ctr" fontAlgn="ctr"/>
                      <a:r>
                        <a:rPr lang="en-US" sz="600" b="0" i="0" u="none" strike="noStrike">
                          <a:solidFill>
                            <a:srgbClr val="000000"/>
                          </a:solidFill>
                          <a:effectLst/>
                          <a:latin typeface="Calibri" panose="020F0502020204030204" pitchFamily="34" charset="0"/>
                        </a:rPr>
                        <a:t>47%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FDE"/>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15%</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5F5"/>
                    </a:solidFill>
                  </a:tcPr>
                </a:tc>
                <a:tc>
                  <a:txBody>
                    <a:bodyPr/>
                    <a:lstStyle/>
                    <a:p>
                      <a:pPr algn="ctr" fontAlgn="ctr"/>
                      <a:r>
                        <a:rPr lang="en-US" sz="600" b="0" i="0" u="none" strike="noStrike">
                          <a:solidFill>
                            <a:srgbClr val="000000"/>
                          </a:solidFill>
                          <a:effectLst/>
                          <a:latin typeface="Calibri" panose="020F0502020204030204" pitchFamily="34" charset="0"/>
                        </a:rPr>
                        <a:t>26%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EED"/>
                    </a:solidFill>
                  </a:tcPr>
                </a:tc>
                <a:tc>
                  <a:txBody>
                    <a:bodyPr/>
                    <a:lstStyle/>
                    <a:p>
                      <a:pPr algn="ctr" fontAlgn="ctr"/>
                      <a:r>
                        <a:rPr lang="en-US" sz="600" b="0" i="0" u="none" strike="noStrike">
                          <a:solidFill>
                            <a:srgbClr val="000000"/>
                          </a:solidFill>
                          <a:effectLst/>
                          <a:latin typeface="Calibri" panose="020F0502020204030204" pitchFamily="34" charset="0"/>
                        </a:rPr>
                        <a:t>32%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9E9"/>
                    </a:solidFill>
                  </a:tcPr>
                </a:tc>
                <a:tc>
                  <a:txBody>
                    <a:bodyPr/>
                    <a:lstStyle/>
                    <a:p>
                      <a:pPr algn="ctr" fontAlgn="ctr"/>
                      <a:r>
                        <a:rPr lang="en-US" sz="600" b="0" i="0" u="none" strike="noStrike">
                          <a:solidFill>
                            <a:srgbClr val="000000"/>
                          </a:solidFill>
                          <a:effectLst/>
                          <a:latin typeface="Calibri" panose="020F0502020204030204" pitchFamily="34" charset="0"/>
                        </a:rPr>
                        <a:t>38%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E4"/>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26%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DED"/>
                    </a:solidFill>
                  </a:tcPr>
                </a:tc>
                <a:extLst>
                  <a:ext uri="{0D108BD9-81ED-4DB2-BD59-A6C34878D82A}">
                    <a16:rowId xmlns:a16="http://schemas.microsoft.com/office/drawing/2014/main" val="3240680041"/>
                  </a:ext>
                </a:extLst>
              </a:tr>
              <a:tr h="102597">
                <a:tc>
                  <a:txBody>
                    <a:bodyPr/>
                    <a:lstStyle/>
                    <a:p>
                      <a:pPr algn="ctr" fontAlgn="ctr"/>
                      <a:r>
                        <a:rPr lang="en-US" sz="600" b="0" i="0" u="none" strike="noStrike">
                          <a:solidFill>
                            <a:srgbClr val="000000"/>
                          </a:solidFill>
                          <a:effectLst/>
                          <a:latin typeface="Calibri" panose="020F0502020204030204" pitchFamily="34" charset="0"/>
                        </a:rPr>
                        <a:t>APC-Fire750+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9%</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9F9"/>
                    </a:solidFill>
                  </a:tcPr>
                </a:tc>
                <a:tc>
                  <a:txBody>
                    <a:bodyPr/>
                    <a:lstStyle/>
                    <a:p>
                      <a:pPr algn="ctr" fontAlgn="ctr"/>
                      <a:r>
                        <a:rPr lang="en-US" sz="600" b="0" i="0" u="none" strike="noStrike">
                          <a:solidFill>
                            <a:srgbClr val="000000"/>
                          </a:solidFill>
                          <a:effectLst/>
                          <a:latin typeface="Calibri" panose="020F0502020204030204" pitchFamily="34" charset="0"/>
                        </a:rPr>
                        <a:t>12%</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7F7"/>
                    </a:solidFill>
                  </a:tcPr>
                </a:tc>
                <a:tc>
                  <a:txBody>
                    <a:bodyPr/>
                    <a:lstStyle/>
                    <a:p>
                      <a:pPr algn="ctr" fontAlgn="ctr"/>
                      <a:r>
                        <a:rPr lang="en-US" sz="600" b="0" i="0" u="none" strike="noStrike">
                          <a:solidFill>
                            <a:srgbClr val="000000"/>
                          </a:solidFill>
                          <a:effectLst/>
                          <a:latin typeface="Calibri" panose="020F0502020204030204" pitchFamily="34" charset="0"/>
                        </a:rPr>
                        <a:t>37%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E5"/>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8%</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AFA"/>
                    </a:solidFill>
                  </a:tcPr>
                </a:tc>
                <a:tc>
                  <a:txBody>
                    <a:bodyPr/>
                    <a:lstStyle/>
                    <a:p>
                      <a:pPr algn="ctr" fontAlgn="ctr"/>
                      <a:r>
                        <a:rPr lang="en-US" sz="600" b="0" i="0" u="none" strike="noStrike">
                          <a:solidFill>
                            <a:srgbClr val="000000"/>
                          </a:solidFill>
                          <a:effectLst/>
                          <a:latin typeface="Calibri" panose="020F0502020204030204" pitchFamily="34" charset="0"/>
                        </a:rPr>
                        <a:t>26%</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DED"/>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87%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4444"/>
                    </a:solidFill>
                  </a:tcPr>
                </a:tc>
                <a:tc>
                  <a:txBody>
                    <a:bodyPr/>
                    <a:lstStyle/>
                    <a:p>
                      <a:pPr algn="ctr" fontAlgn="ctr"/>
                      <a:r>
                        <a:rPr lang="en-US" sz="600" b="0" i="0" u="none" strike="noStrike">
                          <a:solidFill>
                            <a:srgbClr val="000000"/>
                          </a:solidFill>
                          <a:effectLst/>
                          <a:latin typeface="Calibri" panose="020F0502020204030204" pitchFamily="34" charset="0"/>
                        </a:rPr>
                        <a:t>23%</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0EF"/>
                    </a:solidFill>
                  </a:tcPr>
                </a:tc>
                <a:tc>
                  <a:txBody>
                    <a:bodyPr/>
                    <a:lstStyle/>
                    <a:p>
                      <a:pPr algn="ctr" fontAlgn="ctr"/>
                      <a:r>
                        <a:rPr lang="en-US" sz="600" b="0" i="0" u="none" strike="noStrike">
                          <a:solidFill>
                            <a:srgbClr val="000000"/>
                          </a:solidFill>
                          <a:effectLst/>
                          <a:latin typeface="Calibri" panose="020F0502020204030204" pitchFamily="34" charset="0"/>
                        </a:rPr>
                        <a:t>7%</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AFA"/>
                    </a:solidFill>
                  </a:tcPr>
                </a:tc>
                <a:tc>
                  <a:txBody>
                    <a:bodyPr/>
                    <a:lstStyle/>
                    <a:p>
                      <a:pPr algn="ctr" fontAlgn="ctr"/>
                      <a:r>
                        <a:rPr lang="en-US" sz="600" b="0" i="0" u="none" strike="noStrike">
                          <a:solidFill>
                            <a:srgbClr val="000000"/>
                          </a:solidFill>
                          <a:effectLst/>
                          <a:latin typeface="Calibri" panose="020F0502020204030204" pitchFamily="34" charset="0"/>
                        </a:rPr>
                        <a:t>40%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4E3"/>
                    </a:solidFill>
                  </a:tcPr>
                </a:tc>
                <a:tc>
                  <a:txBody>
                    <a:bodyPr/>
                    <a:lstStyle/>
                    <a:p>
                      <a:pPr algn="ctr" fontAlgn="ctr"/>
                      <a:r>
                        <a:rPr lang="en-US" sz="600" b="0" i="0" u="none" strike="noStrike" dirty="0">
                          <a:solidFill>
                            <a:srgbClr val="000000"/>
                          </a:solidFill>
                          <a:effectLst/>
                          <a:latin typeface="Calibri" panose="020F0502020204030204" pitchFamily="34" charset="0"/>
                        </a:rPr>
                        <a:t>0%</a:t>
                      </a:r>
                    </a:p>
                  </a:txBody>
                  <a:tcPr marL="5130" marR="5130" marT="51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76563378"/>
                  </a:ext>
                </a:extLst>
              </a:tr>
            </a:tbl>
          </a:graphicData>
        </a:graphic>
      </p:graphicFrame>
    </p:spTree>
    <p:extLst>
      <p:ext uri="{BB962C8B-B14F-4D97-AF65-F5344CB8AC3E}">
        <p14:creationId xmlns:p14="http://schemas.microsoft.com/office/powerpoint/2010/main" val="24974688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754" y="205707"/>
            <a:ext cx="8229600" cy="689501"/>
          </a:xfrm>
        </p:spPr>
        <p:txBody>
          <a:bodyPr/>
          <a:lstStyle/>
          <a:p>
            <a:r>
              <a:rPr lang="en-US" dirty="0" err="1" smtClean="0"/>
              <a:t>PerCP</a:t>
            </a:r>
            <a:r>
              <a:rPr lang="en-US" dirty="0" smtClean="0"/>
              <a:t>/Cy5.5 vs </a:t>
            </a:r>
            <a:r>
              <a:rPr lang="en-US" dirty="0" err="1" smtClean="0"/>
              <a:t>PerCP</a:t>
            </a:r>
            <a:r>
              <a:rPr lang="en-US" dirty="0"/>
              <a:t>/</a:t>
            </a:r>
            <a:r>
              <a:rPr lang="en-US" dirty="0" smtClean="0"/>
              <a:t>Fire™ 720</a:t>
            </a:r>
            <a:endParaRPr lang="en-US" dirty="0"/>
          </a:p>
        </p:txBody>
      </p:sp>
      <p:sp>
        <p:nvSpPr>
          <p:cNvPr id="5" name="TextBox 4"/>
          <p:cNvSpPr txBox="1"/>
          <p:nvPr/>
        </p:nvSpPr>
        <p:spPr>
          <a:xfrm>
            <a:off x="6502123" y="1382064"/>
            <a:ext cx="1648182" cy="1384995"/>
          </a:xfrm>
          <a:prstGeom prst="rect">
            <a:avLst/>
          </a:prstGeom>
          <a:noFill/>
        </p:spPr>
        <p:txBody>
          <a:bodyPr wrap="square" rtlCol="0">
            <a:spAutoFit/>
          </a:bodyPr>
          <a:lstStyle/>
          <a:p>
            <a:r>
              <a:rPr lang="en-US" sz="1200" b="1" dirty="0">
                <a:solidFill>
                  <a:srgbClr val="000000"/>
                </a:solidFill>
              </a:rPr>
              <a:t>Tube 1:</a:t>
            </a:r>
          </a:p>
          <a:p>
            <a:r>
              <a:rPr lang="en-US" sz="1200" b="1" dirty="0">
                <a:solidFill>
                  <a:srgbClr val="000000"/>
                </a:solidFill>
              </a:rPr>
              <a:t>CD19 </a:t>
            </a:r>
            <a:r>
              <a:rPr lang="en-US" sz="1200" dirty="0" err="1">
                <a:solidFill>
                  <a:srgbClr val="000000"/>
                </a:solidFill>
              </a:rPr>
              <a:t>PerCP</a:t>
            </a:r>
            <a:endParaRPr lang="en-US" sz="1200" dirty="0">
              <a:solidFill>
                <a:srgbClr val="000000"/>
              </a:solidFill>
            </a:endParaRPr>
          </a:p>
          <a:p>
            <a:r>
              <a:rPr lang="en-US" sz="1200" b="1" dirty="0">
                <a:solidFill>
                  <a:srgbClr val="000000"/>
                </a:solidFill>
              </a:rPr>
              <a:t>CCR6</a:t>
            </a:r>
            <a:r>
              <a:rPr lang="en-US" sz="1200" dirty="0">
                <a:solidFill>
                  <a:srgbClr val="000000"/>
                </a:solidFill>
              </a:rPr>
              <a:t> </a:t>
            </a:r>
            <a:r>
              <a:rPr lang="en-US" sz="1200" dirty="0" smtClean="0">
                <a:solidFill>
                  <a:srgbClr val="000000"/>
                </a:solidFill>
              </a:rPr>
              <a:t>PE-Dazzle</a:t>
            </a:r>
            <a:r>
              <a:rPr lang="en-US" sz="1200" b="1" dirty="0">
                <a:solidFill>
                  <a:srgbClr val="000000"/>
                </a:solidFill>
              </a:rPr>
              <a:t> ™</a:t>
            </a:r>
            <a:r>
              <a:rPr lang="en-US" sz="1200" dirty="0" smtClean="0">
                <a:solidFill>
                  <a:srgbClr val="000000"/>
                </a:solidFill>
              </a:rPr>
              <a:t> </a:t>
            </a:r>
            <a:r>
              <a:rPr lang="en-US" sz="1200" dirty="0">
                <a:solidFill>
                  <a:srgbClr val="000000"/>
                </a:solidFill>
              </a:rPr>
              <a:t>594</a:t>
            </a:r>
          </a:p>
          <a:p>
            <a:r>
              <a:rPr lang="en-US" sz="1200" b="1" dirty="0">
                <a:solidFill>
                  <a:srgbClr val="000000"/>
                </a:solidFill>
              </a:rPr>
              <a:t>CD4</a:t>
            </a:r>
            <a:r>
              <a:rPr lang="en-US" sz="1200" dirty="0">
                <a:solidFill>
                  <a:srgbClr val="000000"/>
                </a:solidFill>
              </a:rPr>
              <a:t> </a:t>
            </a:r>
            <a:r>
              <a:rPr lang="en-US" sz="1200" b="1" dirty="0">
                <a:solidFill>
                  <a:srgbClr val="000000"/>
                </a:solidFill>
              </a:rPr>
              <a:t>PerCP-Cy5.5</a:t>
            </a:r>
          </a:p>
          <a:p>
            <a:r>
              <a:rPr lang="en-US" sz="1200" b="1" dirty="0">
                <a:solidFill>
                  <a:srgbClr val="000000"/>
                </a:solidFill>
              </a:rPr>
              <a:t>CD8</a:t>
            </a:r>
            <a:r>
              <a:rPr lang="en-US" sz="1200" dirty="0">
                <a:solidFill>
                  <a:srgbClr val="000000"/>
                </a:solidFill>
              </a:rPr>
              <a:t> Alexa Fluor® 700</a:t>
            </a:r>
          </a:p>
          <a:p>
            <a:r>
              <a:rPr lang="en-US" sz="1200" b="1" dirty="0">
                <a:solidFill>
                  <a:srgbClr val="000000"/>
                </a:solidFill>
              </a:rPr>
              <a:t>CD27</a:t>
            </a:r>
            <a:r>
              <a:rPr lang="en-US" sz="1200" dirty="0">
                <a:solidFill>
                  <a:srgbClr val="000000"/>
                </a:solidFill>
              </a:rPr>
              <a:t> Alexa Fluor® 647</a:t>
            </a:r>
          </a:p>
          <a:p>
            <a:endParaRPr lang="en-US" sz="1200" dirty="0">
              <a:solidFill>
                <a:srgbClr val="000000"/>
              </a:solidFill>
            </a:endParaRPr>
          </a:p>
        </p:txBody>
      </p:sp>
      <p:pic>
        <p:nvPicPr>
          <p:cNvPr id="6" name="Picture 5"/>
          <p:cNvPicPr>
            <a:picLocks noChangeAspect="1"/>
          </p:cNvPicPr>
          <p:nvPr/>
        </p:nvPicPr>
        <p:blipFill rotWithShape="1">
          <a:blip r:embed="rId3"/>
          <a:srcRect b="33672"/>
          <a:stretch/>
        </p:blipFill>
        <p:spPr>
          <a:xfrm>
            <a:off x="715696" y="1312763"/>
            <a:ext cx="5678012" cy="2809786"/>
          </a:xfrm>
          <a:prstGeom prst="rect">
            <a:avLst/>
          </a:prstGeom>
        </p:spPr>
      </p:pic>
      <p:sp>
        <p:nvSpPr>
          <p:cNvPr id="7" name="TextBox 6"/>
          <p:cNvSpPr txBox="1"/>
          <p:nvPr/>
        </p:nvSpPr>
        <p:spPr>
          <a:xfrm>
            <a:off x="6502123" y="2767059"/>
            <a:ext cx="1648182" cy="1384995"/>
          </a:xfrm>
          <a:prstGeom prst="rect">
            <a:avLst/>
          </a:prstGeom>
          <a:noFill/>
        </p:spPr>
        <p:txBody>
          <a:bodyPr wrap="square" rtlCol="0">
            <a:spAutoFit/>
          </a:bodyPr>
          <a:lstStyle/>
          <a:p>
            <a:r>
              <a:rPr lang="en-US" sz="1200" b="1" dirty="0">
                <a:solidFill>
                  <a:srgbClr val="000000"/>
                </a:solidFill>
              </a:rPr>
              <a:t>Tube 2:</a:t>
            </a:r>
          </a:p>
          <a:p>
            <a:r>
              <a:rPr lang="en-US" sz="1200" b="1" dirty="0">
                <a:solidFill>
                  <a:srgbClr val="000000"/>
                </a:solidFill>
              </a:rPr>
              <a:t>CD19 </a:t>
            </a:r>
            <a:r>
              <a:rPr lang="en-US" sz="1200" dirty="0" err="1">
                <a:solidFill>
                  <a:srgbClr val="000000"/>
                </a:solidFill>
              </a:rPr>
              <a:t>PerCP</a:t>
            </a:r>
            <a:endParaRPr lang="en-US" sz="1200" dirty="0">
              <a:solidFill>
                <a:srgbClr val="000000"/>
              </a:solidFill>
            </a:endParaRPr>
          </a:p>
          <a:p>
            <a:r>
              <a:rPr lang="en-US" sz="1200" b="1" dirty="0">
                <a:solidFill>
                  <a:srgbClr val="000000"/>
                </a:solidFill>
              </a:rPr>
              <a:t>CCR6</a:t>
            </a:r>
            <a:r>
              <a:rPr lang="en-US" sz="1200" dirty="0">
                <a:solidFill>
                  <a:srgbClr val="000000"/>
                </a:solidFill>
              </a:rPr>
              <a:t> </a:t>
            </a:r>
            <a:r>
              <a:rPr lang="en-US" sz="1200" dirty="0" smtClean="0">
                <a:solidFill>
                  <a:srgbClr val="000000"/>
                </a:solidFill>
              </a:rPr>
              <a:t>PE-Dazzle</a:t>
            </a:r>
            <a:r>
              <a:rPr lang="en-US" sz="1200" b="1" dirty="0">
                <a:solidFill>
                  <a:srgbClr val="000000"/>
                </a:solidFill>
              </a:rPr>
              <a:t> ™</a:t>
            </a:r>
            <a:r>
              <a:rPr lang="en-US" sz="1200" dirty="0" smtClean="0">
                <a:solidFill>
                  <a:srgbClr val="000000"/>
                </a:solidFill>
              </a:rPr>
              <a:t> </a:t>
            </a:r>
            <a:r>
              <a:rPr lang="en-US" sz="1200" dirty="0">
                <a:solidFill>
                  <a:srgbClr val="000000"/>
                </a:solidFill>
              </a:rPr>
              <a:t>594</a:t>
            </a:r>
          </a:p>
          <a:p>
            <a:r>
              <a:rPr lang="en-US" sz="1200" b="1" dirty="0">
                <a:solidFill>
                  <a:srgbClr val="000000"/>
                </a:solidFill>
              </a:rPr>
              <a:t>CD4</a:t>
            </a:r>
            <a:r>
              <a:rPr lang="en-US" sz="1200" dirty="0">
                <a:solidFill>
                  <a:srgbClr val="000000"/>
                </a:solidFill>
              </a:rPr>
              <a:t> </a:t>
            </a:r>
            <a:r>
              <a:rPr lang="en-US" sz="1200" b="1" dirty="0" err="1" smtClean="0">
                <a:solidFill>
                  <a:srgbClr val="000000"/>
                </a:solidFill>
              </a:rPr>
              <a:t>PerCP</a:t>
            </a:r>
            <a:r>
              <a:rPr lang="en-US" sz="1200" b="1" dirty="0" smtClean="0">
                <a:solidFill>
                  <a:srgbClr val="000000"/>
                </a:solidFill>
              </a:rPr>
              <a:t>-Fire™ </a:t>
            </a:r>
            <a:r>
              <a:rPr lang="en-US" sz="1200" b="1" dirty="0">
                <a:solidFill>
                  <a:srgbClr val="000000"/>
                </a:solidFill>
              </a:rPr>
              <a:t>720</a:t>
            </a:r>
          </a:p>
          <a:p>
            <a:r>
              <a:rPr lang="en-US" sz="1200" b="1" dirty="0">
                <a:solidFill>
                  <a:srgbClr val="000000"/>
                </a:solidFill>
              </a:rPr>
              <a:t>CD8</a:t>
            </a:r>
            <a:r>
              <a:rPr lang="en-US" sz="1200" dirty="0">
                <a:solidFill>
                  <a:srgbClr val="000000"/>
                </a:solidFill>
              </a:rPr>
              <a:t> </a:t>
            </a:r>
            <a:r>
              <a:rPr lang="en-US" sz="1200" dirty="0" smtClean="0">
                <a:solidFill>
                  <a:srgbClr val="000000"/>
                </a:solidFill>
              </a:rPr>
              <a:t>Alexa Fluor® 700</a:t>
            </a:r>
            <a:endParaRPr lang="en-US" sz="1200" dirty="0">
              <a:solidFill>
                <a:srgbClr val="000000"/>
              </a:solidFill>
            </a:endParaRPr>
          </a:p>
          <a:p>
            <a:r>
              <a:rPr lang="en-US" sz="1200" b="1" dirty="0">
                <a:solidFill>
                  <a:srgbClr val="000000"/>
                </a:solidFill>
              </a:rPr>
              <a:t>CD27</a:t>
            </a:r>
            <a:r>
              <a:rPr lang="en-US" sz="1200" dirty="0">
                <a:solidFill>
                  <a:srgbClr val="000000"/>
                </a:solidFill>
              </a:rPr>
              <a:t> </a:t>
            </a:r>
            <a:r>
              <a:rPr lang="en-US" sz="1200" dirty="0" smtClean="0">
                <a:solidFill>
                  <a:srgbClr val="000000"/>
                </a:solidFill>
              </a:rPr>
              <a:t>Alexa Fluor® 647</a:t>
            </a:r>
            <a:endParaRPr lang="en-US" sz="1200" dirty="0">
              <a:solidFill>
                <a:srgbClr val="000000"/>
              </a:solidFill>
            </a:endParaRPr>
          </a:p>
          <a:p>
            <a:endParaRPr lang="en-US" sz="1200" dirty="0">
              <a:solidFill>
                <a:srgbClr val="000000"/>
              </a:solidFill>
            </a:endParaRPr>
          </a:p>
        </p:txBody>
      </p:sp>
      <p:sp>
        <p:nvSpPr>
          <p:cNvPr id="11" name="Oval 10"/>
          <p:cNvSpPr/>
          <p:nvPr/>
        </p:nvSpPr>
        <p:spPr>
          <a:xfrm>
            <a:off x="912462" y="1959729"/>
            <a:ext cx="559877" cy="504502"/>
          </a:xfrm>
          <a:prstGeom prst="ellipse">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9" name="Oval 8"/>
          <p:cNvSpPr/>
          <p:nvPr/>
        </p:nvSpPr>
        <p:spPr>
          <a:xfrm>
            <a:off x="4319027" y="3162055"/>
            <a:ext cx="408455" cy="743518"/>
          </a:xfrm>
          <a:prstGeom prst="ellipse">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2" name="Rectangle 11"/>
          <p:cNvSpPr/>
          <p:nvPr/>
        </p:nvSpPr>
        <p:spPr>
          <a:xfrm>
            <a:off x="6881316" y="4475808"/>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81055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428" y="200938"/>
            <a:ext cx="6852188" cy="689501"/>
          </a:xfrm>
        </p:spPr>
        <p:txBody>
          <a:bodyPr>
            <a:noAutofit/>
          </a:bodyPr>
          <a:lstStyle/>
          <a:p>
            <a:r>
              <a:rPr lang="en-US" dirty="0"/>
              <a:t>Distortions of the negative population</a:t>
            </a:r>
          </a:p>
        </p:txBody>
      </p:sp>
      <p:pic>
        <p:nvPicPr>
          <p:cNvPr id="9" name="Picture 8"/>
          <p:cNvPicPr>
            <a:picLocks noChangeAspect="1"/>
          </p:cNvPicPr>
          <p:nvPr/>
        </p:nvPicPr>
        <p:blipFill>
          <a:blip r:embed="rId2"/>
          <a:stretch>
            <a:fillRect/>
          </a:stretch>
        </p:blipFill>
        <p:spPr>
          <a:xfrm>
            <a:off x="1801107" y="1188650"/>
            <a:ext cx="4509451" cy="785919"/>
          </a:xfrm>
          <a:prstGeom prst="rect">
            <a:avLst/>
          </a:prstGeom>
        </p:spPr>
      </p:pic>
      <p:pic>
        <p:nvPicPr>
          <p:cNvPr id="4098" name="Picture 2"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5832" y="1581609"/>
            <a:ext cx="3979637" cy="236390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4"/>
          <a:stretch>
            <a:fillRect/>
          </a:stretch>
        </p:blipFill>
        <p:spPr>
          <a:xfrm>
            <a:off x="1562843" y="2009883"/>
            <a:ext cx="2279687" cy="276326"/>
          </a:xfrm>
          <a:prstGeom prst="rect">
            <a:avLst/>
          </a:prstGeom>
        </p:spPr>
      </p:pic>
      <p:sp>
        <p:nvSpPr>
          <p:cNvPr id="6" name="Rectangle 5"/>
          <p:cNvSpPr/>
          <p:nvPr/>
        </p:nvSpPr>
        <p:spPr>
          <a:xfrm>
            <a:off x="6881316" y="4475808"/>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28759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881316" y="4475808"/>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4508207"/>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199" y="181826"/>
            <a:ext cx="8548577" cy="689501"/>
          </a:xfrm>
        </p:spPr>
        <p:txBody>
          <a:bodyPr/>
          <a:lstStyle/>
          <a:p>
            <a:r>
              <a:rPr lang="en-US" dirty="0" smtClean="0"/>
              <a:t>Verifying accuracy of </a:t>
            </a:r>
            <a:r>
              <a:rPr lang="en-US" dirty="0" err="1" smtClean="0"/>
              <a:t>unmixing</a:t>
            </a:r>
            <a:r>
              <a:rPr lang="en-US" dirty="0" smtClean="0"/>
              <a:t> controls- positives</a:t>
            </a:r>
            <a:endParaRPr lang="en-US" dirty="0"/>
          </a:p>
        </p:txBody>
      </p:sp>
      <p:pic>
        <p:nvPicPr>
          <p:cNvPr id="38" name="Picture 37"/>
          <p:cNvPicPr>
            <a:picLocks noChangeAspect="1"/>
          </p:cNvPicPr>
          <p:nvPr/>
        </p:nvPicPr>
        <p:blipFill>
          <a:blip r:embed="rId2"/>
          <a:stretch>
            <a:fillRect/>
          </a:stretch>
        </p:blipFill>
        <p:spPr>
          <a:xfrm>
            <a:off x="1841948" y="1270898"/>
            <a:ext cx="5600844" cy="3712865"/>
          </a:xfrm>
          <a:prstGeom prst="rect">
            <a:avLst/>
          </a:prstGeom>
        </p:spPr>
      </p:pic>
      <p:pic>
        <p:nvPicPr>
          <p:cNvPr id="39" name="Picture 38"/>
          <p:cNvPicPr>
            <a:picLocks noChangeAspect="1"/>
          </p:cNvPicPr>
          <p:nvPr/>
        </p:nvPicPr>
        <p:blipFill>
          <a:blip r:embed="rId3"/>
          <a:stretch>
            <a:fillRect/>
          </a:stretch>
        </p:blipFill>
        <p:spPr>
          <a:xfrm>
            <a:off x="7442792" y="3092611"/>
            <a:ext cx="1210525" cy="2050889"/>
          </a:xfrm>
          <a:prstGeom prst="rect">
            <a:avLst/>
          </a:prstGeom>
        </p:spPr>
      </p:pic>
      <p:sp>
        <p:nvSpPr>
          <p:cNvPr id="3" name="TextBox 2"/>
          <p:cNvSpPr txBox="1"/>
          <p:nvPr/>
        </p:nvSpPr>
        <p:spPr>
          <a:xfrm>
            <a:off x="790004" y="751711"/>
            <a:ext cx="7882965" cy="523220"/>
          </a:xfrm>
          <a:prstGeom prst="rect">
            <a:avLst/>
          </a:prstGeom>
          <a:noFill/>
        </p:spPr>
        <p:txBody>
          <a:bodyPr wrap="square" rtlCol="0">
            <a:spAutoFit/>
          </a:bodyPr>
          <a:lstStyle/>
          <a:p>
            <a:r>
              <a:rPr lang="en-US" sz="1400" dirty="0" smtClean="0">
                <a:solidFill>
                  <a:srgbClr val="000000"/>
                </a:solidFill>
              </a:rPr>
              <a:t>Data file for single stained PE-Dazzle 594 on cells, check for accurate </a:t>
            </a:r>
            <a:r>
              <a:rPr lang="en-US" sz="1400" dirty="0" err="1" smtClean="0">
                <a:solidFill>
                  <a:srgbClr val="000000"/>
                </a:solidFill>
              </a:rPr>
              <a:t>unmixing</a:t>
            </a:r>
            <a:r>
              <a:rPr lang="en-US" sz="1400" dirty="0" smtClean="0">
                <a:solidFill>
                  <a:srgbClr val="000000"/>
                </a:solidFill>
              </a:rPr>
              <a:t> against every other fluorescent marker in the panel.</a:t>
            </a:r>
            <a:endParaRPr lang="en-US" sz="1400" dirty="0">
              <a:solidFill>
                <a:srgbClr val="000000"/>
              </a:solidFill>
            </a:endParaRPr>
          </a:p>
        </p:txBody>
      </p:sp>
    </p:spTree>
    <p:extLst>
      <p:ext uri="{BB962C8B-B14F-4D97-AF65-F5344CB8AC3E}">
        <p14:creationId xmlns:p14="http://schemas.microsoft.com/office/powerpoint/2010/main" val="2272219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881316" y="4475808"/>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4508207"/>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PE-Dazzle™ 594 into BV605™ </a:t>
            </a:r>
            <a:r>
              <a:rPr lang="en-US" dirty="0"/>
              <a:t>- </a:t>
            </a:r>
            <a:r>
              <a:rPr lang="en-US" dirty="0" smtClean="0"/>
              <a:t>negatives</a:t>
            </a:r>
            <a:endParaRPr lang="en-US" dirty="0"/>
          </a:p>
        </p:txBody>
      </p:sp>
      <p:pic>
        <p:nvPicPr>
          <p:cNvPr id="7" name="Picture 6"/>
          <p:cNvPicPr>
            <a:picLocks noChangeAspect="1"/>
          </p:cNvPicPr>
          <p:nvPr/>
        </p:nvPicPr>
        <p:blipFill>
          <a:blip r:embed="rId2"/>
          <a:stretch>
            <a:fillRect/>
          </a:stretch>
        </p:blipFill>
        <p:spPr>
          <a:xfrm>
            <a:off x="1156073" y="1362143"/>
            <a:ext cx="5448100" cy="3657600"/>
          </a:xfrm>
          <a:prstGeom prst="rect">
            <a:avLst/>
          </a:prstGeom>
        </p:spPr>
      </p:pic>
      <p:pic>
        <p:nvPicPr>
          <p:cNvPr id="8" name="Picture 7"/>
          <p:cNvPicPr>
            <a:picLocks noChangeAspect="1"/>
          </p:cNvPicPr>
          <p:nvPr/>
        </p:nvPicPr>
        <p:blipFill>
          <a:blip r:embed="rId3"/>
          <a:stretch>
            <a:fillRect/>
          </a:stretch>
        </p:blipFill>
        <p:spPr>
          <a:xfrm>
            <a:off x="6567854" y="3153250"/>
            <a:ext cx="915318" cy="1959974"/>
          </a:xfrm>
          <a:prstGeom prst="rect">
            <a:avLst/>
          </a:prstGeom>
        </p:spPr>
      </p:pic>
      <p:sp>
        <p:nvSpPr>
          <p:cNvPr id="9" name="Oval 8"/>
          <p:cNvSpPr/>
          <p:nvPr/>
        </p:nvSpPr>
        <p:spPr>
          <a:xfrm>
            <a:off x="1369775" y="2492188"/>
            <a:ext cx="435119" cy="380064"/>
          </a:xfrm>
          <a:prstGeom prst="ellipse">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0" name="Oval 9"/>
          <p:cNvSpPr/>
          <p:nvPr/>
        </p:nvSpPr>
        <p:spPr>
          <a:xfrm>
            <a:off x="1369775" y="3430493"/>
            <a:ext cx="435119" cy="364119"/>
          </a:xfrm>
          <a:prstGeom prst="ellipse">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 name="Oval 10"/>
          <p:cNvSpPr/>
          <p:nvPr/>
        </p:nvSpPr>
        <p:spPr>
          <a:xfrm>
            <a:off x="4947650" y="1643528"/>
            <a:ext cx="449103" cy="411473"/>
          </a:xfrm>
          <a:prstGeom prst="ellipse">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2" name="Oval 11"/>
          <p:cNvSpPr/>
          <p:nvPr/>
        </p:nvSpPr>
        <p:spPr>
          <a:xfrm>
            <a:off x="5913136" y="3382682"/>
            <a:ext cx="445830" cy="411930"/>
          </a:xfrm>
          <a:prstGeom prst="ellipse">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3" name="TextBox 12"/>
          <p:cNvSpPr txBox="1"/>
          <p:nvPr/>
        </p:nvSpPr>
        <p:spPr>
          <a:xfrm>
            <a:off x="457200" y="828658"/>
            <a:ext cx="8117157" cy="307777"/>
          </a:xfrm>
          <a:prstGeom prst="rect">
            <a:avLst/>
          </a:prstGeom>
          <a:noFill/>
        </p:spPr>
        <p:txBody>
          <a:bodyPr wrap="square" rtlCol="0">
            <a:spAutoFit/>
          </a:bodyPr>
          <a:lstStyle/>
          <a:p>
            <a:r>
              <a:rPr lang="en-US" sz="1400" dirty="0" smtClean="0">
                <a:solidFill>
                  <a:srgbClr val="000000"/>
                </a:solidFill>
              </a:rPr>
              <a:t>Data file for single stained PE-Dazzle™ 594 on cells.  </a:t>
            </a:r>
            <a:r>
              <a:rPr lang="en-US" sz="1400" dirty="0" err="1" smtClean="0">
                <a:solidFill>
                  <a:srgbClr val="000000"/>
                </a:solidFill>
              </a:rPr>
              <a:t>Unmixing</a:t>
            </a:r>
            <a:r>
              <a:rPr lang="en-US" sz="1400" dirty="0" smtClean="0">
                <a:solidFill>
                  <a:srgbClr val="000000"/>
                </a:solidFill>
              </a:rPr>
              <a:t> accuracy will be reflected in any false positives.</a:t>
            </a:r>
            <a:endParaRPr lang="en-US" sz="1400" dirty="0">
              <a:solidFill>
                <a:srgbClr val="000000"/>
              </a:solidFill>
            </a:endParaRPr>
          </a:p>
        </p:txBody>
      </p:sp>
    </p:spTree>
    <p:extLst>
      <p:ext uri="{BB962C8B-B14F-4D97-AF65-F5344CB8AC3E}">
        <p14:creationId xmlns:p14="http://schemas.microsoft.com/office/powerpoint/2010/main" val="15118681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81316" y="4475808"/>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0" y="4508207"/>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err="1" smtClean="0"/>
              <a:t>NxN</a:t>
            </a:r>
            <a:r>
              <a:rPr lang="en-US" dirty="0" smtClean="0"/>
              <a:t> full panel</a:t>
            </a:r>
            <a:endParaRPr lang="en-US" dirty="0"/>
          </a:p>
        </p:txBody>
      </p:sp>
      <p:pic>
        <p:nvPicPr>
          <p:cNvPr id="4" name="Picture 3"/>
          <p:cNvPicPr>
            <a:picLocks noChangeAspect="1"/>
          </p:cNvPicPr>
          <p:nvPr/>
        </p:nvPicPr>
        <p:blipFill>
          <a:blip r:embed="rId2"/>
          <a:stretch>
            <a:fillRect/>
          </a:stretch>
        </p:blipFill>
        <p:spPr>
          <a:xfrm>
            <a:off x="1257467" y="1325539"/>
            <a:ext cx="5427254" cy="3657600"/>
          </a:xfrm>
          <a:prstGeom prst="rect">
            <a:avLst/>
          </a:prstGeom>
        </p:spPr>
      </p:pic>
      <p:pic>
        <p:nvPicPr>
          <p:cNvPr id="5" name="Picture 4"/>
          <p:cNvPicPr>
            <a:picLocks noChangeAspect="1"/>
          </p:cNvPicPr>
          <p:nvPr/>
        </p:nvPicPr>
        <p:blipFill>
          <a:blip r:embed="rId3"/>
          <a:stretch>
            <a:fillRect/>
          </a:stretch>
        </p:blipFill>
        <p:spPr>
          <a:xfrm>
            <a:off x="6684721" y="3079465"/>
            <a:ext cx="935279" cy="1981133"/>
          </a:xfrm>
          <a:prstGeom prst="rect">
            <a:avLst/>
          </a:prstGeom>
        </p:spPr>
      </p:pic>
      <p:sp>
        <p:nvSpPr>
          <p:cNvPr id="6" name="TextBox 5"/>
          <p:cNvSpPr txBox="1"/>
          <p:nvPr/>
        </p:nvSpPr>
        <p:spPr>
          <a:xfrm>
            <a:off x="6881316" y="1621339"/>
            <a:ext cx="1477926" cy="646331"/>
          </a:xfrm>
          <a:prstGeom prst="rect">
            <a:avLst/>
          </a:prstGeom>
          <a:noFill/>
        </p:spPr>
        <p:txBody>
          <a:bodyPr wrap="square" rtlCol="0">
            <a:spAutoFit/>
          </a:bodyPr>
          <a:lstStyle/>
          <a:p>
            <a:r>
              <a:rPr lang="en-US" dirty="0" smtClean="0">
                <a:solidFill>
                  <a:srgbClr val="000000"/>
                </a:solidFill>
              </a:rPr>
              <a:t>Lymph-gated bone marrow</a:t>
            </a:r>
            <a:endParaRPr lang="en-US" dirty="0">
              <a:solidFill>
                <a:srgbClr val="000000"/>
              </a:solidFill>
            </a:endParaRPr>
          </a:p>
        </p:txBody>
      </p:sp>
      <p:sp>
        <p:nvSpPr>
          <p:cNvPr id="9" name="TextBox 8"/>
          <p:cNvSpPr txBox="1"/>
          <p:nvPr/>
        </p:nvSpPr>
        <p:spPr>
          <a:xfrm>
            <a:off x="409388" y="828658"/>
            <a:ext cx="8651602" cy="307777"/>
          </a:xfrm>
          <a:prstGeom prst="rect">
            <a:avLst/>
          </a:prstGeom>
          <a:noFill/>
        </p:spPr>
        <p:txBody>
          <a:bodyPr wrap="square" rtlCol="0">
            <a:spAutoFit/>
          </a:bodyPr>
          <a:lstStyle/>
          <a:p>
            <a:r>
              <a:rPr lang="en-US" sz="1400" dirty="0" smtClean="0">
                <a:solidFill>
                  <a:srgbClr val="000000"/>
                </a:solidFill>
              </a:rPr>
              <a:t>Data file for fully stained cell sample.  Check for any obvious aberrations in how they plot against each fluorophore.</a:t>
            </a:r>
            <a:endParaRPr lang="en-US" sz="1400" dirty="0">
              <a:solidFill>
                <a:srgbClr val="000000"/>
              </a:solidFill>
            </a:endParaRPr>
          </a:p>
        </p:txBody>
      </p:sp>
    </p:spTree>
    <p:extLst>
      <p:ext uri="{BB962C8B-B14F-4D97-AF65-F5344CB8AC3E}">
        <p14:creationId xmlns:p14="http://schemas.microsoft.com/office/powerpoint/2010/main" val="35809318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Fluorophore choice conclusion</a:t>
            </a:r>
            <a:endParaRPr lang="en-US" dirty="0"/>
          </a:p>
        </p:txBody>
      </p:sp>
      <p:sp>
        <p:nvSpPr>
          <p:cNvPr id="3" name="Content Placeholder 2"/>
          <p:cNvSpPr>
            <a:spLocks noGrp="1"/>
          </p:cNvSpPr>
          <p:nvPr>
            <p:ph idx="1"/>
          </p:nvPr>
        </p:nvSpPr>
        <p:spPr/>
        <p:txBody>
          <a:bodyPr/>
          <a:lstStyle/>
          <a:p>
            <a:r>
              <a:rPr lang="en-US" dirty="0" smtClean="0"/>
              <a:t>Work out the full analysis prior to </a:t>
            </a:r>
            <a:r>
              <a:rPr lang="en-US" dirty="0" err="1" smtClean="0"/>
              <a:t>fluor</a:t>
            </a:r>
            <a:r>
              <a:rPr lang="en-US" dirty="0" smtClean="0"/>
              <a:t> choice</a:t>
            </a:r>
          </a:p>
          <a:p>
            <a:r>
              <a:rPr lang="en-US" dirty="0" smtClean="0"/>
              <a:t>Understand what spreading error is and its impact on population resolution in a panel</a:t>
            </a:r>
          </a:p>
          <a:p>
            <a:r>
              <a:rPr lang="en-US" dirty="0" smtClean="0"/>
              <a:t>Implement rigorous assessment of controls and full panel in an </a:t>
            </a:r>
            <a:r>
              <a:rPr lang="en-US" dirty="0" err="1" smtClean="0"/>
              <a:t>NxN</a:t>
            </a:r>
            <a:r>
              <a:rPr lang="en-US" dirty="0" smtClean="0"/>
              <a:t> matrix to confirm </a:t>
            </a:r>
            <a:r>
              <a:rPr lang="en-US" dirty="0" err="1" smtClean="0"/>
              <a:t>unmixing</a:t>
            </a:r>
            <a:r>
              <a:rPr lang="en-US" dirty="0" smtClean="0"/>
              <a:t> accuracy</a:t>
            </a:r>
            <a:endParaRPr lang="en-US" dirty="0"/>
          </a:p>
        </p:txBody>
      </p:sp>
      <p:sp>
        <p:nvSpPr>
          <p:cNvPr id="4" name="Rectangle 3"/>
          <p:cNvSpPr/>
          <p:nvPr/>
        </p:nvSpPr>
        <p:spPr>
          <a:xfrm>
            <a:off x="6881316" y="4475808"/>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69792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Rectangle 249"/>
          <p:cNvSpPr/>
          <p:nvPr/>
        </p:nvSpPr>
        <p:spPr>
          <a:xfrm>
            <a:off x="5195818" y="3563359"/>
            <a:ext cx="422133" cy="352666"/>
          </a:xfrm>
          <a:prstGeom prst="rect">
            <a:avLst/>
          </a:prstGeom>
          <a:noFill/>
          <a:ln w="127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C000"/>
              </a:solidFill>
            </a:endParaRPr>
          </a:p>
        </p:txBody>
      </p:sp>
      <p:sp>
        <p:nvSpPr>
          <p:cNvPr id="2" name="Title 1"/>
          <p:cNvSpPr>
            <a:spLocks noGrp="1"/>
          </p:cNvSpPr>
          <p:nvPr>
            <p:ph type="title"/>
          </p:nvPr>
        </p:nvSpPr>
        <p:spPr>
          <a:xfrm>
            <a:off x="475367" y="226870"/>
            <a:ext cx="6172200" cy="689501"/>
          </a:xfrm>
        </p:spPr>
        <p:txBody>
          <a:bodyPr/>
          <a:lstStyle/>
          <a:p>
            <a:r>
              <a:rPr lang="en-US" dirty="0" smtClean="0"/>
              <a:t>Isolating B-cell progenitors</a:t>
            </a:r>
            <a:endParaRPr lang="en-US" dirty="0"/>
          </a:p>
        </p:txBody>
      </p:sp>
      <p:cxnSp>
        <p:nvCxnSpPr>
          <p:cNvPr id="15" name="Straight Arrow Connector 14"/>
          <p:cNvCxnSpPr/>
          <p:nvPr/>
        </p:nvCxnSpPr>
        <p:spPr>
          <a:xfrm flipV="1">
            <a:off x="1130778" y="1600886"/>
            <a:ext cx="527620" cy="6104"/>
          </a:xfrm>
          <a:prstGeom prst="straightConnector1">
            <a:avLst/>
          </a:prstGeom>
          <a:ln>
            <a:solidFill>
              <a:schemeClr val="bg2">
                <a:lumMod val="90000"/>
              </a:schemeClr>
            </a:solidFill>
            <a:tailEnd type="triangle"/>
          </a:ln>
        </p:spPr>
        <p:style>
          <a:lnRef idx="2">
            <a:schemeClr val="accent1"/>
          </a:lnRef>
          <a:fillRef idx="0">
            <a:schemeClr val="accent1"/>
          </a:fillRef>
          <a:effectRef idx="1">
            <a:schemeClr val="accent1"/>
          </a:effectRef>
          <a:fontRef idx="minor">
            <a:schemeClr val="tx1"/>
          </a:fontRef>
        </p:style>
      </p:cxnSp>
      <p:grpSp>
        <p:nvGrpSpPr>
          <p:cNvPr id="16" name="Group 15"/>
          <p:cNvGrpSpPr/>
          <p:nvPr/>
        </p:nvGrpSpPr>
        <p:grpSpPr>
          <a:xfrm>
            <a:off x="245757" y="1132154"/>
            <a:ext cx="962907" cy="922970"/>
            <a:chOff x="48493" y="1641946"/>
            <a:chExt cx="1283876" cy="1230625"/>
          </a:xfrm>
        </p:grpSpPr>
        <p:grpSp>
          <p:nvGrpSpPr>
            <p:cNvPr id="17" name="Group 16"/>
            <p:cNvGrpSpPr/>
            <p:nvPr/>
          </p:nvGrpSpPr>
          <p:grpSpPr>
            <a:xfrm>
              <a:off x="310101" y="1643932"/>
              <a:ext cx="906449" cy="922351"/>
              <a:chOff x="310101" y="1168842"/>
              <a:chExt cx="906449" cy="922351"/>
            </a:xfrm>
          </p:grpSpPr>
          <p:cxnSp>
            <p:nvCxnSpPr>
              <p:cNvPr id="20" name="Straight Connector 19"/>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21" name="Straight Connector 20"/>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22" name="Straight Connector 21"/>
              <p:cNvCxnSpPr/>
              <p:nvPr/>
            </p:nvCxnSpPr>
            <p:spPr>
              <a:xfrm>
                <a:off x="763325" y="1168842"/>
                <a:ext cx="0" cy="457338"/>
              </a:xfrm>
              <a:prstGeom prst="line">
                <a:avLst/>
              </a:prstGeom>
            </p:spPr>
            <p:style>
              <a:lnRef idx="2">
                <a:schemeClr val="dk1"/>
              </a:lnRef>
              <a:fillRef idx="0">
                <a:schemeClr val="dk1"/>
              </a:fillRef>
              <a:effectRef idx="1">
                <a:schemeClr val="dk1"/>
              </a:effectRef>
              <a:fontRef idx="minor">
                <a:schemeClr val="tx1"/>
              </a:fontRef>
            </p:style>
          </p:cxnSp>
          <p:cxnSp>
            <p:nvCxnSpPr>
              <p:cNvPr id="23" name="Straight Connector 22"/>
              <p:cNvCxnSpPr/>
              <p:nvPr/>
            </p:nvCxnSpPr>
            <p:spPr>
              <a:xfrm flipH="1">
                <a:off x="761454" y="1627127"/>
                <a:ext cx="453226" cy="0"/>
              </a:xfrm>
              <a:prstGeom prst="line">
                <a:avLst/>
              </a:prstGeom>
            </p:spPr>
            <p:style>
              <a:lnRef idx="2">
                <a:schemeClr val="dk1"/>
              </a:lnRef>
              <a:fillRef idx="0">
                <a:schemeClr val="dk1"/>
              </a:fillRef>
              <a:effectRef idx="1">
                <a:schemeClr val="dk1"/>
              </a:effectRef>
              <a:fontRef idx="minor">
                <a:schemeClr val="tx1"/>
              </a:fontRef>
            </p:style>
          </p:cxnSp>
        </p:grpSp>
        <p:sp>
          <p:nvSpPr>
            <p:cNvPr id="18" name="TextBox 17"/>
            <p:cNvSpPr txBox="1"/>
            <p:nvPr/>
          </p:nvSpPr>
          <p:spPr>
            <a:xfrm rot="16200000">
              <a:off x="-289821" y="1980260"/>
              <a:ext cx="953627" cy="276999"/>
            </a:xfrm>
            <a:prstGeom prst="rect">
              <a:avLst/>
            </a:prstGeom>
            <a:noFill/>
          </p:spPr>
          <p:txBody>
            <a:bodyPr wrap="square" rtlCol="0">
              <a:spAutoFit/>
            </a:bodyPr>
            <a:lstStyle/>
            <a:p>
              <a:r>
                <a:rPr lang="en-US" sz="750" b="1" dirty="0" smtClean="0"/>
                <a:t>CD303 AF700</a:t>
              </a:r>
              <a:endParaRPr lang="en-US" sz="750" b="1" dirty="0"/>
            </a:p>
          </p:txBody>
        </p:sp>
        <p:sp>
          <p:nvSpPr>
            <p:cNvPr id="19" name="TextBox 18"/>
            <p:cNvSpPr txBox="1"/>
            <p:nvPr/>
          </p:nvSpPr>
          <p:spPr>
            <a:xfrm>
              <a:off x="261317" y="2595573"/>
              <a:ext cx="1071052" cy="276998"/>
            </a:xfrm>
            <a:prstGeom prst="rect">
              <a:avLst/>
            </a:prstGeom>
            <a:noFill/>
          </p:spPr>
          <p:txBody>
            <a:bodyPr wrap="square" rtlCol="0">
              <a:spAutoFit/>
            </a:bodyPr>
            <a:lstStyle/>
            <a:p>
              <a:r>
                <a:rPr lang="en-US" sz="750" b="1" dirty="0" smtClean="0"/>
                <a:t>CD123 </a:t>
              </a:r>
              <a:r>
                <a:rPr lang="en-US" sz="750" b="1" dirty="0" err="1" smtClean="0"/>
                <a:t>PacBlue</a:t>
              </a:r>
              <a:endParaRPr lang="en-US" sz="750" b="1" dirty="0"/>
            </a:p>
          </p:txBody>
        </p:sp>
      </p:grpSp>
      <p:grpSp>
        <p:nvGrpSpPr>
          <p:cNvPr id="85" name="Group 84"/>
          <p:cNvGrpSpPr/>
          <p:nvPr/>
        </p:nvGrpSpPr>
        <p:grpSpPr>
          <a:xfrm>
            <a:off x="3122907" y="2239978"/>
            <a:ext cx="1128912" cy="918708"/>
            <a:chOff x="2804320" y="1131422"/>
            <a:chExt cx="1128912" cy="918708"/>
          </a:xfrm>
        </p:grpSpPr>
        <p:grpSp>
          <p:nvGrpSpPr>
            <p:cNvPr id="4" name="Group 3"/>
            <p:cNvGrpSpPr/>
            <p:nvPr/>
          </p:nvGrpSpPr>
          <p:grpSpPr>
            <a:xfrm>
              <a:off x="2804320" y="1131422"/>
              <a:ext cx="876043" cy="918708"/>
              <a:chOff x="48493" y="1626586"/>
              <a:chExt cx="1168057" cy="1224943"/>
            </a:xfrm>
          </p:grpSpPr>
          <p:grpSp>
            <p:nvGrpSpPr>
              <p:cNvPr id="5" name="Group 4"/>
              <p:cNvGrpSpPr/>
              <p:nvPr/>
            </p:nvGrpSpPr>
            <p:grpSpPr>
              <a:xfrm>
                <a:off x="310101" y="1643932"/>
                <a:ext cx="906449" cy="922351"/>
                <a:chOff x="310101" y="1168842"/>
                <a:chExt cx="906449" cy="922351"/>
              </a:xfrm>
            </p:grpSpPr>
            <p:cxnSp>
              <p:nvCxnSpPr>
                <p:cNvPr id="8" name="Straight Connector 7"/>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Connector 8"/>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10" name="Straight Connector 9"/>
                <p:cNvCxnSpPr/>
                <p:nvPr/>
              </p:nvCxnSpPr>
              <p:spPr>
                <a:xfrm>
                  <a:off x="763325"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11" name="Straight Connector 10"/>
                <p:cNvCxnSpPr/>
                <p:nvPr/>
              </p:nvCxnSpPr>
              <p:spPr>
                <a:xfrm flipH="1">
                  <a:off x="310101" y="1647245"/>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6" name="TextBox 5"/>
              <p:cNvSpPr txBox="1"/>
              <p:nvPr/>
            </p:nvSpPr>
            <p:spPr>
              <a:xfrm rot="16200000">
                <a:off x="-272871" y="1947950"/>
                <a:ext cx="919727" cy="276999"/>
              </a:xfrm>
              <a:prstGeom prst="rect">
                <a:avLst/>
              </a:prstGeom>
              <a:noFill/>
            </p:spPr>
            <p:txBody>
              <a:bodyPr wrap="square" rtlCol="0">
                <a:spAutoFit/>
              </a:bodyPr>
              <a:lstStyle/>
              <a:p>
                <a:r>
                  <a:rPr lang="en-US" sz="750" b="1" dirty="0" smtClean="0"/>
                  <a:t>CD90 APC</a:t>
                </a:r>
                <a:endParaRPr lang="en-US" sz="750" b="1" dirty="0"/>
              </a:p>
            </p:txBody>
          </p:sp>
          <p:sp>
            <p:nvSpPr>
              <p:cNvPr id="7" name="TextBox 6"/>
              <p:cNvSpPr txBox="1"/>
              <p:nvPr/>
            </p:nvSpPr>
            <p:spPr>
              <a:xfrm>
                <a:off x="67594" y="2574531"/>
                <a:ext cx="1105467" cy="276998"/>
              </a:xfrm>
              <a:prstGeom prst="rect">
                <a:avLst/>
              </a:prstGeom>
              <a:noFill/>
            </p:spPr>
            <p:txBody>
              <a:bodyPr wrap="square" rtlCol="0">
                <a:spAutoFit/>
              </a:bodyPr>
              <a:lstStyle/>
              <a:p>
                <a:r>
                  <a:rPr lang="en-US" sz="750" b="1" dirty="0" smtClean="0"/>
                  <a:t>      CD34 BV650</a:t>
                </a:r>
                <a:endParaRPr lang="en-US" sz="750" b="1" dirty="0"/>
              </a:p>
            </p:txBody>
          </p:sp>
        </p:grpSp>
        <p:sp>
          <p:nvSpPr>
            <p:cNvPr id="43" name="TextBox 42"/>
            <p:cNvSpPr txBox="1"/>
            <p:nvPr/>
          </p:nvSpPr>
          <p:spPr>
            <a:xfrm>
              <a:off x="3325397" y="1613474"/>
              <a:ext cx="607835" cy="184666"/>
            </a:xfrm>
            <a:prstGeom prst="rect">
              <a:avLst/>
            </a:prstGeom>
            <a:noFill/>
          </p:spPr>
          <p:txBody>
            <a:bodyPr wrap="square" rtlCol="0">
              <a:spAutoFit/>
            </a:bodyPr>
            <a:lstStyle/>
            <a:p>
              <a:r>
                <a:rPr lang="en-US" sz="600" b="1" dirty="0" smtClean="0">
                  <a:solidFill>
                    <a:srgbClr val="7030A0"/>
                  </a:solidFill>
                </a:rPr>
                <a:t>progenitors</a:t>
              </a:r>
              <a:endParaRPr lang="en-US" sz="600" b="1" dirty="0">
                <a:solidFill>
                  <a:srgbClr val="7030A0"/>
                </a:solidFill>
              </a:endParaRPr>
            </a:p>
          </p:txBody>
        </p:sp>
        <p:sp>
          <p:nvSpPr>
            <p:cNvPr id="88" name="TextBox 87"/>
            <p:cNvSpPr txBox="1"/>
            <p:nvPr/>
          </p:nvSpPr>
          <p:spPr>
            <a:xfrm>
              <a:off x="3353816" y="1202870"/>
              <a:ext cx="382545" cy="184666"/>
            </a:xfrm>
            <a:prstGeom prst="rect">
              <a:avLst/>
            </a:prstGeom>
            <a:noFill/>
          </p:spPr>
          <p:txBody>
            <a:bodyPr wrap="square" rtlCol="0">
              <a:spAutoFit/>
            </a:bodyPr>
            <a:lstStyle/>
            <a:p>
              <a:r>
                <a:rPr lang="en-US" sz="600" b="1" dirty="0" smtClean="0">
                  <a:solidFill>
                    <a:srgbClr val="FF0000"/>
                  </a:solidFill>
                </a:rPr>
                <a:t>HSC</a:t>
              </a:r>
              <a:endParaRPr lang="en-US" sz="600" b="1" dirty="0">
                <a:solidFill>
                  <a:srgbClr val="FF0000"/>
                </a:solidFill>
              </a:endParaRPr>
            </a:p>
          </p:txBody>
        </p:sp>
        <p:sp>
          <p:nvSpPr>
            <p:cNvPr id="89" name="TextBox 88"/>
            <p:cNvSpPr txBox="1"/>
            <p:nvPr/>
          </p:nvSpPr>
          <p:spPr>
            <a:xfrm>
              <a:off x="2984408" y="1563009"/>
              <a:ext cx="382545" cy="184666"/>
            </a:xfrm>
            <a:prstGeom prst="rect">
              <a:avLst/>
            </a:prstGeom>
            <a:noFill/>
          </p:spPr>
          <p:txBody>
            <a:bodyPr wrap="square" rtlCol="0">
              <a:spAutoFit/>
            </a:bodyPr>
            <a:lstStyle/>
            <a:p>
              <a:endParaRPr lang="en-US" sz="600" b="1" dirty="0">
                <a:solidFill>
                  <a:srgbClr val="FF6600"/>
                </a:solidFill>
              </a:endParaRPr>
            </a:p>
          </p:txBody>
        </p:sp>
      </p:grpSp>
      <p:sp>
        <p:nvSpPr>
          <p:cNvPr id="31" name="TextBox 30"/>
          <p:cNvSpPr txBox="1"/>
          <p:nvPr/>
        </p:nvSpPr>
        <p:spPr>
          <a:xfrm>
            <a:off x="5073852" y="533252"/>
            <a:ext cx="3980063" cy="1754326"/>
          </a:xfrm>
          <a:prstGeom prst="rect">
            <a:avLst/>
          </a:prstGeom>
          <a:noFill/>
        </p:spPr>
        <p:txBody>
          <a:bodyPr wrap="square" rtlCol="0">
            <a:spAutoFit/>
          </a:bodyPr>
          <a:lstStyle/>
          <a:p>
            <a:r>
              <a:rPr lang="en-US" sz="1200" b="1" dirty="0" smtClean="0">
                <a:solidFill>
                  <a:srgbClr val="000000"/>
                </a:solidFill>
              </a:rPr>
              <a:t>HSC:</a:t>
            </a:r>
          </a:p>
          <a:p>
            <a:r>
              <a:rPr lang="en-US" sz="1200" dirty="0" smtClean="0">
                <a:solidFill>
                  <a:srgbClr val="000000"/>
                </a:solidFill>
              </a:rPr>
              <a:t>CD34+</a:t>
            </a:r>
            <a:r>
              <a:rPr lang="en-US" sz="1200" b="1" dirty="0" smtClean="0">
                <a:solidFill>
                  <a:srgbClr val="000000"/>
                </a:solidFill>
              </a:rPr>
              <a:t>CD90+, </a:t>
            </a:r>
            <a:r>
              <a:rPr lang="en-US" sz="1200" dirty="0" smtClean="0">
                <a:solidFill>
                  <a:srgbClr val="000000"/>
                </a:solidFill>
              </a:rPr>
              <a:t>CD135/FLT3- CD45RA-</a:t>
            </a:r>
          </a:p>
          <a:p>
            <a:r>
              <a:rPr lang="en-US" sz="1200" b="1" dirty="0" smtClean="0">
                <a:solidFill>
                  <a:srgbClr val="000000"/>
                </a:solidFill>
              </a:rPr>
              <a:t>Multipotent Progenitor (MPP):</a:t>
            </a:r>
          </a:p>
          <a:p>
            <a:r>
              <a:rPr lang="en-US" sz="1200" dirty="0" smtClean="0">
                <a:solidFill>
                  <a:srgbClr val="000000"/>
                </a:solidFill>
              </a:rPr>
              <a:t>CD34+CD90-, CD135+, CD19-CD20-, </a:t>
            </a:r>
            <a:r>
              <a:rPr lang="en-US" sz="1200" b="1" dirty="0" smtClean="0">
                <a:solidFill>
                  <a:srgbClr val="000000"/>
                </a:solidFill>
              </a:rPr>
              <a:t>CD45RA-CD10-</a:t>
            </a:r>
          </a:p>
          <a:p>
            <a:r>
              <a:rPr lang="en-US" sz="1200" b="1" dirty="0" smtClean="0">
                <a:solidFill>
                  <a:srgbClr val="000000"/>
                </a:solidFill>
              </a:rPr>
              <a:t>Multi-Lymphoid Progenitor (MLP/CLP):</a:t>
            </a:r>
          </a:p>
          <a:p>
            <a:r>
              <a:rPr lang="en-US" sz="1200" dirty="0" smtClean="0">
                <a:solidFill>
                  <a:srgbClr val="000000"/>
                </a:solidFill>
              </a:rPr>
              <a:t>CD34+CD90-, CD135+, CD19-CD20-, </a:t>
            </a:r>
            <a:r>
              <a:rPr lang="en-US" sz="1200" b="1" dirty="0" smtClean="0">
                <a:solidFill>
                  <a:srgbClr val="000000"/>
                </a:solidFill>
              </a:rPr>
              <a:t>CD45RA+CD10+, </a:t>
            </a:r>
            <a:r>
              <a:rPr lang="en-US" sz="1200" dirty="0" smtClean="0">
                <a:solidFill>
                  <a:srgbClr val="000000"/>
                </a:solidFill>
              </a:rPr>
              <a:t>CD38-</a:t>
            </a:r>
          </a:p>
          <a:p>
            <a:r>
              <a:rPr lang="en-US" sz="1200" b="1" dirty="0" smtClean="0">
                <a:solidFill>
                  <a:srgbClr val="000000"/>
                </a:solidFill>
              </a:rPr>
              <a:t>Pro-B:</a:t>
            </a:r>
          </a:p>
          <a:p>
            <a:r>
              <a:rPr lang="en-US" sz="1200" dirty="0" smtClean="0">
                <a:solidFill>
                  <a:srgbClr val="000000"/>
                </a:solidFill>
              </a:rPr>
              <a:t>CD34+CD90-, CD135+, </a:t>
            </a:r>
            <a:r>
              <a:rPr lang="en-US" sz="1200" b="1" dirty="0" smtClean="0">
                <a:solidFill>
                  <a:srgbClr val="000000"/>
                </a:solidFill>
              </a:rPr>
              <a:t>CD19+</a:t>
            </a:r>
            <a:r>
              <a:rPr lang="en-US" sz="1200" dirty="0" smtClean="0">
                <a:solidFill>
                  <a:srgbClr val="000000"/>
                </a:solidFill>
              </a:rPr>
              <a:t>CD20-, </a:t>
            </a:r>
            <a:r>
              <a:rPr lang="en-US" sz="1200" b="1" dirty="0" smtClean="0">
                <a:solidFill>
                  <a:srgbClr val="000000"/>
                </a:solidFill>
              </a:rPr>
              <a:t>CD45RA+CD10+, </a:t>
            </a:r>
            <a:r>
              <a:rPr lang="en-US" sz="1200" dirty="0" smtClean="0">
                <a:solidFill>
                  <a:srgbClr val="000000"/>
                </a:solidFill>
              </a:rPr>
              <a:t>CD38++ IgM-</a:t>
            </a:r>
          </a:p>
        </p:txBody>
      </p:sp>
      <p:sp>
        <p:nvSpPr>
          <p:cNvPr id="35" name="Oval 34"/>
          <p:cNvSpPr/>
          <p:nvPr/>
        </p:nvSpPr>
        <p:spPr>
          <a:xfrm>
            <a:off x="912997" y="1107826"/>
            <a:ext cx="213241" cy="17715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6" name="Straight Arrow Connector 185"/>
          <p:cNvCxnSpPr/>
          <p:nvPr/>
        </p:nvCxnSpPr>
        <p:spPr>
          <a:xfrm>
            <a:off x="3850384" y="2749068"/>
            <a:ext cx="355389" cy="3612"/>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grpSp>
        <p:nvGrpSpPr>
          <p:cNvPr id="24" name="Group 23"/>
          <p:cNvGrpSpPr/>
          <p:nvPr/>
        </p:nvGrpSpPr>
        <p:grpSpPr>
          <a:xfrm>
            <a:off x="1674391" y="1034715"/>
            <a:ext cx="962908" cy="1027720"/>
            <a:chOff x="1674391" y="1034715"/>
            <a:chExt cx="962908" cy="1027720"/>
          </a:xfrm>
        </p:grpSpPr>
        <p:grpSp>
          <p:nvGrpSpPr>
            <p:cNvPr id="135" name="Group 134"/>
            <p:cNvGrpSpPr/>
            <p:nvPr/>
          </p:nvGrpSpPr>
          <p:grpSpPr>
            <a:xfrm>
              <a:off x="1674391" y="1034715"/>
              <a:ext cx="962908" cy="1027720"/>
              <a:chOff x="48492" y="1502279"/>
              <a:chExt cx="1283877" cy="1370292"/>
            </a:xfrm>
          </p:grpSpPr>
          <p:grpSp>
            <p:nvGrpSpPr>
              <p:cNvPr id="138" name="Group 137"/>
              <p:cNvGrpSpPr/>
              <p:nvPr/>
            </p:nvGrpSpPr>
            <p:grpSpPr>
              <a:xfrm>
                <a:off x="310101" y="1643932"/>
                <a:ext cx="906449" cy="922351"/>
                <a:chOff x="310101" y="1168842"/>
                <a:chExt cx="906449" cy="922351"/>
              </a:xfrm>
            </p:grpSpPr>
            <p:cxnSp>
              <p:nvCxnSpPr>
                <p:cNvPr id="143" name="Straight Connector 142"/>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144" name="Straight Connector 143"/>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139" name="TextBox 138"/>
              <p:cNvSpPr txBox="1"/>
              <p:nvPr/>
            </p:nvSpPr>
            <p:spPr>
              <a:xfrm rot="16200000">
                <a:off x="-373032" y="1923803"/>
                <a:ext cx="1120048" cy="276999"/>
              </a:xfrm>
              <a:prstGeom prst="rect">
                <a:avLst/>
              </a:prstGeom>
              <a:noFill/>
            </p:spPr>
            <p:txBody>
              <a:bodyPr wrap="square" rtlCol="0">
                <a:spAutoFit/>
              </a:bodyPr>
              <a:lstStyle/>
              <a:p>
                <a:r>
                  <a:rPr lang="en-US" sz="750" b="1" dirty="0" smtClean="0"/>
                  <a:t>CD11c Spark 685</a:t>
                </a:r>
                <a:endParaRPr lang="en-US" sz="750" b="1" dirty="0"/>
              </a:p>
            </p:txBody>
          </p:sp>
          <p:sp>
            <p:nvSpPr>
              <p:cNvPr id="142" name="TextBox 141"/>
              <p:cNvSpPr txBox="1"/>
              <p:nvPr/>
            </p:nvSpPr>
            <p:spPr>
              <a:xfrm>
                <a:off x="261317" y="2595573"/>
                <a:ext cx="1071052" cy="276998"/>
              </a:xfrm>
              <a:prstGeom prst="rect">
                <a:avLst/>
              </a:prstGeom>
              <a:noFill/>
            </p:spPr>
            <p:txBody>
              <a:bodyPr wrap="square" rtlCol="0">
                <a:spAutoFit/>
              </a:bodyPr>
              <a:lstStyle/>
              <a:p>
                <a:r>
                  <a:rPr lang="en-US" sz="750" b="1" dirty="0" smtClean="0"/>
                  <a:t>CD56 BV570</a:t>
                </a:r>
                <a:endParaRPr lang="en-US" sz="750" b="1" dirty="0"/>
              </a:p>
            </p:txBody>
          </p:sp>
        </p:grpSp>
        <p:sp>
          <p:nvSpPr>
            <p:cNvPr id="14" name="Rectangle 13"/>
            <p:cNvSpPr/>
            <p:nvPr/>
          </p:nvSpPr>
          <p:spPr>
            <a:xfrm>
              <a:off x="1878018" y="1503235"/>
              <a:ext cx="361638" cy="32948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1652040" y="2249617"/>
            <a:ext cx="1067559" cy="921481"/>
            <a:chOff x="1652040" y="2249617"/>
            <a:chExt cx="1067559" cy="921481"/>
          </a:xfrm>
        </p:grpSpPr>
        <p:grpSp>
          <p:nvGrpSpPr>
            <p:cNvPr id="119" name="Group 118"/>
            <p:cNvGrpSpPr/>
            <p:nvPr/>
          </p:nvGrpSpPr>
          <p:grpSpPr>
            <a:xfrm>
              <a:off x="1652040" y="2249617"/>
              <a:ext cx="1067559" cy="921481"/>
              <a:chOff x="76017" y="1643932"/>
              <a:chExt cx="1140533" cy="1228640"/>
            </a:xfrm>
          </p:grpSpPr>
          <p:grpSp>
            <p:nvGrpSpPr>
              <p:cNvPr id="120" name="Group 119"/>
              <p:cNvGrpSpPr/>
              <p:nvPr/>
            </p:nvGrpSpPr>
            <p:grpSpPr>
              <a:xfrm>
                <a:off x="310101" y="1643932"/>
                <a:ext cx="906449" cy="922351"/>
                <a:chOff x="310101" y="1168842"/>
                <a:chExt cx="906449" cy="922351"/>
              </a:xfrm>
            </p:grpSpPr>
            <p:cxnSp>
              <p:nvCxnSpPr>
                <p:cNvPr id="123" name="Straight Connector 122"/>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124" name="Straight Connector 123"/>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121" name="TextBox 120"/>
              <p:cNvSpPr txBox="1"/>
              <p:nvPr/>
            </p:nvSpPr>
            <p:spPr>
              <a:xfrm rot="16200000">
                <a:off x="-154913" y="1891431"/>
                <a:ext cx="683810" cy="221950"/>
              </a:xfrm>
              <a:prstGeom prst="rect">
                <a:avLst/>
              </a:prstGeom>
              <a:noFill/>
            </p:spPr>
            <p:txBody>
              <a:bodyPr wrap="square" rtlCol="0">
                <a:spAutoFit/>
              </a:bodyPr>
              <a:lstStyle/>
              <a:p>
                <a:r>
                  <a:rPr lang="en-US" sz="750" b="1" dirty="0" smtClean="0"/>
                  <a:t>Viability</a:t>
                </a:r>
                <a:endParaRPr lang="en-US" sz="750" b="1" dirty="0"/>
              </a:p>
            </p:txBody>
          </p:sp>
          <p:sp>
            <p:nvSpPr>
              <p:cNvPr id="122" name="TextBox 121"/>
              <p:cNvSpPr txBox="1"/>
              <p:nvPr/>
            </p:nvSpPr>
            <p:spPr>
              <a:xfrm>
                <a:off x="330315" y="2595574"/>
                <a:ext cx="861799" cy="276998"/>
              </a:xfrm>
              <a:prstGeom prst="rect">
                <a:avLst/>
              </a:prstGeom>
              <a:noFill/>
            </p:spPr>
            <p:txBody>
              <a:bodyPr wrap="square" rtlCol="0">
                <a:spAutoFit/>
              </a:bodyPr>
              <a:lstStyle/>
              <a:p>
                <a:r>
                  <a:rPr lang="en-US" sz="750" b="1" dirty="0" smtClean="0"/>
                  <a:t>CD14 </a:t>
                </a:r>
                <a:r>
                  <a:rPr lang="en-US" sz="750" b="1" dirty="0" err="1" smtClean="0"/>
                  <a:t>Qdot</a:t>
                </a:r>
                <a:r>
                  <a:rPr lang="en-US" sz="750" b="1" dirty="0" smtClean="0"/>
                  <a:t> 625</a:t>
                </a:r>
                <a:endParaRPr lang="en-US" sz="750" b="1" dirty="0"/>
              </a:p>
            </p:txBody>
          </p:sp>
        </p:grpSp>
        <p:sp>
          <p:nvSpPr>
            <p:cNvPr id="147" name="Rectangle 146"/>
            <p:cNvSpPr/>
            <p:nvPr/>
          </p:nvSpPr>
          <p:spPr>
            <a:xfrm>
              <a:off x="1875614" y="2600290"/>
              <a:ext cx="361638" cy="32948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48" name="Straight Arrow Connector 147"/>
          <p:cNvCxnSpPr/>
          <p:nvPr/>
        </p:nvCxnSpPr>
        <p:spPr>
          <a:xfrm>
            <a:off x="2144774" y="1864345"/>
            <a:ext cx="342" cy="442541"/>
          </a:xfrm>
          <a:prstGeom prst="straightConnector1">
            <a:avLst/>
          </a:prstGeom>
          <a:ln>
            <a:solidFill>
              <a:schemeClr val="bg2">
                <a:lumMod val="9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75" name="Straight Arrow Connector 174"/>
          <p:cNvCxnSpPr/>
          <p:nvPr/>
        </p:nvCxnSpPr>
        <p:spPr>
          <a:xfrm>
            <a:off x="2524258" y="2749068"/>
            <a:ext cx="553001" cy="0"/>
          </a:xfrm>
          <a:prstGeom prst="straightConnector1">
            <a:avLst/>
          </a:prstGeom>
          <a:ln>
            <a:solidFill>
              <a:schemeClr val="bg2">
                <a:lumMod val="9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217" name="Straight Arrow Connector 216"/>
          <p:cNvCxnSpPr/>
          <p:nvPr/>
        </p:nvCxnSpPr>
        <p:spPr>
          <a:xfrm>
            <a:off x="3850384" y="2506336"/>
            <a:ext cx="355389"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nvGrpSpPr>
          <p:cNvPr id="232" name="Group 231"/>
          <p:cNvGrpSpPr/>
          <p:nvPr/>
        </p:nvGrpSpPr>
        <p:grpSpPr>
          <a:xfrm>
            <a:off x="5915215" y="2186262"/>
            <a:ext cx="1162405" cy="1211205"/>
            <a:chOff x="1628384" y="880562"/>
            <a:chExt cx="1162405" cy="1211205"/>
          </a:xfrm>
        </p:grpSpPr>
        <p:grpSp>
          <p:nvGrpSpPr>
            <p:cNvPr id="233" name="Group 232"/>
            <p:cNvGrpSpPr/>
            <p:nvPr/>
          </p:nvGrpSpPr>
          <p:grpSpPr>
            <a:xfrm>
              <a:off x="1628384" y="1170286"/>
              <a:ext cx="1162405" cy="921481"/>
              <a:chOff x="76016" y="1643932"/>
              <a:chExt cx="1241862" cy="1228640"/>
            </a:xfrm>
          </p:grpSpPr>
          <p:grpSp>
            <p:nvGrpSpPr>
              <p:cNvPr id="235" name="Group 234"/>
              <p:cNvGrpSpPr/>
              <p:nvPr/>
            </p:nvGrpSpPr>
            <p:grpSpPr>
              <a:xfrm>
                <a:off x="310100" y="1643932"/>
                <a:ext cx="906450" cy="922351"/>
                <a:chOff x="310100" y="1168842"/>
                <a:chExt cx="906450" cy="922351"/>
              </a:xfrm>
            </p:grpSpPr>
            <p:cxnSp>
              <p:nvCxnSpPr>
                <p:cNvPr id="238" name="Straight Connector 237"/>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239" name="Straight Connector 238"/>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240" name="Straight Connector 239"/>
                <p:cNvCxnSpPr/>
                <p:nvPr/>
              </p:nvCxnSpPr>
              <p:spPr>
                <a:xfrm>
                  <a:off x="763325"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241" name="Straight Connector 240"/>
                <p:cNvCxnSpPr/>
                <p:nvPr/>
              </p:nvCxnSpPr>
              <p:spPr>
                <a:xfrm flipH="1">
                  <a:off x="310100" y="1647245"/>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236" name="TextBox 235"/>
              <p:cNvSpPr txBox="1"/>
              <p:nvPr/>
            </p:nvSpPr>
            <p:spPr>
              <a:xfrm rot="16200000">
                <a:off x="-154914" y="1891431"/>
                <a:ext cx="683810" cy="221950"/>
              </a:xfrm>
              <a:prstGeom prst="rect">
                <a:avLst/>
              </a:prstGeom>
              <a:noFill/>
            </p:spPr>
            <p:txBody>
              <a:bodyPr wrap="square" rtlCol="0">
                <a:spAutoFit/>
              </a:bodyPr>
              <a:lstStyle/>
              <a:p>
                <a:endParaRPr lang="en-US" sz="750" b="1" dirty="0"/>
              </a:p>
            </p:txBody>
          </p:sp>
          <p:sp>
            <p:nvSpPr>
              <p:cNvPr id="237" name="TextBox 236"/>
              <p:cNvSpPr txBox="1"/>
              <p:nvPr/>
            </p:nvSpPr>
            <p:spPr>
              <a:xfrm>
                <a:off x="238142" y="2595574"/>
                <a:ext cx="1079736" cy="276998"/>
              </a:xfrm>
              <a:prstGeom prst="rect">
                <a:avLst/>
              </a:prstGeom>
              <a:noFill/>
            </p:spPr>
            <p:txBody>
              <a:bodyPr wrap="square" rtlCol="0">
                <a:spAutoFit/>
              </a:bodyPr>
              <a:lstStyle/>
              <a:p>
                <a:r>
                  <a:rPr lang="en-US" sz="750" b="1" dirty="0" smtClean="0"/>
                  <a:t>CD38 </a:t>
                </a:r>
                <a:r>
                  <a:rPr lang="en-US" sz="750" b="1" dirty="0" err="1" smtClean="0"/>
                  <a:t>PerCP</a:t>
                </a:r>
                <a:r>
                  <a:rPr lang="en-US" sz="750" b="1" dirty="0" smtClean="0"/>
                  <a:t>-Fire 720</a:t>
                </a:r>
                <a:endParaRPr lang="en-US" sz="750" b="1" dirty="0"/>
              </a:p>
            </p:txBody>
          </p:sp>
        </p:grpSp>
        <p:sp>
          <p:nvSpPr>
            <p:cNvPr id="234" name="TextBox 233"/>
            <p:cNvSpPr txBox="1"/>
            <p:nvPr/>
          </p:nvSpPr>
          <p:spPr>
            <a:xfrm rot="16200000">
              <a:off x="1276626" y="1262366"/>
              <a:ext cx="971357" cy="207749"/>
            </a:xfrm>
            <a:prstGeom prst="rect">
              <a:avLst/>
            </a:prstGeom>
            <a:noFill/>
          </p:spPr>
          <p:txBody>
            <a:bodyPr wrap="square" rtlCol="0">
              <a:spAutoFit/>
            </a:bodyPr>
            <a:lstStyle/>
            <a:p>
              <a:r>
                <a:rPr lang="en-US" sz="750" b="1" dirty="0" smtClean="0"/>
                <a:t>CD27 BV750</a:t>
              </a:r>
              <a:endParaRPr lang="en-US" sz="750" b="1" dirty="0"/>
            </a:p>
          </p:txBody>
        </p:sp>
      </p:grpSp>
      <p:grpSp>
        <p:nvGrpSpPr>
          <p:cNvPr id="247" name="Group 246"/>
          <p:cNvGrpSpPr/>
          <p:nvPr/>
        </p:nvGrpSpPr>
        <p:grpSpPr>
          <a:xfrm>
            <a:off x="4563843" y="3291520"/>
            <a:ext cx="1266241" cy="1211205"/>
            <a:chOff x="4366382" y="3291781"/>
            <a:chExt cx="1266241" cy="1211205"/>
          </a:xfrm>
        </p:grpSpPr>
        <p:cxnSp>
          <p:nvCxnSpPr>
            <p:cNvPr id="219" name="Straight Arrow Connector 218"/>
            <p:cNvCxnSpPr/>
            <p:nvPr/>
          </p:nvCxnSpPr>
          <p:spPr>
            <a:xfrm>
              <a:off x="4804237" y="4121709"/>
              <a:ext cx="828386" cy="0"/>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grpSp>
          <p:nvGrpSpPr>
            <p:cNvPr id="220" name="Group 219"/>
            <p:cNvGrpSpPr/>
            <p:nvPr/>
          </p:nvGrpSpPr>
          <p:grpSpPr>
            <a:xfrm>
              <a:off x="4366382" y="3291781"/>
              <a:ext cx="1074758" cy="1211205"/>
              <a:chOff x="1628384" y="880562"/>
              <a:chExt cx="1074758" cy="1211205"/>
            </a:xfrm>
          </p:grpSpPr>
          <p:grpSp>
            <p:nvGrpSpPr>
              <p:cNvPr id="221" name="Group 220"/>
              <p:cNvGrpSpPr/>
              <p:nvPr/>
            </p:nvGrpSpPr>
            <p:grpSpPr>
              <a:xfrm>
                <a:off x="1628384" y="1170286"/>
                <a:ext cx="1074758" cy="921481"/>
                <a:chOff x="76016" y="1643932"/>
                <a:chExt cx="1148224" cy="1228640"/>
              </a:xfrm>
            </p:grpSpPr>
            <p:grpSp>
              <p:nvGrpSpPr>
                <p:cNvPr id="223" name="Group 222"/>
                <p:cNvGrpSpPr/>
                <p:nvPr/>
              </p:nvGrpSpPr>
              <p:grpSpPr>
                <a:xfrm>
                  <a:off x="310100" y="1643932"/>
                  <a:ext cx="906450" cy="922351"/>
                  <a:chOff x="310100" y="1168842"/>
                  <a:chExt cx="906450" cy="922351"/>
                </a:xfrm>
              </p:grpSpPr>
              <p:cxnSp>
                <p:nvCxnSpPr>
                  <p:cNvPr id="226" name="Straight Connector 225"/>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227" name="Straight Connector 226"/>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228" name="Straight Connector 227"/>
                  <p:cNvCxnSpPr/>
                  <p:nvPr/>
                </p:nvCxnSpPr>
                <p:spPr>
                  <a:xfrm>
                    <a:off x="763325"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229" name="Straight Connector 228"/>
                  <p:cNvCxnSpPr/>
                  <p:nvPr/>
                </p:nvCxnSpPr>
                <p:spPr>
                  <a:xfrm flipH="1">
                    <a:off x="310100" y="1647245"/>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224" name="TextBox 223"/>
                <p:cNvSpPr txBox="1"/>
                <p:nvPr/>
              </p:nvSpPr>
              <p:spPr>
                <a:xfrm rot="16200000">
                  <a:off x="-154914" y="1891431"/>
                  <a:ext cx="683810" cy="221950"/>
                </a:xfrm>
                <a:prstGeom prst="rect">
                  <a:avLst/>
                </a:prstGeom>
                <a:noFill/>
              </p:spPr>
              <p:txBody>
                <a:bodyPr wrap="square" rtlCol="0">
                  <a:spAutoFit/>
                </a:bodyPr>
                <a:lstStyle/>
                <a:p>
                  <a:endParaRPr lang="en-US" sz="750" b="1" dirty="0"/>
                </a:p>
              </p:txBody>
            </p:sp>
            <p:sp>
              <p:nvSpPr>
                <p:cNvPr id="225" name="TextBox 224"/>
                <p:cNvSpPr txBox="1"/>
                <p:nvPr/>
              </p:nvSpPr>
              <p:spPr>
                <a:xfrm>
                  <a:off x="367771" y="2595574"/>
                  <a:ext cx="856469" cy="276998"/>
                </a:xfrm>
                <a:prstGeom prst="rect">
                  <a:avLst/>
                </a:prstGeom>
                <a:noFill/>
              </p:spPr>
              <p:txBody>
                <a:bodyPr wrap="square" rtlCol="0">
                  <a:spAutoFit/>
                </a:bodyPr>
                <a:lstStyle/>
                <a:p>
                  <a:r>
                    <a:rPr lang="en-US" sz="750" b="1" dirty="0" smtClean="0"/>
                    <a:t>CD20 </a:t>
                  </a:r>
                  <a:r>
                    <a:rPr lang="en-US" sz="750" b="1" dirty="0" err="1" smtClean="0"/>
                    <a:t>PerCP</a:t>
                  </a:r>
                  <a:endParaRPr lang="en-US" sz="750" b="1" dirty="0"/>
                </a:p>
              </p:txBody>
            </p:sp>
          </p:grpSp>
          <p:sp>
            <p:nvSpPr>
              <p:cNvPr id="222" name="TextBox 221"/>
              <p:cNvSpPr txBox="1"/>
              <p:nvPr/>
            </p:nvSpPr>
            <p:spPr>
              <a:xfrm rot="16200000">
                <a:off x="1276626" y="1262366"/>
                <a:ext cx="971357" cy="207749"/>
              </a:xfrm>
              <a:prstGeom prst="rect">
                <a:avLst/>
              </a:prstGeom>
              <a:noFill/>
            </p:spPr>
            <p:txBody>
              <a:bodyPr wrap="square" rtlCol="0">
                <a:spAutoFit/>
              </a:bodyPr>
              <a:lstStyle/>
              <a:p>
                <a:r>
                  <a:rPr lang="en-US" sz="750" b="1" dirty="0" smtClean="0"/>
                  <a:t>CD19 Spark 550</a:t>
                </a:r>
                <a:endParaRPr lang="en-US" sz="750" b="1" dirty="0"/>
              </a:p>
            </p:txBody>
          </p:sp>
        </p:grpSp>
      </p:grpSp>
      <p:cxnSp>
        <p:nvCxnSpPr>
          <p:cNvPr id="246" name="Straight Arrow Connector 245"/>
          <p:cNvCxnSpPr>
            <a:endCxn id="234" idx="1"/>
          </p:cNvCxnSpPr>
          <p:nvPr/>
        </p:nvCxnSpPr>
        <p:spPr>
          <a:xfrm flipV="1">
            <a:off x="5421341" y="3157619"/>
            <a:ext cx="627795" cy="546028"/>
          </a:xfrm>
          <a:prstGeom prst="straightConnector1">
            <a:avLst/>
          </a:prstGeom>
          <a:ln>
            <a:solidFill>
              <a:srgbClr val="FFC000"/>
            </a:solidFill>
            <a:tailEnd type="triangle"/>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2250549" y="4540530"/>
            <a:ext cx="5898748" cy="553998"/>
          </a:xfrm>
          <a:prstGeom prst="rect">
            <a:avLst/>
          </a:prstGeom>
          <a:noFill/>
        </p:spPr>
        <p:txBody>
          <a:bodyPr wrap="square" rtlCol="0">
            <a:spAutoFit/>
          </a:bodyPr>
          <a:lstStyle/>
          <a:p>
            <a:r>
              <a:rPr lang="en-US" sz="1000" dirty="0" smtClean="0">
                <a:solidFill>
                  <a:srgbClr val="000000"/>
                </a:solidFill>
              </a:rPr>
              <a:t> </a:t>
            </a:r>
          </a:p>
          <a:p>
            <a:r>
              <a:rPr lang="en-US" sz="1000" dirty="0" smtClean="0">
                <a:solidFill>
                  <a:srgbClr val="000000"/>
                </a:solidFill>
              </a:rPr>
              <a:t>Blood. 1997 July 1; 90(1):111-25 </a:t>
            </a:r>
            <a:r>
              <a:rPr lang="en-US" sz="1000" dirty="0" err="1" smtClean="0">
                <a:solidFill>
                  <a:srgbClr val="000000"/>
                </a:solidFill>
              </a:rPr>
              <a:t>Rappold</a:t>
            </a:r>
            <a:r>
              <a:rPr lang="en-US" sz="1000" dirty="0" smtClean="0">
                <a:solidFill>
                  <a:srgbClr val="000000"/>
                </a:solidFill>
              </a:rPr>
              <a:t> and </a:t>
            </a:r>
            <a:r>
              <a:rPr lang="en-US" sz="1000" dirty="0" err="1" smtClean="0">
                <a:solidFill>
                  <a:srgbClr val="000000"/>
                </a:solidFill>
              </a:rPr>
              <a:t>Buhring</a:t>
            </a:r>
            <a:r>
              <a:rPr lang="en-US" sz="1000" dirty="0" smtClean="0">
                <a:solidFill>
                  <a:srgbClr val="000000"/>
                </a:solidFill>
              </a:rPr>
              <a:t> et al (FLT3 expression)</a:t>
            </a:r>
          </a:p>
          <a:p>
            <a:r>
              <a:rPr lang="en-US" sz="1000" dirty="0" smtClean="0">
                <a:solidFill>
                  <a:srgbClr val="000000"/>
                </a:solidFill>
              </a:rPr>
              <a:t>Cell. 2014 April 24; 157(3): 714-725 Bendall and </a:t>
            </a:r>
            <a:r>
              <a:rPr lang="en-US" sz="1000" dirty="0" err="1" smtClean="0">
                <a:solidFill>
                  <a:srgbClr val="000000"/>
                </a:solidFill>
              </a:rPr>
              <a:t>Pe’er</a:t>
            </a:r>
            <a:r>
              <a:rPr lang="en-US" sz="1000" dirty="0" smtClean="0">
                <a:solidFill>
                  <a:srgbClr val="000000"/>
                </a:solidFill>
              </a:rPr>
              <a:t> et al</a:t>
            </a:r>
            <a:endParaRPr lang="en-US" sz="1000" dirty="0">
              <a:solidFill>
                <a:srgbClr val="000000"/>
              </a:solidFill>
            </a:endParaRPr>
          </a:p>
        </p:txBody>
      </p:sp>
      <p:sp>
        <p:nvSpPr>
          <p:cNvPr id="3" name="TextBox 2"/>
          <p:cNvSpPr txBox="1"/>
          <p:nvPr/>
        </p:nvSpPr>
        <p:spPr>
          <a:xfrm>
            <a:off x="245755" y="3363526"/>
            <a:ext cx="4031963" cy="1169551"/>
          </a:xfrm>
          <a:prstGeom prst="rect">
            <a:avLst/>
          </a:prstGeom>
          <a:noFill/>
        </p:spPr>
        <p:txBody>
          <a:bodyPr wrap="square" rtlCol="0">
            <a:spAutoFit/>
          </a:bodyPr>
          <a:lstStyle/>
          <a:p>
            <a:r>
              <a:rPr lang="en-US" sz="1400" dirty="0" smtClean="0">
                <a:solidFill>
                  <a:srgbClr val="000000"/>
                </a:solidFill>
              </a:rPr>
              <a:t>CD135/FLT3 is expressed at low levels on 100% of B-cell ALLs (acute lymphocytic leukemia).</a:t>
            </a:r>
          </a:p>
          <a:p>
            <a:r>
              <a:rPr lang="en-US" sz="1400" dirty="0" smtClean="0">
                <a:solidFill>
                  <a:srgbClr val="000000"/>
                </a:solidFill>
              </a:rPr>
              <a:t>Expression relates to self-renewal, negative on HSCs but positive on multipotent and progenitor stages (incapable of self-renewal).</a:t>
            </a:r>
            <a:endParaRPr lang="en-US" sz="1400" dirty="0">
              <a:solidFill>
                <a:srgbClr val="000000"/>
              </a:solidFill>
            </a:endParaRPr>
          </a:p>
        </p:txBody>
      </p:sp>
      <p:sp>
        <p:nvSpPr>
          <p:cNvPr id="13" name="TextBox 12"/>
          <p:cNvSpPr txBox="1"/>
          <p:nvPr/>
        </p:nvSpPr>
        <p:spPr>
          <a:xfrm>
            <a:off x="3341918" y="2684036"/>
            <a:ext cx="444232" cy="276999"/>
          </a:xfrm>
          <a:prstGeom prst="rect">
            <a:avLst/>
          </a:prstGeom>
          <a:noFill/>
        </p:spPr>
        <p:txBody>
          <a:bodyPr wrap="square" rtlCol="0">
            <a:spAutoFit/>
          </a:bodyPr>
          <a:lstStyle/>
          <a:p>
            <a:r>
              <a:rPr lang="en-US" sz="600" b="1" dirty="0" smtClean="0">
                <a:solidFill>
                  <a:srgbClr val="078B20"/>
                </a:solidFill>
              </a:rPr>
              <a:t>Pre</a:t>
            </a:r>
          </a:p>
          <a:p>
            <a:endParaRPr lang="en-US" sz="600" b="1" dirty="0">
              <a:solidFill>
                <a:srgbClr val="078B20"/>
              </a:solidFill>
            </a:endParaRPr>
          </a:p>
        </p:txBody>
      </p:sp>
      <p:grpSp>
        <p:nvGrpSpPr>
          <p:cNvPr id="100" name="Group 99"/>
          <p:cNvGrpSpPr/>
          <p:nvPr/>
        </p:nvGrpSpPr>
        <p:grpSpPr>
          <a:xfrm>
            <a:off x="4457566" y="2199595"/>
            <a:ext cx="1042134" cy="970340"/>
            <a:chOff x="5439993" y="4495389"/>
            <a:chExt cx="967068" cy="910575"/>
          </a:xfrm>
        </p:grpSpPr>
        <p:grpSp>
          <p:nvGrpSpPr>
            <p:cNvPr id="101" name="Group 100"/>
            <p:cNvGrpSpPr/>
            <p:nvPr/>
          </p:nvGrpSpPr>
          <p:grpSpPr>
            <a:xfrm>
              <a:off x="5439993" y="4495389"/>
              <a:ext cx="906449" cy="684161"/>
              <a:chOff x="7812155" y="4235398"/>
              <a:chExt cx="906449" cy="684161"/>
            </a:xfrm>
          </p:grpSpPr>
          <p:cxnSp>
            <p:nvCxnSpPr>
              <p:cNvPr id="105" name="Straight Connector 104"/>
              <p:cNvCxnSpPr/>
              <p:nvPr/>
            </p:nvCxnSpPr>
            <p:spPr>
              <a:xfrm flipH="1">
                <a:off x="7824867" y="4248146"/>
                <a:ext cx="7167" cy="671413"/>
              </a:xfrm>
              <a:prstGeom prst="line">
                <a:avLst/>
              </a:prstGeom>
            </p:spPr>
            <p:style>
              <a:lnRef idx="2">
                <a:schemeClr val="dk1"/>
              </a:lnRef>
              <a:fillRef idx="0">
                <a:schemeClr val="dk1"/>
              </a:fillRef>
              <a:effectRef idx="1">
                <a:schemeClr val="dk1"/>
              </a:effectRef>
              <a:fontRef idx="minor">
                <a:schemeClr val="tx1"/>
              </a:fontRef>
            </p:style>
          </p:cxnSp>
          <p:cxnSp>
            <p:nvCxnSpPr>
              <p:cNvPr id="108" name="Straight Connector 107"/>
              <p:cNvCxnSpPr/>
              <p:nvPr/>
            </p:nvCxnSpPr>
            <p:spPr>
              <a:xfrm flipH="1">
                <a:off x="7812155" y="4919559"/>
                <a:ext cx="906449" cy="0"/>
              </a:xfrm>
              <a:prstGeom prst="line">
                <a:avLst/>
              </a:prstGeom>
            </p:spPr>
            <p:style>
              <a:lnRef idx="2">
                <a:schemeClr val="dk1"/>
              </a:lnRef>
              <a:fillRef idx="0">
                <a:schemeClr val="dk1"/>
              </a:fillRef>
              <a:effectRef idx="1">
                <a:schemeClr val="dk1"/>
              </a:effectRef>
              <a:fontRef idx="minor">
                <a:schemeClr val="tx1"/>
              </a:fontRef>
            </p:style>
          </p:cxnSp>
          <p:sp>
            <p:nvSpPr>
              <p:cNvPr id="109" name="Freeform 108"/>
              <p:cNvSpPr/>
              <p:nvPr/>
            </p:nvSpPr>
            <p:spPr>
              <a:xfrm>
                <a:off x="7997221" y="4235398"/>
                <a:ext cx="414575" cy="681971"/>
              </a:xfrm>
              <a:custGeom>
                <a:avLst/>
                <a:gdLst>
                  <a:gd name="connsiteX0" fmla="*/ 0 w 850789"/>
                  <a:gd name="connsiteY0" fmla="*/ 664987 h 664987"/>
                  <a:gd name="connsiteX1" fmla="*/ 206733 w 850789"/>
                  <a:gd name="connsiteY1" fmla="*/ 402594 h 664987"/>
                  <a:gd name="connsiteX2" fmla="*/ 333954 w 850789"/>
                  <a:gd name="connsiteY2" fmla="*/ 156103 h 664987"/>
                  <a:gd name="connsiteX3" fmla="*/ 429370 w 850789"/>
                  <a:gd name="connsiteY3" fmla="*/ 5029 h 664987"/>
                  <a:gd name="connsiteX4" fmla="*/ 556591 w 850789"/>
                  <a:gd name="connsiteY4" fmla="*/ 338983 h 664987"/>
                  <a:gd name="connsiteX5" fmla="*/ 675860 w 850789"/>
                  <a:gd name="connsiteY5" fmla="*/ 505961 h 664987"/>
                  <a:gd name="connsiteX6" fmla="*/ 850789 w 850789"/>
                  <a:gd name="connsiteY6" fmla="*/ 664987 h 664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0789" h="664987">
                    <a:moveTo>
                      <a:pt x="0" y="664987"/>
                    </a:moveTo>
                    <a:cubicBezTo>
                      <a:pt x="75537" y="576197"/>
                      <a:pt x="151074" y="487408"/>
                      <a:pt x="206733" y="402594"/>
                    </a:cubicBezTo>
                    <a:cubicBezTo>
                      <a:pt x="262392" y="317780"/>
                      <a:pt x="296848" y="222364"/>
                      <a:pt x="333954" y="156103"/>
                    </a:cubicBezTo>
                    <a:cubicBezTo>
                      <a:pt x="371060" y="89842"/>
                      <a:pt x="392264" y="-25451"/>
                      <a:pt x="429370" y="5029"/>
                    </a:cubicBezTo>
                    <a:cubicBezTo>
                      <a:pt x="466476" y="35509"/>
                      <a:pt x="515509" y="255494"/>
                      <a:pt x="556591" y="338983"/>
                    </a:cubicBezTo>
                    <a:cubicBezTo>
                      <a:pt x="597673" y="422472"/>
                      <a:pt x="626827" y="451627"/>
                      <a:pt x="675860" y="505961"/>
                    </a:cubicBezTo>
                    <a:cubicBezTo>
                      <a:pt x="724893" y="560295"/>
                      <a:pt x="787841" y="612641"/>
                      <a:pt x="850789" y="664987"/>
                    </a:cubicBezTo>
                  </a:path>
                </a:pathLst>
              </a:custGeom>
              <a:noFill/>
              <a:ln w="12700">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2" name="TextBox 101"/>
            <p:cNvSpPr txBox="1"/>
            <p:nvPr/>
          </p:nvSpPr>
          <p:spPr>
            <a:xfrm>
              <a:off x="5439993" y="5198215"/>
              <a:ext cx="967068" cy="207749"/>
            </a:xfrm>
            <a:prstGeom prst="rect">
              <a:avLst/>
            </a:prstGeom>
            <a:noFill/>
          </p:spPr>
          <p:txBody>
            <a:bodyPr wrap="square" rtlCol="0">
              <a:spAutoFit/>
            </a:bodyPr>
            <a:lstStyle/>
            <a:p>
              <a:r>
                <a:rPr lang="en-US" sz="750" b="1" dirty="0" smtClean="0"/>
                <a:t>CD135/FLT3 PE-Cy5</a:t>
              </a:r>
              <a:endParaRPr lang="en-US" sz="750" b="1" dirty="0"/>
            </a:p>
          </p:txBody>
        </p:sp>
      </p:grpSp>
      <p:sp>
        <p:nvSpPr>
          <p:cNvPr id="110" name="Freeform 109"/>
          <p:cNvSpPr/>
          <p:nvPr/>
        </p:nvSpPr>
        <p:spPr>
          <a:xfrm>
            <a:off x="4481918" y="2167382"/>
            <a:ext cx="511144" cy="748812"/>
          </a:xfrm>
          <a:custGeom>
            <a:avLst/>
            <a:gdLst>
              <a:gd name="connsiteX0" fmla="*/ 0 w 850789"/>
              <a:gd name="connsiteY0" fmla="*/ 664987 h 664987"/>
              <a:gd name="connsiteX1" fmla="*/ 206733 w 850789"/>
              <a:gd name="connsiteY1" fmla="*/ 402594 h 664987"/>
              <a:gd name="connsiteX2" fmla="*/ 333954 w 850789"/>
              <a:gd name="connsiteY2" fmla="*/ 156103 h 664987"/>
              <a:gd name="connsiteX3" fmla="*/ 429370 w 850789"/>
              <a:gd name="connsiteY3" fmla="*/ 5029 h 664987"/>
              <a:gd name="connsiteX4" fmla="*/ 556591 w 850789"/>
              <a:gd name="connsiteY4" fmla="*/ 338983 h 664987"/>
              <a:gd name="connsiteX5" fmla="*/ 675860 w 850789"/>
              <a:gd name="connsiteY5" fmla="*/ 505961 h 664987"/>
              <a:gd name="connsiteX6" fmla="*/ 850789 w 850789"/>
              <a:gd name="connsiteY6" fmla="*/ 664987 h 664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0789" h="664987">
                <a:moveTo>
                  <a:pt x="0" y="664987"/>
                </a:moveTo>
                <a:cubicBezTo>
                  <a:pt x="75537" y="576197"/>
                  <a:pt x="151074" y="487408"/>
                  <a:pt x="206733" y="402594"/>
                </a:cubicBezTo>
                <a:cubicBezTo>
                  <a:pt x="262392" y="317780"/>
                  <a:pt x="296848" y="222364"/>
                  <a:pt x="333954" y="156103"/>
                </a:cubicBezTo>
                <a:cubicBezTo>
                  <a:pt x="371060" y="89842"/>
                  <a:pt x="392264" y="-25451"/>
                  <a:pt x="429370" y="5029"/>
                </a:cubicBezTo>
                <a:cubicBezTo>
                  <a:pt x="466476" y="35509"/>
                  <a:pt x="515509" y="255494"/>
                  <a:pt x="556591" y="338983"/>
                </a:cubicBezTo>
                <a:cubicBezTo>
                  <a:pt x="597673" y="422472"/>
                  <a:pt x="626827" y="451627"/>
                  <a:pt x="675860" y="505961"/>
                </a:cubicBezTo>
                <a:cubicBezTo>
                  <a:pt x="724893" y="560295"/>
                  <a:pt x="787841" y="612641"/>
                  <a:pt x="850789" y="664987"/>
                </a:cubicBezTo>
              </a:path>
            </a:pathLst>
          </a:cu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1" name="Straight Arrow Connector 110"/>
          <p:cNvCxnSpPr/>
          <p:nvPr/>
        </p:nvCxnSpPr>
        <p:spPr>
          <a:xfrm>
            <a:off x="3595316" y="2727135"/>
            <a:ext cx="991159" cy="996570"/>
          </a:xfrm>
          <a:prstGeom prst="straightConnector1">
            <a:avLst/>
          </a:prstGeom>
          <a:ln>
            <a:solidFill>
              <a:srgbClr val="078B20"/>
            </a:solidFill>
            <a:tailEnd type="triangle"/>
          </a:ln>
        </p:spPr>
        <p:style>
          <a:lnRef idx="2">
            <a:schemeClr val="accent1"/>
          </a:lnRef>
          <a:fillRef idx="0">
            <a:schemeClr val="accent1"/>
          </a:fillRef>
          <a:effectRef idx="1">
            <a:schemeClr val="accent1"/>
          </a:effectRef>
          <a:fontRef idx="minor">
            <a:schemeClr val="tx1"/>
          </a:fontRef>
        </p:style>
      </p:cxnSp>
      <p:cxnSp>
        <p:nvCxnSpPr>
          <p:cNvPr id="112" name="Straight Arrow Connector 111"/>
          <p:cNvCxnSpPr/>
          <p:nvPr/>
        </p:nvCxnSpPr>
        <p:spPr>
          <a:xfrm>
            <a:off x="3858762" y="2750874"/>
            <a:ext cx="735127" cy="884659"/>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grpSp>
        <p:nvGrpSpPr>
          <p:cNvPr id="231" name="Group 230"/>
          <p:cNvGrpSpPr/>
          <p:nvPr/>
        </p:nvGrpSpPr>
        <p:grpSpPr>
          <a:xfrm>
            <a:off x="5917957" y="3349130"/>
            <a:ext cx="1102072" cy="1211205"/>
            <a:chOff x="5499700" y="3306351"/>
            <a:chExt cx="1102072" cy="1211205"/>
          </a:xfrm>
        </p:grpSpPr>
        <p:grpSp>
          <p:nvGrpSpPr>
            <p:cNvPr id="28" name="Group 27"/>
            <p:cNvGrpSpPr/>
            <p:nvPr/>
          </p:nvGrpSpPr>
          <p:grpSpPr>
            <a:xfrm>
              <a:off x="5499700" y="3306351"/>
              <a:ext cx="1079467" cy="1211205"/>
              <a:chOff x="4318189" y="3226137"/>
              <a:chExt cx="1079467" cy="1211205"/>
            </a:xfrm>
          </p:grpSpPr>
          <p:grpSp>
            <p:nvGrpSpPr>
              <p:cNvPr id="204" name="Group 203"/>
              <p:cNvGrpSpPr/>
              <p:nvPr/>
            </p:nvGrpSpPr>
            <p:grpSpPr>
              <a:xfrm>
                <a:off x="4318189" y="3226137"/>
                <a:ext cx="1079467" cy="1211205"/>
                <a:chOff x="1628384" y="880562"/>
                <a:chExt cx="1079467" cy="1211205"/>
              </a:xfrm>
            </p:grpSpPr>
            <p:grpSp>
              <p:nvGrpSpPr>
                <p:cNvPr id="205" name="Group 204"/>
                <p:cNvGrpSpPr/>
                <p:nvPr/>
              </p:nvGrpSpPr>
              <p:grpSpPr>
                <a:xfrm>
                  <a:off x="1628384" y="1170286"/>
                  <a:ext cx="1079467" cy="921481"/>
                  <a:chOff x="76016" y="1643932"/>
                  <a:chExt cx="1153255" cy="1228640"/>
                </a:xfrm>
              </p:grpSpPr>
              <p:grpSp>
                <p:nvGrpSpPr>
                  <p:cNvPr id="207" name="Group 206"/>
                  <p:cNvGrpSpPr/>
                  <p:nvPr/>
                </p:nvGrpSpPr>
                <p:grpSpPr>
                  <a:xfrm>
                    <a:off x="310101" y="1643932"/>
                    <a:ext cx="919170" cy="922351"/>
                    <a:chOff x="310101" y="1168842"/>
                    <a:chExt cx="919170" cy="922351"/>
                  </a:xfrm>
                </p:grpSpPr>
                <p:cxnSp>
                  <p:nvCxnSpPr>
                    <p:cNvPr id="210" name="Straight Connector 209"/>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211" name="Straight Connector 210"/>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212" name="Straight Connector 211"/>
                    <p:cNvCxnSpPr/>
                    <p:nvPr/>
                  </p:nvCxnSpPr>
                  <p:spPr>
                    <a:xfrm>
                      <a:off x="763325"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213" name="Straight Connector 212"/>
                    <p:cNvCxnSpPr/>
                    <p:nvPr/>
                  </p:nvCxnSpPr>
                  <p:spPr>
                    <a:xfrm flipH="1">
                      <a:off x="322822" y="1628211"/>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208" name="TextBox 207"/>
                  <p:cNvSpPr txBox="1"/>
                  <p:nvPr/>
                </p:nvSpPr>
                <p:spPr>
                  <a:xfrm rot="16200000">
                    <a:off x="-154914" y="1891431"/>
                    <a:ext cx="683810" cy="221950"/>
                  </a:xfrm>
                  <a:prstGeom prst="rect">
                    <a:avLst/>
                  </a:prstGeom>
                  <a:noFill/>
                </p:spPr>
                <p:txBody>
                  <a:bodyPr wrap="square" rtlCol="0">
                    <a:spAutoFit/>
                  </a:bodyPr>
                  <a:lstStyle/>
                  <a:p>
                    <a:endParaRPr lang="en-US" sz="750" b="1" dirty="0"/>
                  </a:p>
                </p:txBody>
              </p:sp>
              <p:sp>
                <p:nvSpPr>
                  <p:cNvPr id="209" name="TextBox 208"/>
                  <p:cNvSpPr txBox="1"/>
                  <p:nvPr/>
                </p:nvSpPr>
                <p:spPr>
                  <a:xfrm>
                    <a:off x="295461" y="2595574"/>
                    <a:ext cx="928778" cy="276998"/>
                  </a:xfrm>
                  <a:prstGeom prst="rect">
                    <a:avLst/>
                  </a:prstGeom>
                  <a:noFill/>
                </p:spPr>
                <p:txBody>
                  <a:bodyPr wrap="square" rtlCol="0">
                    <a:spAutoFit/>
                  </a:bodyPr>
                  <a:lstStyle/>
                  <a:p>
                    <a:r>
                      <a:rPr lang="en-US" sz="750" b="1" dirty="0" smtClean="0"/>
                      <a:t>CD10 BV711</a:t>
                    </a:r>
                    <a:endParaRPr lang="en-US" sz="750" b="1" dirty="0"/>
                  </a:p>
                </p:txBody>
              </p:sp>
            </p:grpSp>
            <p:sp>
              <p:nvSpPr>
                <p:cNvPr id="206" name="TextBox 205"/>
                <p:cNvSpPr txBox="1"/>
                <p:nvPr/>
              </p:nvSpPr>
              <p:spPr>
                <a:xfrm rot="16200000">
                  <a:off x="1276626" y="1262366"/>
                  <a:ext cx="971357" cy="207749"/>
                </a:xfrm>
                <a:prstGeom prst="rect">
                  <a:avLst/>
                </a:prstGeom>
                <a:noFill/>
              </p:spPr>
              <p:txBody>
                <a:bodyPr wrap="square" rtlCol="0">
                  <a:spAutoFit/>
                </a:bodyPr>
                <a:lstStyle/>
                <a:p>
                  <a:r>
                    <a:rPr lang="en-US" sz="750" b="1" dirty="0" smtClean="0"/>
                    <a:t>CD45RA BV510</a:t>
                  </a:r>
                  <a:endParaRPr lang="en-US" sz="750" b="1" dirty="0"/>
                </a:p>
              </p:txBody>
            </p:sp>
          </p:grpSp>
          <p:sp>
            <p:nvSpPr>
              <p:cNvPr id="216" name="TextBox 215"/>
              <p:cNvSpPr txBox="1"/>
              <p:nvPr/>
            </p:nvSpPr>
            <p:spPr>
              <a:xfrm>
                <a:off x="4580990" y="3917124"/>
                <a:ext cx="383455" cy="184666"/>
              </a:xfrm>
              <a:prstGeom prst="rect">
                <a:avLst/>
              </a:prstGeom>
              <a:noFill/>
              <a:ln>
                <a:noFill/>
              </a:ln>
            </p:spPr>
            <p:txBody>
              <a:bodyPr wrap="square" rtlCol="0">
                <a:spAutoFit/>
              </a:bodyPr>
              <a:lstStyle/>
              <a:p>
                <a:r>
                  <a:rPr lang="en-US" sz="600" b="1" dirty="0" smtClean="0">
                    <a:solidFill>
                      <a:srgbClr val="7030A0"/>
                    </a:solidFill>
                  </a:rPr>
                  <a:t>MPP</a:t>
                </a:r>
                <a:endParaRPr lang="en-US" sz="600" b="1" dirty="0">
                  <a:solidFill>
                    <a:srgbClr val="7030A0"/>
                  </a:solidFill>
                </a:endParaRPr>
              </a:p>
            </p:txBody>
          </p:sp>
        </p:grpSp>
        <p:sp>
          <p:nvSpPr>
            <p:cNvPr id="114" name="TextBox 113"/>
            <p:cNvSpPr txBox="1"/>
            <p:nvPr/>
          </p:nvSpPr>
          <p:spPr>
            <a:xfrm>
              <a:off x="6218317" y="3650363"/>
              <a:ext cx="383455" cy="184666"/>
            </a:xfrm>
            <a:prstGeom prst="rect">
              <a:avLst/>
            </a:prstGeom>
            <a:noFill/>
            <a:ln>
              <a:noFill/>
            </a:ln>
          </p:spPr>
          <p:txBody>
            <a:bodyPr wrap="square" rtlCol="0">
              <a:spAutoFit/>
            </a:bodyPr>
            <a:lstStyle/>
            <a:p>
              <a:r>
                <a:rPr lang="en-US" sz="600" b="1" dirty="0" smtClean="0">
                  <a:solidFill>
                    <a:srgbClr val="7030A0"/>
                  </a:solidFill>
                </a:rPr>
                <a:t>MLP</a:t>
              </a:r>
              <a:endParaRPr lang="en-US" sz="600" b="1" dirty="0">
                <a:solidFill>
                  <a:srgbClr val="7030A0"/>
                </a:solidFill>
              </a:endParaRPr>
            </a:p>
          </p:txBody>
        </p:sp>
        <p:sp>
          <p:nvSpPr>
            <p:cNvPr id="115" name="TextBox 114"/>
            <p:cNvSpPr txBox="1"/>
            <p:nvPr/>
          </p:nvSpPr>
          <p:spPr>
            <a:xfrm>
              <a:off x="5751659" y="3650363"/>
              <a:ext cx="383455" cy="184666"/>
            </a:xfrm>
            <a:prstGeom prst="rect">
              <a:avLst/>
            </a:prstGeom>
            <a:noFill/>
            <a:ln>
              <a:noFill/>
            </a:ln>
          </p:spPr>
          <p:txBody>
            <a:bodyPr wrap="square" rtlCol="0">
              <a:spAutoFit/>
            </a:bodyPr>
            <a:lstStyle/>
            <a:p>
              <a:r>
                <a:rPr lang="en-US" sz="600" b="1" dirty="0" smtClean="0">
                  <a:solidFill>
                    <a:srgbClr val="7030A0"/>
                  </a:solidFill>
                </a:rPr>
                <a:t>LMPP</a:t>
              </a:r>
              <a:endParaRPr lang="en-US" sz="600" b="1" dirty="0">
                <a:solidFill>
                  <a:srgbClr val="7030A0"/>
                </a:solidFill>
              </a:endParaRPr>
            </a:p>
          </p:txBody>
        </p:sp>
      </p:grpSp>
      <p:sp>
        <p:nvSpPr>
          <p:cNvPr id="97" name="Rectangle 96"/>
          <p:cNvSpPr/>
          <p:nvPr/>
        </p:nvSpPr>
        <p:spPr>
          <a:xfrm>
            <a:off x="6881316" y="4475808"/>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6614376" y="2854414"/>
            <a:ext cx="701518" cy="338554"/>
          </a:xfrm>
          <a:prstGeom prst="rect">
            <a:avLst/>
          </a:prstGeom>
          <a:noFill/>
        </p:spPr>
        <p:txBody>
          <a:bodyPr wrap="square" rtlCol="0">
            <a:spAutoFit/>
          </a:bodyPr>
          <a:lstStyle/>
          <a:p>
            <a:r>
              <a:rPr lang="en-US" sz="800" b="1" dirty="0" smtClean="0">
                <a:solidFill>
                  <a:srgbClr val="FFC000"/>
                </a:solidFill>
              </a:rPr>
              <a:t>Pro-B (CD34+)</a:t>
            </a:r>
            <a:endParaRPr lang="en-US" sz="800" b="1" dirty="0">
              <a:solidFill>
                <a:srgbClr val="FFC000"/>
              </a:solidFill>
            </a:endParaRPr>
          </a:p>
        </p:txBody>
      </p:sp>
    </p:spTree>
    <p:extLst>
      <p:ext uri="{BB962C8B-B14F-4D97-AF65-F5344CB8AC3E}">
        <p14:creationId xmlns:p14="http://schemas.microsoft.com/office/powerpoint/2010/main" val="32179325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34294" y="4550596"/>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B-cell progenitors in bone marrow</a:t>
            </a:r>
            <a:endParaRPr lang="en-US" dirty="0"/>
          </a:p>
        </p:txBody>
      </p:sp>
      <p:sp>
        <p:nvSpPr>
          <p:cNvPr id="3" name="TextBox 2"/>
          <p:cNvSpPr txBox="1"/>
          <p:nvPr/>
        </p:nvSpPr>
        <p:spPr>
          <a:xfrm>
            <a:off x="372140" y="805709"/>
            <a:ext cx="8771860" cy="307777"/>
          </a:xfrm>
          <a:prstGeom prst="rect">
            <a:avLst/>
          </a:prstGeom>
          <a:noFill/>
        </p:spPr>
        <p:txBody>
          <a:bodyPr wrap="square" rtlCol="0">
            <a:spAutoFit/>
          </a:bodyPr>
          <a:lstStyle/>
          <a:p>
            <a:r>
              <a:rPr lang="en-US" sz="1400" dirty="0" smtClean="0">
                <a:solidFill>
                  <a:srgbClr val="000000"/>
                </a:solidFill>
              </a:rPr>
              <a:t>200K P1 events, </a:t>
            </a:r>
            <a:r>
              <a:rPr lang="en-US" sz="1400" dirty="0" err="1" smtClean="0">
                <a:solidFill>
                  <a:srgbClr val="000000"/>
                </a:solidFill>
              </a:rPr>
              <a:t>Backgating</a:t>
            </a:r>
            <a:r>
              <a:rPr lang="en-US" sz="1400" dirty="0" smtClean="0">
                <a:solidFill>
                  <a:srgbClr val="000000"/>
                </a:solidFill>
              </a:rPr>
              <a:t>: singlets, all PBMC scatter, CD303-CD123-, CD56-CD14-, CD11c-, CD3-</a:t>
            </a:r>
            <a:endParaRPr lang="en-US" sz="1400" dirty="0">
              <a:solidFill>
                <a:srgbClr val="000000"/>
              </a:solidFill>
            </a:endParaRPr>
          </a:p>
        </p:txBody>
      </p:sp>
      <p:graphicFrame>
        <p:nvGraphicFramePr>
          <p:cNvPr id="23" name="Table 22"/>
          <p:cNvGraphicFramePr>
            <a:graphicFrameLocks noGrp="1"/>
          </p:cNvGraphicFramePr>
          <p:nvPr>
            <p:extLst>
              <p:ext uri="{D42A27DB-BD31-4B8C-83A1-F6EECF244321}">
                <p14:modId xmlns:p14="http://schemas.microsoft.com/office/powerpoint/2010/main" val="2982989439"/>
              </p:ext>
            </p:extLst>
          </p:nvPr>
        </p:nvGraphicFramePr>
        <p:xfrm>
          <a:off x="6237993" y="1314495"/>
          <a:ext cx="2842212" cy="1619878"/>
        </p:xfrm>
        <a:graphic>
          <a:graphicData uri="http://schemas.openxmlformats.org/drawingml/2006/table">
            <a:tbl>
              <a:tblPr>
                <a:tableStyleId>{5C22544A-7EE6-4342-B048-85BDC9FD1C3A}</a:tableStyleId>
              </a:tblPr>
              <a:tblGrid>
                <a:gridCol w="298303">
                  <a:extLst>
                    <a:ext uri="{9D8B030D-6E8A-4147-A177-3AD203B41FA5}">
                      <a16:colId xmlns:a16="http://schemas.microsoft.com/office/drawing/2014/main" val="3749943510"/>
                    </a:ext>
                  </a:extLst>
                </a:gridCol>
                <a:gridCol w="1065554">
                  <a:extLst>
                    <a:ext uri="{9D8B030D-6E8A-4147-A177-3AD203B41FA5}">
                      <a16:colId xmlns:a16="http://schemas.microsoft.com/office/drawing/2014/main" val="2061507336"/>
                    </a:ext>
                  </a:extLst>
                </a:gridCol>
                <a:gridCol w="734076">
                  <a:extLst>
                    <a:ext uri="{9D8B030D-6E8A-4147-A177-3AD203B41FA5}">
                      <a16:colId xmlns:a16="http://schemas.microsoft.com/office/drawing/2014/main" val="3704996649"/>
                    </a:ext>
                  </a:extLst>
                </a:gridCol>
                <a:gridCol w="744279">
                  <a:extLst>
                    <a:ext uri="{9D8B030D-6E8A-4147-A177-3AD203B41FA5}">
                      <a16:colId xmlns:a16="http://schemas.microsoft.com/office/drawing/2014/main" val="3572199654"/>
                    </a:ext>
                  </a:extLst>
                </a:gridCol>
              </a:tblGrid>
              <a:tr h="278758">
                <a:tc gridSpan="2">
                  <a:txBody>
                    <a:bodyPr/>
                    <a:lstStyle/>
                    <a:p>
                      <a:endParaRPr lang="en-US" sz="8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12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1" dirty="0" smtClean="0">
                          <a:solidFill>
                            <a:srgbClr val="533F69"/>
                          </a:solidFill>
                        </a:rPr>
                        <a:t>CD135</a:t>
                      </a:r>
                      <a:endParaRPr lang="en-US" sz="12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1" dirty="0" err="1" smtClean="0">
                          <a:solidFill>
                            <a:srgbClr val="533F69"/>
                          </a:solidFill>
                        </a:rPr>
                        <a:t>TdT</a:t>
                      </a:r>
                      <a:endParaRPr lang="en-US" sz="12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35501130"/>
                  </a:ext>
                </a:extLst>
              </a:tr>
              <a:tr h="278758">
                <a:tc>
                  <a:txBody>
                    <a:bodyPr/>
                    <a:lstStyle/>
                    <a:p>
                      <a:endParaRPr lang="en-US" sz="8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00"/>
                    </a:solidFill>
                  </a:tcPr>
                </a:tc>
                <a:tc>
                  <a:txBody>
                    <a:bodyPr/>
                    <a:lstStyle/>
                    <a:p>
                      <a:r>
                        <a:rPr lang="en-US" sz="1000" b="1" dirty="0" smtClean="0">
                          <a:solidFill>
                            <a:srgbClr val="533F69"/>
                          </a:solidFill>
                        </a:rPr>
                        <a:t>Progenitors</a:t>
                      </a:r>
                    </a:p>
                    <a:p>
                      <a:r>
                        <a:rPr lang="en-US" sz="1000" b="1" dirty="0" smtClean="0">
                          <a:solidFill>
                            <a:srgbClr val="533F69"/>
                          </a:solidFill>
                        </a:rPr>
                        <a:t> CD34+ CD90-</a:t>
                      </a:r>
                      <a:endParaRPr lang="en-US" sz="10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b="1" dirty="0" smtClean="0">
                          <a:solidFill>
                            <a:srgbClr val="533F69"/>
                          </a:solidFill>
                        </a:rPr>
                        <a:t>1.2%neg 2% </a:t>
                      </a:r>
                      <a:r>
                        <a:rPr lang="en-US" sz="1000" b="1" dirty="0" err="1" smtClean="0">
                          <a:solidFill>
                            <a:srgbClr val="533F69"/>
                          </a:solidFill>
                        </a:rPr>
                        <a:t>pos</a:t>
                      </a:r>
                      <a:endParaRPr lang="en-US" sz="10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b="1" dirty="0" smtClean="0">
                          <a:solidFill>
                            <a:srgbClr val="533F69"/>
                          </a:solidFill>
                        </a:rPr>
                        <a:t>1.8%neg</a:t>
                      </a:r>
                    </a:p>
                    <a:p>
                      <a:r>
                        <a:rPr lang="en-US" sz="1000" b="1" dirty="0" smtClean="0">
                          <a:solidFill>
                            <a:srgbClr val="533F69"/>
                          </a:solidFill>
                        </a:rPr>
                        <a:t>0.7%neg</a:t>
                      </a:r>
                      <a:endParaRPr lang="en-US" sz="10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3553403"/>
                  </a:ext>
                </a:extLst>
              </a:tr>
              <a:tr h="217613">
                <a:tc>
                  <a:txBody>
                    <a:bodyPr/>
                    <a:lstStyle/>
                    <a:p>
                      <a:endParaRPr lang="en-US" sz="8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r>
                        <a:rPr lang="en-US" sz="1000" b="1" dirty="0" smtClean="0">
                          <a:solidFill>
                            <a:srgbClr val="533F69"/>
                          </a:solidFill>
                        </a:rPr>
                        <a:t>CD34-CD90- (Pre-B and non-progenitors)</a:t>
                      </a:r>
                      <a:endParaRPr lang="en-US" sz="10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b="1" dirty="0" smtClean="0">
                          <a:solidFill>
                            <a:srgbClr val="533F69"/>
                          </a:solidFill>
                        </a:rPr>
                        <a:t>57% </a:t>
                      </a:r>
                      <a:r>
                        <a:rPr lang="en-US" sz="1000" b="1" dirty="0" err="1" smtClean="0">
                          <a:solidFill>
                            <a:srgbClr val="533F69"/>
                          </a:solidFill>
                        </a:rPr>
                        <a:t>neg</a:t>
                      </a:r>
                      <a:r>
                        <a:rPr lang="en-US" sz="1000" b="1" dirty="0" smtClean="0">
                          <a:solidFill>
                            <a:srgbClr val="533F69"/>
                          </a:solidFill>
                        </a:rPr>
                        <a:t>/lo</a:t>
                      </a:r>
                      <a:endParaRPr lang="en-US" sz="10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b="1" dirty="0" smtClean="0">
                          <a:solidFill>
                            <a:srgbClr val="533F69"/>
                          </a:solidFill>
                        </a:rPr>
                        <a:t>25.3%neg</a:t>
                      </a:r>
                    </a:p>
                    <a:p>
                      <a:r>
                        <a:rPr lang="en-US" sz="1000" b="1" dirty="0" smtClean="0">
                          <a:solidFill>
                            <a:srgbClr val="533F69"/>
                          </a:solidFill>
                        </a:rPr>
                        <a:t>34.5%pos</a:t>
                      </a:r>
                      <a:endParaRPr lang="en-US" sz="10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58130818"/>
                  </a:ext>
                </a:extLst>
              </a:tr>
              <a:tr h="278758">
                <a:tc>
                  <a:txBody>
                    <a:bodyPr/>
                    <a:lstStyle/>
                    <a:p>
                      <a:endParaRPr lang="en-US" sz="8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r>
                        <a:rPr lang="en-US" sz="1000" b="1" dirty="0" smtClean="0">
                          <a:solidFill>
                            <a:srgbClr val="533F69"/>
                          </a:solidFill>
                        </a:rPr>
                        <a:t>HSC</a:t>
                      </a:r>
                    </a:p>
                    <a:p>
                      <a:r>
                        <a:rPr lang="en-US" sz="1000" b="1" dirty="0" smtClean="0">
                          <a:solidFill>
                            <a:srgbClr val="533F69"/>
                          </a:solidFill>
                        </a:rPr>
                        <a:t>CD34+CD90+</a:t>
                      </a:r>
                      <a:endParaRPr lang="en-US" sz="10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b="1" dirty="0" smtClean="0">
                          <a:solidFill>
                            <a:srgbClr val="533F69"/>
                          </a:solidFill>
                        </a:rPr>
                        <a:t>0.26%neg 0.04%pos</a:t>
                      </a:r>
                      <a:endParaRPr lang="en-US" sz="10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b="1" dirty="0" smtClean="0">
                          <a:solidFill>
                            <a:srgbClr val="533F69"/>
                          </a:solidFill>
                        </a:rPr>
                        <a:t>0.26%neg</a:t>
                      </a:r>
                    </a:p>
                    <a:p>
                      <a:r>
                        <a:rPr lang="en-US" sz="1000" b="1" dirty="0" smtClean="0">
                          <a:solidFill>
                            <a:srgbClr val="533F69"/>
                          </a:solidFill>
                        </a:rPr>
                        <a:t>0.01%pos</a:t>
                      </a:r>
                      <a:endParaRPr lang="en-US" sz="10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0694202"/>
                  </a:ext>
                </a:extLst>
              </a:tr>
            </a:tbl>
          </a:graphicData>
        </a:graphic>
      </p:graphicFrame>
      <p:grpSp>
        <p:nvGrpSpPr>
          <p:cNvPr id="44" name="Group 43"/>
          <p:cNvGrpSpPr/>
          <p:nvPr/>
        </p:nvGrpSpPr>
        <p:grpSpPr>
          <a:xfrm>
            <a:off x="4327446" y="1488879"/>
            <a:ext cx="1828800" cy="1828800"/>
            <a:chOff x="4444409" y="1488879"/>
            <a:chExt cx="1590648" cy="1828800"/>
          </a:xfrm>
        </p:grpSpPr>
        <p:pic>
          <p:nvPicPr>
            <p:cNvPr id="33" name="Picture 32"/>
            <p:cNvPicPr>
              <a:picLocks noChangeAspect="1"/>
            </p:cNvPicPr>
            <p:nvPr/>
          </p:nvPicPr>
          <p:blipFill rotWithShape="1">
            <a:blip r:embed="rId3"/>
            <a:srcRect l="13022"/>
            <a:stretch/>
          </p:blipFill>
          <p:spPr>
            <a:xfrm>
              <a:off x="4444409" y="1488879"/>
              <a:ext cx="1590648" cy="1828800"/>
            </a:xfrm>
            <a:prstGeom prst="rect">
              <a:avLst/>
            </a:prstGeom>
          </p:spPr>
        </p:pic>
        <p:sp>
          <p:nvSpPr>
            <p:cNvPr id="35" name="TextBox 34"/>
            <p:cNvSpPr txBox="1"/>
            <p:nvPr/>
          </p:nvSpPr>
          <p:spPr>
            <a:xfrm>
              <a:off x="5392207" y="2494835"/>
              <a:ext cx="340242" cy="184666"/>
            </a:xfrm>
            <a:prstGeom prst="rect">
              <a:avLst/>
            </a:prstGeom>
            <a:noFill/>
          </p:spPr>
          <p:txBody>
            <a:bodyPr wrap="square" rtlCol="0">
              <a:spAutoFit/>
            </a:bodyPr>
            <a:lstStyle/>
            <a:p>
              <a:r>
                <a:rPr lang="en-US" sz="600" b="1" dirty="0" smtClean="0"/>
                <a:t>M2</a:t>
              </a:r>
              <a:endParaRPr lang="en-US" sz="600" b="1" dirty="0"/>
            </a:p>
          </p:txBody>
        </p:sp>
        <p:sp>
          <p:nvSpPr>
            <p:cNvPr id="36" name="TextBox 35"/>
            <p:cNvSpPr txBox="1"/>
            <p:nvPr/>
          </p:nvSpPr>
          <p:spPr>
            <a:xfrm>
              <a:off x="4678255" y="2489961"/>
              <a:ext cx="340242" cy="184666"/>
            </a:xfrm>
            <a:prstGeom prst="rect">
              <a:avLst/>
            </a:prstGeom>
            <a:noFill/>
          </p:spPr>
          <p:txBody>
            <a:bodyPr wrap="square" rtlCol="0">
              <a:spAutoFit/>
            </a:bodyPr>
            <a:lstStyle/>
            <a:p>
              <a:r>
                <a:rPr lang="en-US" sz="600" b="1" dirty="0" smtClean="0"/>
                <a:t>M1</a:t>
              </a:r>
              <a:endParaRPr lang="en-US" sz="600" b="1" dirty="0"/>
            </a:p>
          </p:txBody>
        </p:sp>
      </p:grpSp>
      <p:sp>
        <p:nvSpPr>
          <p:cNvPr id="37" name="TextBox 36"/>
          <p:cNvSpPr txBox="1"/>
          <p:nvPr/>
        </p:nvSpPr>
        <p:spPr>
          <a:xfrm>
            <a:off x="4572000" y="3631517"/>
            <a:ext cx="2509284" cy="1169551"/>
          </a:xfrm>
          <a:prstGeom prst="rect">
            <a:avLst/>
          </a:prstGeom>
          <a:noFill/>
        </p:spPr>
        <p:txBody>
          <a:bodyPr wrap="square" rtlCol="0">
            <a:spAutoFit/>
          </a:bodyPr>
          <a:lstStyle/>
          <a:p>
            <a:r>
              <a:rPr lang="en-US" sz="1400" dirty="0" err="1" smtClean="0">
                <a:solidFill>
                  <a:srgbClr val="000000"/>
                </a:solidFill>
              </a:rPr>
              <a:t>TdT</a:t>
            </a:r>
            <a:r>
              <a:rPr lang="en-US" sz="1400" dirty="0" smtClean="0">
                <a:solidFill>
                  <a:srgbClr val="000000"/>
                </a:solidFill>
              </a:rPr>
              <a:t> is expressed in CD34- early pre-B and pre-T lymphoid development and in ALL (acute lymphocytic leukemia).</a:t>
            </a:r>
          </a:p>
          <a:p>
            <a:r>
              <a:rPr lang="en-US" sz="1400" dirty="0" smtClean="0">
                <a:solidFill>
                  <a:srgbClr val="000000"/>
                </a:solidFill>
              </a:rPr>
              <a:t>CD90 inhibits HSC proliferation.</a:t>
            </a:r>
            <a:endParaRPr lang="en-US" sz="1400" dirty="0">
              <a:solidFill>
                <a:srgbClr val="000000"/>
              </a:solidFill>
            </a:endParaRPr>
          </a:p>
        </p:txBody>
      </p:sp>
      <p:grpSp>
        <p:nvGrpSpPr>
          <p:cNvPr id="42" name="Group 41"/>
          <p:cNvGrpSpPr/>
          <p:nvPr/>
        </p:nvGrpSpPr>
        <p:grpSpPr>
          <a:xfrm>
            <a:off x="2503963" y="3234006"/>
            <a:ext cx="1828800" cy="1828800"/>
            <a:chOff x="2503963" y="3287171"/>
            <a:chExt cx="1828800" cy="1828800"/>
          </a:xfrm>
        </p:grpSpPr>
        <p:pic>
          <p:nvPicPr>
            <p:cNvPr id="28" name="Picture 27"/>
            <p:cNvPicPr>
              <a:picLocks noChangeAspect="1"/>
            </p:cNvPicPr>
            <p:nvPr/>
          </p:nvPicPr>
          <p:blipFill>
            <a:blip r:embed="rId4"/>
            <a:stretch>
              <a:fillRect/>
            </a:stretch>
          </p:blipFill>
          <p:spPr>
            <a:xfrm>
              <a:off x="2503963" y="3287171"/>
              <a:ext cx="1828800" cy="1828800"/>
            </a:xfrm>
            <a:prstGeom prst="rect">
              <a:avLst/>
            </a:prstGeom>
          </p:spPr>
        </p:pic>
        <p:sp>
          <p:nvSpPr>
            <p:cNvPr id="39" name="TextBox 38"/>
            <p:cNvSpPr txBox="1"/>
            <p:nvPr/>
          </p:nvSpPr>
          <p:spPr>
            <a:xfrm>
              <a:off x="2828236" y="3455217"/>
              <a:ext cx="473511" cy="215444"/>
            </a:xfrm>
            <a:prstGeom prst="rect">
              <a:avLst/>
            </a:prstGeom>
            <a:noFill/>
          </p:spPr>
          <p:txBody>
            <a:bodyPr wrap="square" rtlCol="0">
              <a:spAutoFit/>
            </a:bodyPr>
            <a:lstStyle/>
            <a:p>
              <a:r>
                <a:rPr lang="en-US" sz="800" dirty="0" smtClean="0">
                  <a:solidFill>
                    <a:srgbClr val="533F69"/>
                  </a:solidFill>
                </a:rPr>
                <a:t>25.4%</a:t>
              </a:r>
              <a:endParaRPr lang="en-US" sz="800" dirty="0">
                <a:solidFill>
                  <a:srgbClr val="533F69"/>
                </a:solidFill>
              </a:endParaRPr>
            </a:p>
          </p:txBody>
        </p:sp>
        <p:sp>
          <p:nvSpPr>
            <p:cNvPr id="40" name="TextBox 39"/>
            <p:cNvSpPr txBox="1"/>
            <p:nvPr/>
          </p:nvSpPr>
          <p:spPr>
            <a:xfrm>
              <a:off x="3691426" y="3421888"/>
              <a:ext cx="473511" cy="215444"/>
            </a:xfrm>
            <a:prstGeom prst="rect">
              <a:avLst/>
            </a:prstGeom>
            <a:noFill/>
          </p:spPr>
          <p:txBody>
            <a:bodyPr wrap="square" rtlCol="0">
              <a:spAutoFit/>
            </a:bodyPr>
            <a:lstStyle/>
            <a:p>
              <a:r>
                <a:rPr lang="en-US" sz="800" dirty="0" smtClean="0">
                  <a:solidFill>
                    <a:srgbClr val="533F69"/>
                  </a:solidFill>
                </a:rPr>
                <a:t>38.4%</a:t>
              </a:r>
              <a:endParaRPr lang="en-US" sz="800" dirty="0">
                <a:solidFill>
                  <a:srgbClr val="533F69"/>
                </a:solidFill>
              </a:endParaRPr>
            </a:p>
          </p:txBody>
        </p:sp>
        <p:sp>
          <p:nvSpPr>
            <p:cNvPr id="41" name="TextBox 40"/>
            <p:cNvSpPr txBox="1"/>
            <p:nvPr/>
          </p:nvSpPr>
          <p:spPr>
            <a:xfrm>
              <a:off x="3022460" y="4623694"/>
              <a:ext cx="473511" cy="215444"/>
            </a:xfrm>
            <a:prstGeom prst="rect">
              <a:avLst/>
            </a:prstGeom>
            <a:noFill/>
          </p:spPr>
          <p:txBody>
            <a:bodyPr wrap="square" rtlCol="0">
              <a:spAutoFit/>
            </a:bodyPr>
            <a:lstStyle/>
            <a:p>
              <a:r>
                <a:rPr lang="en-US" sz="800" dirty="0" smtClean="0">
                  <a:solidFill>
                    <a:srgbClr val="533F69"/>
                  </a:solidFill>
                </a:rPr>
                <a:t>34.6%</a:t>
              </a:r>
              <a:endParaRPr lang="en-US" sz="800" dirty="0">
                <a:solidFill>
                  <a:srgbClr val="533F69"/>
                </a:solidFill>
              </a:endParaRPr>
            </a:p>
          </p:txBody>
        </p:sp>
      </p:grpSp>
      <p:pic>
        <p:nvPicPr>
          <p:cNvPr id="7" name="Picture 6"/>
          <p:cNvPicPr>
            <a:picLocks noChangeAspect="1"/>
          </p:cNvPicPr>
          <p:nvPr/>
        </p:nvPicPr>
        <p:blipFill>
          <a:blip r:embed="rId5"/>
          <a:stretch>
            <a:fillRect/>
          </a:stretch>
        </p:blipFill>
        <p:spPr>
          <a:xfrm>
            <a:off x="198031" y="1431585"/>
            <a:ext cx="1828800" cy="1828800"/>
          </a:xfrm>
          <a:prstGeom prst="rect">
            <a:avLst/>
          </a:prstGeom>
        </p:spPr>
      </p:pic>
      <p:sp>
        <p:nvSpPr>
          <p:cNvPr id="25" name="TextBox 24"/>
          <p:cNvSpPr txBox="1"/>
          <p:nvPr/>
        </p:nvSpPr>
        <p:spPr>
          <a:xfrm>
            <a:off x="531136" y="3076709"/>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CD34 BV650™</a:t>
            </a:r>
            <a:endParaRPr lang="en-US" sz="800" b="1" dirty="0">
              <a:solidFill>
                <a:srgbClr val="003399"/>
              </a:solidFill>
              <a:latin typeface="Arial" panose="020B0604020202020204" pitchFamily="34" charset="0"/>
              <a:cs typeface="Arial" panose="020B0604020202020204" pitchFamily="34" charset="0"/>
            </a:endParaRPr>
          </a:p>
        </p:txBody>
      </p:sp>
      <p:sp>
        <p:nvSpPr>
          <p:cNvPr id="27" name="TextBox 26"/>
          <p:cNvSpPr txBox="1"/>
          <p:nvPr/>
        </p:nvSpPr>
        <p:spPr>
          <a:xfrm rot="16200000">
            <a:off x="-357405" y="2040356"/>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CD90 APC</a:t>
            </a:r>
            <a:endParaRPr lang="en-US" sz="800" b="1" dirty="0">
              <a:solidFill>
                <a:srgbClr val="003399"/>
              </a:solidFill>
              <a:latin typeface="Arial" panose="020B0604020202020204" pitchFamily="34" charset="0"/>
              <a:cs typeface="Arial" panose="020B0604020202020204" pitchFamily="34" charset="0"/>
            </a:endParaRPr>
          </a:p>
        </p:txBody>
      </p:sp>
      <p:pic>
        <p:nvPicPr>
          <p:cNvPr id="30" name="Picture 29"/>
          <p:cNvPicPr>
            <a:picLocks noChangeAspect="1"/>
          </p:cNvPicPr>
          <p:nvPr/>
        </p:nvPicPr>
        <p:blipFill>
          <a:blip r:embed="rId6"/>
          <a:stretch>
            <a:fillRect/>
          </a:stretch>
        </p:blipFill>
        <p:spPr>
          <a:xfrm>
            <a:off x="285484" y="3261535"/>
            <a:ext cx="1828800" cy="1828800"/>
          </a:xfrm>
          <a:prstGeom prst="rect">
            <a:avLst/>
          </a:prstGeom>
        </p:spPr>
      </p:pic>
      <p:sp>
        <p:nvSpPr>
          <p:cNvPr id="29" name="TextBox 28"/>
          <p:cNvSpPr txBox="1"/>
          <p:nvPr/>
        </p:nvSpPr>
        <p:spPr>
          <a:xfrm>
            <a:off x="588414" y="4928056"/>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CD19 Spark Blue™ 550</a:t>
            </a:r>
            <a:endParaRPr lang="en-US" sz="800" b="1" dirty="0">
              <a:solidFill>
                <a:srgbClr val="003399"/>
              </a:solidFill>
              <a:latin typeface="Arial" panose="020B0604020202020204" pitchFamily="34" charset="0"/>
              <a:cs typeface="Arial" panose="020B0604020202020204" pitchFamily="34" charset="0"/>
            </a:endParaRPr>
          </a:p>
        </p:txBody>
      </p:sp>
      <p:sp>
        <p:nvSpPr>
          <p:cNvPr id="31" name="TextBox 30"/>
          <p:cNvSpPr txBox="1"/>
          <p:nvPr/>
        </p:nvSpPr>
        <p:spPr>
          <a:xfrm rot="16200000">
            <a:off x="-300127" y="3891703"/>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CD20 </a:t>
            </a:r>
            <a:r>
              <a:rPr lang="en-US" sz="800" b="1" dirty="0" err="1" smtClean="0">
                <a:solidFill>
                  <a:srgbClr val="003399"/>
                </a:solidFill>
                <a:latin typeface="Arial" panose="020B0604020202020204" pitchFamily="34" charset="0"/>
                <a:cs typeface="Arial" panose="020B0604020202020204" pitchFamily="34" charset="0"/>
              </a:rPr>
              <a:t>PerCP</a:t>
            </a:r>
            <a:endParaRPr lang="en-US" sz="800" b="1" dirty="0">
              <a:solidFill>
                <a:srgbClr val="003399"/>
              </a:solidFill>
              <a:latin typeface="Arial" panose="020B0604020202020204" pitchFamily="34" charset="0"/>
              <a:cs typeface="Arial" panose="020B0604020202020204" pitchFamily="34" charset="0"/>
            </a:endParaRPr>
          </a:p>
        </p:txBody>
      </p:sp>
      <p:cxnSp>
        <p:nvCxnSpPr>
          <p:cNvPr id="26" name="Straight Arrow Connector 25"/>
          <p:cNvCxnSpPr/>
          <p:nvPr/>
        </p:nvCxnSpPr>
        <p:spPr>
          <a:xfrm>
            <a:off x="1491838" y="4433160"/>
            <a:ext cx="964278"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2830544" y="4894968"/>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CD10 BV711™</a:t>
            </a:r>
            <a:endParaRPr lang="en-US" sz="800" b="1" dirty="0">
              <a:solidFill>
                <a:srgbClr val="003399"/>
              </a:solidFill>
              <a:latin typeface="Arial" panose="020B0604020202020204" pitchFamily="34" charset="0"/>
              <a:cs typeface="Arial" panose="020B0604020202020204" pitchFamily="34" charset="0"/>
            </a:endParaRPr>
          </a:p>
        </p:txBody>
      </p:sp>
      <p:sp>
        <p:nvSpPr>
          <p:cNvPr id="45" name="TextBox 44"/>
          <p:cNvSpPr txBox="1"/>
          <p:nvPr/>
        </p:nvSpPr>
        <p:spPr>
          <a:xfrm rot="16200000">
            <a:off x="1942003" y="3901147"/>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CD45RA BV510™</a:t>
            </a:r>
            <a:endParaRPr lang="en-US" sz="800" b="1" dirty="0">
              <a:solidFill>
                <a:srgbClr val="003399"/>
              </a:solidFill>
              <a:latin typeface="Arial" panose="020B0604020202020204" pitchFamily="34" charset="0"/>
              <a:cs typeface="Arial" panose="020B0604020202020204" pitchFamily="34" charset="0"/>
            </a:endParaRPr>
          </a:p>
        </p:txBody>
      </p:sp>
      <p:grpSp>
        <p:nvGrpSpPr>
          <p:cNvPr id="6" name="Group 5"/>
          <p:cNvGrpSpPr/>
          <p:nvPr/>
        </p:nvGrpSpPr>
        <p:grpSpPr>
          <a:xfrm>
            <a:off x="7029269" y="3260254"/>
            <a:ext cx="1828800" cy="1876947"/>
            <a:chOff x="7029269" y="3260254"/>
            <a:chExt cx="1828800" cy="1876947"/>
          </a:xfrm>
        </p:grpSpPr>
        <p:pic>
          <p:nvPicPr>
            <p:cNvPr id="38" name="Picture 37"/>
            <p:cNvPicPr>
              <a:picLocks noChangeAspect="1"/>
            </p:cNvPicPr>
            <p:nvPr/>
          </p:nvPicPr>
          <p:blipFill>
            <a:blip r:embed="rId7"/>
            <a:stretch>
              <a:fillRect/>
            </a:stretch>
          </p:blipFill>
          <p:spPr>
            <a:xfrm>
              <a:off x="7029269" y="3260254"/>
              <a:ext cx="1828800" cy="1828800"/>
            </a:xfrm>
            <a:prstGeom prst="rect">
              <a:avLst/>
            </a:prstGeom>
          </p:spPr>
        </p:pic>
        <p:sp>
          <p:nvSpPr>
            <p:cNvPr id="46" name="TextBox 45"/>
            <p:cNvSpPr txBox="1"/>
            <p:nvPr/>
          </p:nvSpPr>
          <p:spPr>
            <a:xfrm>
              <a:off x="7364189" y="4921757"/>
              <a:ext cx="1389212" cy="215444"/>
            </a:xfrm>
            <a:prstGeom prst="rect">
              <a:avLst/>
            </a:prstGeom>
            <a:solidFill>
              <a:srgbClr val="FFFFFF"/>
            </a:solidFill>
          </p:spPr>
          <p:txBody>
            <a:bodyPr wrap="square" rtlCol="0">
              <a:spAutoFit/>
            </a:bodyPr>
            <a:lstStyle/>
            <a:p>
              <a:pPr algn="ctr"/>
              <a:r>
                <a:rPr lang="en-US" sz="800" b="1" dirty="0" err="1" smtClean="0">
                  <a:solidFill>
                    <a:srgbClr val="003399"/>
                  </a:solidFill>
                  <a:latin typeface="Arial" panose="020B0604020202020204" pitchFamily="34" charset="0"/>
                  <a:cs typeface="Arial" panose="020B0604020202020204" pitchFamily="34" charset="0"/>
                </a:rPr>
                <a:t>TdT</a:t>
              </a:r>
              <a:r>
                <a:rPr lang="en-US" sz="800" b="1" dirty="0" smtClean="0">
                  <a:solidFill>
                    <a:srgbClr val="003399"/>
                  </a:solidFill>
                  <a:latin typeface="Arial" panose="020B0604020202020204" pitchFamily="34" charset="0"/>
                  <a:cs typeface="Arial" panose="020B0604020202020204" pitchFamily="34" charset="0"/>
                </a:rPr>
                <a:t> PE</a:t>
              </a:r>
              <a:endParaRPr lang="en-US" sz="800" b="1" dirty="0">
                <a:solidFill>
                  <a:srgbClr val="003399"/>
                </a:solidFill>
                <a:latin typeface="Arial" panose="020B0604020202020204" pitchFamily="34" charset="0"/>
                <a:cs typeface="Arial" panose="020B0604020202020204" pitchFamily="34" charset="0"/>
              </a:endParaRPr>
            </a:p>
          </p:txBody>
        </p:sp>
        <p:sp>
          <p:nvSpPr>
            <p:cNvPr id="47" name="TextBox 46"/>
            <p:cNvSpPr txBox="1"/>
            <p:nvPr/>
          </p:nvSpPr>
          <p:spPr>
            <a:xfrm rot="16200000">
              <a:off x="6475648" y="3906670"/>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CD90 APC</a:t>
              </a:r>
              <a:endParaRPr lang="en-US" sz="800" b="1" dirty="0">
                <a:solidFill>
                  <a:srgbClr val="003399"/>
                </a:solidFill>
                <a:latin typeface="Arial" panose="020B0604020202020204" pitchFamily="34" charset="0"/>
                <a:cs typeface="Arial" panose="020B0604020202020204" pitchFamily="34" charset="0"/>
              </a:endParaRPr>
            </a:p>
          </p:txBody>
        </p:sp>
      </p:grpSp>
      <p:sp>
        <p:nvSpPr>
          <p:cNvPr id="52" name="TextBox 51"/>
          <p:cNvSpPr txBox="1"/>
          <p:nvPr/>
        </p:nvSpPr>
        <p:spPr>
          <a:xfrm>
            <a:off x="4596303" y="3100516"/>
            <a:ext cx="1389212" cy="215444"/>
          </a:xfrm>
          <a:prstGeom prst="rect">
            <a:avLst/>
          </a:prstGeom>
          <a:solidFill>
            <a:srgbClr val="FFFFFF"/>
          </a:solidFill>
        </p:spPr>
        <p:txBody>
          <a:bodyPr wrap="square" rtlCol="0">
            <a:spAutoFit/>
          </a:bodyPr>
          <a:lstStyle/>
          <a:p>
            <a:pPr algn="ctr"/>
            <a:r>
              <a:rPr lang="en-US" sz="800" b="1" dirty="0" err="1" smtClean="0">
                <a:solidFill>
                  <a:srgbClr val="003399"/>
                </a:solidFill>
                <a:latin typeface="Arial" panose="020B0604020202020204" pitchFamily="34" charset="0"/>
                <a:cs typeface="Arial" panose="020B0604020202020204" pitchFamily="34" charset="0"/>
              </a:rPr>
              <a:t>TdT</a:t>
            </a:r>
            <a:r>
              <a:rPr lang="en-US" sz="800" b="1" dirty="0" smtClean="0">
                <a:solidFill>
                  <a:srgbClr val="003399"/>
                </a:solidFill>
                <a:latin typeface="Arial" panose="020B0604020202020204" pitchFamily="34" charset="0"/>
                <a:cs typeface="Arial" panose="020B0604020202020204" pitchFamily="34" charset="0"/>
              </a:rPr>
              <a:t> PE</a:t>
            </a:r>
            <a:endParaRPr lang="en-US" sz="800" b="1" dirty="0">
              <a:solidFill>
                <a:srgbClr val="003399"/>
              </a:solidFill>
              <a:latin typeface="Arial" panose="020B0604020202020204" pitchFamily="34" charset="0"/>
              <a:cs typeface="Arial" panose="020B0604020202020204" pitchFamily="34" charset="0"/>
            </a:endParaRPr>
          </a:p>
        </p:txBody>
      </p:sp>
      <p:sp>
        <p:nvSpPr>
          <p:cNvPr id="55" name="Rectangle 54"/>
          <p:cNvSpPr/>
          <p:nvPr/>
        </p:nvSpPr>
        <p:spPr>
          <a:xfrm flipV="1">
            <a:off x="983803" y="3234006"/>
            <a:ext cx="717073" cy="18000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a:off x="1225742" y="2716641"/>
            <a:ext cx="0" cy="62880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4" name="Picture 3"/>
          <p:cNvPicPr>
            <a:picLocks noChangeAspect="1"/>
          </p:cNvPicPr>
          <p:nvPr/>
        </p:nvPicPr>
        <p:blipFill>
          <a:blip r:embed="rId8"/>
          <a:stretch>
            <a:fillRect/>
          </a:stretch>
        </p:blipFill>
        <p:spPr>
          <a:xfrm>
            <a:off x="2454252" y="1350709"/>
            <a:ext cx="1828800" cy="1828800"/>
          </a:xfrm>
          <a:prstGeom prst="rect">
            <a:avLst/>
          </a:prstGeom>
        </p:spPr>
      </p:pic>
      <p:sp>
        <p:nvSpPr>
          <p:cNvPr id="48" name="TextBox 47"/>
          <p:cNvSpPr txBox="1"/>
          <p:nvPr/>
        </p:nvSpPr>
        <p:spPr>
          <a:xfrm>
            <a:off x="2767503" y="3030622"/>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CD135 PE-Cyanine5</a:t>
            </a:r>
            <a:endParaRPr lang="en-US" sz="800" b="1" dirty="0">
              <a:solidFill>
                <a:srgbClr val="003399"/>
              </a:solidFill>
              <a:latin typeface="Arial" panose="020B0604020202020204" pitchFamily="34" charset="0"/>
              <a:cs typeface="Arial" panose="020B0604020202020204" pitchFamily="34" charset="0"/>
            </a:endParaRPr>
          </a:p>
        </p:txBody>
      </p:sp>
      <p:cxnSp>
        <p:nvCxnSpPr>
          <p:cNvPr id="12" name="Straight Arrow Connector 11"/>
          <p:cNvCxnSpPr/>
          <p:nvPr/>
        </p:nvCxnSpPr>
        <p:spPr>
          <a:xfrm>
            <a:off x="1917138" y="2170271"/>
            <a:ext cx="394291" cy="694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495135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Pre-B and Immature B-cells- Bone Marrow</a:t>
            </a:r>
            <a:endParaRPr lang="en-US" dirty="0"/>
          </a:p>
        </p:txBody>
      </p:sp>
      <p:cxnSp>
        <p:nvCxnSpPr>
          <p:cNvPr id="79" name="Straight Arrow Connector 78"/>
          <p:cNvCxnSpPr/>
          <p:nvPr/>
        </p:nvCxnSpPr>
        <p:spPr>
          <a:xfrm flipV="1">
            <a:off x="1131734" y="1148648"/>
            <a:ext cx="689710" cy="448"/>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grpSp>
        <p:nvGrpSpPr>
          <p:cNvPr id="80" name="Group 79"/>
          <p:cNvGrpSpPr/>
          <p:nvPr/>
        </p:nvGrpSpPr>
        <p:grpSpPr>
          <a:xfrm>
            <a:off x="709390" y="847762"/>
            <a:ext cx="985123" cy="1059611"/>
            <a:chOff x="48491" y="1459758"/>
            <a:chExt cx="1238299" cy="1412813"/>
          </a:xfrm>
        </p:grpSpPr>
        <p:grpSp>
          <p:nvGrpSpPr>
            <p:cNvPr id="81" name="Group 80"/>
            <p:cNvGrpSpPr/>
            <p:nvPr/>
          </p:nvGrpSpPr>
          <p:grpSpPr>
            <a:xfrm>
              <a:off x="310100" y="1643932"/>
              <a:ext cx="906450" cy="922351"/>
              <a:chOff x="310100" y="1168842"/>
              <a:chExt cx="906450" cy="922351"/>
            </a:xfrm>
          </p:grpSpPr>
          <p:cxnSp>
            <p:nvCxnSpPr>
              <p:cNvPr id="84" name="Straight Connector 83"/>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85" name="Straight Connector 84"/>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86" name="Straight Connector 85"/>
              <p:cNvCxnSpPr/>
              <p:nvPr/>
            </p:nvCxnSpPr>
            <p:spPr>
              <a:xfrm>
                <a:off x="763325"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87" name="Straight Connector 86"/>
              <p:cNvCxnSpPr/>
              <p:nvPr/>
            </p:nvCxnSpPr>
            <p:spPr>
              <a:xfrm flipH="1">
                <a:off x="310100" y="1647245"/>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82" name="TextBox 81"/>
            <p:cNvSpPr txBox="1"/>
            <p:nvPr/>
          </p:nvSpPr>
          <p:spPr>
            <a:xfrm rot="16200000">
              <a:off x="-442306" y="1950555"/>
              <a:ext cx="1258591" cy="276998"/>
            </a:xfrm>
            <a:prstGeom prst="rect">
              <a:avLst/>
            </a:prstGeom>
            <a:noFill/>
          </p:spPr>
          <p:txBody>
            <a:bodyPr wrap="square" rtlCol="0">
              <a:spAutoFit/>
            </a:bodyPr>
            <a:lstStyle/>
            <a:p>
              <a:r>
                <a:rPr lang="en-US" sz="750" b="1" dirty="0" smtClean="0"/>
                <a:t>CD38 PCP-Fire 720</a:t>
              </a:r>
              <a:endParaRPr lang="en-US" sz="750" b="1" dirty="0"/>
            </a:p>
          </p:txBody>
        </p:sp>
        <p:sp>
          <p:nvSpPr>
            <p:cNvPr id="83" name="TextBox 82"/>
            <p:cNvSpPr txBox="1"/>
            <p:nvPr/>
          </p:nvSpPr>
          <p:spPr>
            <a:xfrm>
              <a:off x="335620" y="2595573"/>
              <a:ext cx="951170" cy="276998"/>
            </a:xfrm>
            <a:prstGeom prst="rect">
              <a:avLst/>
            </a:prstGeom>
            <a:noFill/>
          </p:spPr>
          <p:txBody>
            <a:bodyPr wrap="square" rtlCol="0">
              <a:spAutoFit/>
            </a:bodyPr>
            <a:lstStyle/>
            <a:p>
              <a:r>
                <a:rPr lang="en-US" sz="750" b="1" dirty="0" smtClean="0"/>
                <a:t>CD27 BV421</a:t>
              </a:r>
              <a:endParaRPr lang="en-US" sz="750" b="1" dirty="0"/>
            </a:p>
          </p:txBody>
        </p:sp>
      </p:grpSp>
      <p:grpSp>
        <p:nvGrpSpPr>
          <p:cNvPr id="88" name="Group 87"/>
          <p:cNvGrpSpPr/>
          <p:nvPr/>
        </p:nvGrpSpPr>
        <p:grpSpPr>
          <a:xfrm>
            <a:off x="1860227" y="951750"/>
            <a:ext cx="1106892" cy="946561"/>
            <a:chOff x="1498133" y="1694604"/>
            <a:chExt cx="1106892" cy="946561"/>
          </a:xfrm>
        </p:grpSpPr>
        <p:grpSp>
          <p:nvGrpSpPr>
            <p:cNvPr id="89" name="Group 88"/>
            <p:cNvGrpSpPr/>
            <p:nvPr/>
          </p:nvGrpSpPr>
          <p:grpSpPr>
            <a:xfrm>
              <a:off x="1498133" y="1694604"/>
              <a:ext cx="1042937" cy="946561"/>
              <a:chOff x="43639" y="1610492"/>
              <a:chExt cx="1310971" cy="1262079"/>
            </a:xfrm>
          </p:grpSpPr>
          <p:grpSp>
            <p:nvGrpSpPr>
              <p:cNvPr id="92" name="Group 91"/>
              <p:cNvGrpSpPr/>
              <p:nvPr/>
            </p:nvGrpSpPr>
            <p:grpSpPr>
              <a:xfrm>
                <a:off x="310100" y="1643932"/>
                <a:ext cx="906450" cy="922351"/>
                <a:chOff x="310100" y="1168842"/>
                <a:chExt cx="906450" cy="922351"/>
              </a:xfrm>
            </p:grpSpPr>
            <p:cxnSp>
              <p:nvCxnSpPr>
                <p:cNvPr id="95" name="Straight Connector 94"/>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96" name="Straight Connector 95"/>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97" name="Straight Connector 96"/>
                <p:cNvCxnSpPr/>
                <p:nvPr/>
              </p:nvCxnSpPr>
              <p:spPr>
                <a:xfrm>
                  <a:off x="763325" y="1177349"/>
                  <a:ext cx="0" cy="469896"/>
                </a:xfrm>
                <a:prstGeom prst="line">
                  <a:avLst/>
                </a:prstGeom>
              </p:spPr>
              <p:style>
                <a:lnRef idx="2">
                  <a:schemeClr val="dk1"/>
                </a:lnRef>
                <a:fillRef idx="0">
                  <a:schemeClr val="dk1"/>
                </a:fillRef>
                <a:effectRef idx="1">
                  <a:schemeClr val="dk1"/>
                </a:effectRef>
                <a:fontRef idx="minor">
                  <a:schemeClr val="tx1"/>
                </a:fontRef>
              </p:style>
            </p:cxnSp>
            <p:cxnSp>
              <p:nvCxnSpPr>
                <p:cNvPr id="98" name="Straight Connector 97"/>
                <p:cNvCxnSpPr/>
                <p:nvPr/>
              </p:nvCxnSpPr>
              <p:spPr>
                <a:xfrm flipH="1">
                  <a:off x="310100" y="1647245"/>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93" name="TextBox 92"/>
              <p:cNvSpPr txBox="1"/>
              <p:nvPr/>
            </p:nvSpPr>
            <p:spPr>
              <a:xfrm rot="16200000">
                <a:off x="-289043" y="1943174"/>
                <a:ext cx="926504" cy="261140"/>
              </a:xfrm>
              <a:prstGeom prst="rect">
                <a:avLst/>
              </a:prstGeom>
              <a:noFill/>
            </p:spPr>
            <p:txBody>
              <a:bodyPr wrap="square" rtlCol="0">
                <a:spAutoFit/>
              </a:bodyPr>
              <a:lstStyle/>
              <a:p>
                <a:r>
                  <a:rPr lang="en-US" sz="750" b="1" dirty="0" smtClean="0"/>
                  <a:t>CD24 BV785</a:t>
                </a:r>
                <a:endParaRPr lang="en-US" sz="750" b="1" dirty="0"/>
              </a:p>
            </p:txBody>
          </p:sp>
          <p:sp>
            <p:nvSpPr>
              <p:cNvPr id="94" name="TextBox 93"/>
              <p:cNvSpPr txBox="1"/>
              <p:nvPr/>
            </p:nvSpPr>
            <p:spPr>
              <a:xfrm>
                <a:off x="235457" y="2595573"/>
                <a:ext cx="1119153" cy="276998"/>
              </a:xfrm>
              <a:prstGeom prst="rect">
                <a:avLst/>
              </a:prstGeom>
              <a:noFill/>
            </p:spPr>
            <p:txBody>
              <a:bodyPr wrap="square" rtlCol="0">
                <a:spAutoFit/>
              </a:bodyPr>
              <a:lstStyle/>
              <a:p>
                <a:r>
                  <a:rPr lang="en-US" sz="750" b="1" dirty="0" smtClean="0"/>
                  <a:t>CD5 PE-DZL 594</a:t>
                </a:r>
                <a:endParaRPr lang="en-US" sz="750" b="1" dirty="0"/>
              </a:p>
            </p:txBody>
          </p:sp>
        </p:grpSp>
        <p:sp>
          <p:nvSpPr>
            <p:cNvPr id="90" name="TextBox 89"/>
            <p:cNvSpPr txBox="1"/>
            <p:nvPr/>
          </p:nvSpPr>
          <p:spPr>
            <a:xfrm>
              <a:off x="1646003" y="1822551"/>
              <a:ext cx="513369" cy="184666"/>
            </a:xfrm>
            <a:prstGeom prst="rect">
              <a:avLst/>
            </a:prstGeom>
            <a:noFill/>
          </p:spPr>
          <p:txBody>
            <a:bodyPr wrap="square" rtlCol="0">
              <a:spAutoFit/>
            </a:bodyPr>
            <a:lstStyle/>
            <a:p>
              <a:r>
                <a:rPr lang="en-US" sz="600" b="1" dirty="0" smtClean="0">
                  <a:solidFill>
                    <a:srgbClr val="0070C0"/>
                  </a:solidFill>
                </a:rPr>
                <a:t>Immature</a:t>
              </a:r>
              <a:endParaRPr lang="en-US" sz="600" b="1" dirty="0">
                <a:solidFill>
                  <a:srgbClr val="0070C0"/>
                </a:solidFill>
              </a:endParaRPr>
            </a:p>
          </p:txBody>
        </p:sp>
        <p:sp>
          <p:nvSpPr>
            <p:cNvPr id="91" name="TextBox 90"/>
            <p:cNvSpPr txBox="1"/>
            <p:nvPr/>
          </p:nvSpPr>
          <p:spPr>
            <a:xfrm>
              <a:off x="2023252" y="1819122"/>
              <a:ext cx="581773" cy="184666"/>
            </a:xfrm>
            <a:prstGeom prst="rect">
              <a:avLst/>
            </a:prstGeom>
            <a:noFill/>
          </p:spPr>
          <p:txBody>
            <a:bodyPr wrap="square" rtlCol="0">
              <a:spAutoFit/>
            </a:bodyPr>
            <a:lstStyle/>
            <a:p>
              <a:r>
                <a:rPr lang="en-US" sz="600" b="1" dirty="0" smtClean="0">
                  <a:solidFill>
                    <a:srgbClr val="FF00FF"/>
                  </a:solidFill>
                </a:rPr>
                <a:t>transitional</a:t>
              </a:r>
              <a:endParaRPr lang="en-US" sz="600" b="1" dirty="0">
                <a:solidFill>
                  <a:srgbClr val="FF00FF"/>
                </a:solidFill>
              </a:endParaRPr>
            </a:p>
          </p:txBody>
        </p:sp>
      </p:grpSp>
      <p:cxnSp>
        <p:nvCxnSpPr>
          <p:cNvPr id="108" name="Straight Arrow Connector 107"/>
          <p:cNvCxnSpPr/>
          <p:nvPr/>
        </p:nvCxnSpPr>
        <p:spPr>
          <a:xfrm flipV="1">
            <a:off x="2688990" y="1260932"/>
            <a:ext cx="346246" cy="2"/>
          </a:xfrm>
          <a:prstGeom prst="straightConnector1">
            <a:avLst/>
          </a:prstGeom>
          <a:ln>
            <a:solidFill>
              <a:srgbClr val="FF00FF"/>
            </a:solidFill>
            <a:tailEnd type="triangle"/>
          </a:ln>
        </p:spPr>
        <p:style>
          <a:lnRef idx="2">
            <a:schemeClr val="accent1"/>
          </a:lnRef>
          <a:fillRef idx="0">
            <a:schemeClr val="accent1"/>
          </a:fillRef>
          <a:effectRef idx="1">
            <a:schemeClr val="accent1"/>
          </a:effectRef>
          <a:fontRef idx="minor">
            <a:schemeClr val="tx1"/>
          </a:fontRef>
        </p:style>
      </p:cxnSp>
      <p:grpSp>
        <p:nvGrpSpPr>
          <p:cNvPr id="109" name="Group 108"/>
          <p:cNvGrpSpPr/>
          <p:nvPr/>
        </p:nvGrpSpPr>
        <p:grpSpPr>
          <a:xfrm>
            <a:off x="3008301" y="820518"/>
            <a:ext cx="876044" cy="1124001"/>
            <a:chOff x="48492" y="1373905"/>
            <a:chExt cx="1168058" cy="1498666"/>
          </a:xfrm>
        </p:grpSpPr>
        <p:grpSp>
          <p:nvGrpSpPr>
            <p:cNvPr id="110" name="Group 109"/>
            <p:cNvGrpSpPr/>
            <p:nvPr/>
          </p:nvGrpSpPr>
          <p:grpSpPr>
            <a:xfrm>
              <a:off x="310100" y="1643932"/>
              <a:ext cx="906450" cy="922351"/>
              <a:chOff x="310100" y="1168842"/>
              <a:chExt cx="906450" cy="922351"/>
            </a:xfrm>
          </p:grpSpPr>
          <p:cxnSp>
            <p:nvCxnSpPr>
              <p:cNvPr id="113" name="Straight Connector 112"/>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114" name="Straight Connector 113"/>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115" name="Straight Connector 114"/>
              <p:cNvCxnSpPr/>
              <p:nvPr/>
            </p:nvCxnSpPr>
            <p:spPr>
              <a:xfrm>
                <a:off x="763325"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116" name="Straight Connector 115"/>
              <p:cNvCxnSpPr/>
              <p:nvPr/>
            </p:nvCxnSpPr>
            <p:spPr>
              <a:xfrm flipH="1">
                <a:off x="310100" y="1647245"/>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111" name="TextBox 110"/>
            <p:cNvSpPr txBox="1"/>
            <p:nvPr/>
          </p:nvSpPr>
          <p:spPr>
            <a:xfrm rot="16200000">
              <a:off x="-388564" y="1810961"/>
              <a:ext cx="1151112" cy="276999"/>
            </a:xfrm>
            <a:prstGeom prst="rect">
              <a:avLst/>
            </a:prstGeom>
            <a:noFill/>
          </p:spPr>
          <p:txBody>
            <a:bodyPr wrap="square" rtlCol="0">
              <a:spAutoFit/>
            </a:bodyPr>
            <a:lstStyle/>
            <a:p>
              <a:r>
                <a:rPr lang="en-US" sz="750" b="1" dirty="0" err="1" smtClean="0"/>
                <a:t>IgD</a:t>
              </a:r>
              <a:r>
                <a:rPr lang="en-US" sz="750" b="1" dirty="0" smtClean="0"/>
                <a:t> BV605</a:t>
              </a:r>
              <a:endParaRPr lang="en-US" sz="750" b="1" dirty="0"/>
            </a:p>
          </p:txBody>
        </p:sp>
        <p:sp>
          <p:nvSpPr>
            <p:cNvPr id="112" name="TextBox 111"/>
            <p:cNvSpPr txBox="1"/>
            <p:nvPr/>
          </p:nvSpPr>
          <p:spPr>
            <a:xfrm>
              <a:off x="307159" y="2595573"/>
              <a:ext cx="909389" cy="276998"/>
            </a:xfrm>
            <a:prstGeom prst="rect">
              <a:avLst/>
            </a:prstGeom>
            <a:noFill/>
          </p:spPr>
          <p:txBody>
            <a:bodyPr wrap="square" rtlCol="0">
              <a:spAutoFit/>
            </a:bodyPr>
            <a:lstStyle/>
            <a:p>
              <a:r>
                <a:rPr lang="en-US" sz="750" b="1" dirty="0" smtClean="0"/>
                <a:t>IgM AF647</a:t>
              </a:r>
              <a:endParaRPr lang="en-US" sz="750" b="1" dirty="0"/>
            </a:p>
          </p:txBody>
        </p:sp>
      </p:grpSp>
      <p:pic>
        <p:nvPicPr>
          <p:cNvPr id="35" name="Picture 34"/>
          <p:cNvPicPr>
            <a:picLocks noChangeAspect="1"/>
          </p:cNvPicPr>
          <p:nvPr/>
        </p:nvPicPr>
        <p:blipFill>
          <a:blip r:embed="rId3"/>
          <a:stretch>
            <a:fillRect/>
          </a:stretch>
        </p:blipFill>
        <p:spPr>
          <a:xfrm>
            <a:off x="4028373" y="1382519"/>
            <a:ext cx="1371600" cy="1371600"/>
          </a:xfrm>
          <a:prstGeom prst="rect">
            <a:avLst/>
          </a:prstGeom>
        </p:spPr>
      </p:pic>
      <p:sp>
        <p:nvSpPr>
          <p:cNvPr id="40" name="TextBox 39"/>
          <p:cNvSpPr txBox="1"/>
          <p:nvPr/>
        </p:nvSpPr>
        <p:spPr>
          <a:xfrm>
            <a:off x="5098942" y="2815299"/>
            <a:ext cx="2056480" cy="246221"/>
          </a:xfrm>
          <a:prstGeom prst="rect">
            <a:avLst/>
          </a:prstGeom>
          <a:noFill/>
        </p:spPr>
        <p:txBody>
          <a:bodyPr wrap="square" rtlCol="0">
            <a:spAutoFit/>
          </a:bodyPr>
          <a:lstStyle/>
          <a:p>
            <a:r>
              <a:rPr lang="en-US" sz="1000" b="1" dirty="0" smtClean="0">
                <a:solidFill>
                  <a:srgbClr val="000000"/>
                </a:solidFill>
              </a:rPr>
              <a:t>FMO BV785™ and PE-Dazzle™ 594</a:t>
            </a:r>
            <a:endParaRPr lang="en-US" sz="1000" b="1" dirty="0">
              <a:solidFill>
                <a:srgbClr val="000000"/>
              </a:solidFill>
            </a:endParaRPr>
          </a:p>
        </p:txBody>
      </p:sp>
      <p:sp>
        <p:nvSpPr>
          <p:cNvPr id="47" name="Rectangle 46"/>
          <p:cNvSpPr/>
          <p:nvPr/>
        </p:nvSpPr>
        <p:spPr>
          <a:xfrm>
            <a:off x="6881316" y="4475808"/>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TextBox 47"/>
          <p:cNvSpPr txBox="1"/>
          <p:nvPr/>
        </p:nvSpPr>
        <p:spPr>
          <a:xfrm>
            <a:off x="4063898" y="2637764"/>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CD27 BV750™</a:t>
            </a:r>
            <a:endParaRPr lang="en-US" sz="800" b="1" dirty="0">
              <a:solidFill>
                <a:srgbClr val="003399"/>
              </a:solidFill>
              <a:latin typeface="Arial" panose="020B0604020202020204" pitchFamily="34" charset="0"/>
              <a:cs typeface="Arial" panose="020B0604020202020204" pitchFamily="34" charset="0"/>
            </a:endParaRPr>
          </a:p>
        </p:txBody>
      </p:sp>
      <p:sp>
        <p:nvSpPr>
          <p:cNvPr id="49" name="TextBox 48"/>
          <p:cNvSpPr txBox="1"/>
          <p:nvPr/>
        </p:nvSpPr>
        <p:spPr>
          <a:xfrm rot="16200000">
            <a:off x="3280222" y="1843662"/>
            <a:ext cx="1605471"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CD38 </a:t>
            </a:r>
            <a:r>
              <a:rPr lang="en-US" sz="800" b="1" dirty="0">
                <a:solidFill>
                  <a:srgbClr val="003399"/>
                </a:solidFill>
                <a:latin typeface="Arial" panose="020B0604020202020204" pitchFamily="34" charset="0"/>
                <a:cs typeface="Arial" panose="020B0604020202020204" pitchFamily="34" charset="0"/>
              </a:rPr>
              <a:t>PCP-Fire</a:t>
            </a:r>
            <a:r>
              <a:rPr lang="en-US" sz="800" b="1" dirty="0" smtClean="0">
                <a:solidFill>
                  <a:srgbClr val="003399"/>
                </a:solidFill>
                <a:latin typeface="Arial" panose="020B0604020202020204" pitchFamily="34" charset="0"/>
                <a:cs typeface="Arial" panose="020B0604020202020204" pitchFamily="34" charset="0"/>
              </a:rPr>
              <a:t>™</a:t>
            </a:r>
            <a:r>
              <a:rPr lang="en-US" sz="800" b="1" dirty="0">
                <a:solidFill>
                  <a:srgbClr val="003399"/>
                </a:solidFill>
                <a:latin typeface="Arial" panose="020B0604020202020204" pitchFamily="34" charset="0"/>
                <a:cs typeface="Arial" panose="020B0604020202020204" pitchFamily="34" charset="0"/>
              </a:rPr>
              <a:t> </a:t>
            </a:r>
            <a:r>
              <a:rPr lang="en-US" sz="800" b="1" dirty="0" smtClean="0">
                <a:solidFill>
                  <a:srgbClr val="003399"/>
                </a:solidFill>
                <a:latin typeface="Arial" panose="020B0604020202020204" pitchFamily="34" charset="0"/>
                <a:cs typeface="Arial" panose="020B0604020202020204" pitchFamily="34" charset="0"/>
              </a:rPr>
              <a:t>720</a:t>
            </a:r>
            <a:endParaRPr lang="en-US" sz="800" b="1" dirty="0">
              <a:solidFill>
                <a:srgbClr val="003399"/>
              </a:solidFill>
              <a:latin typeface="Arial" panose="020B0604020202020204" pitchFamily="34" charset="0"/>
              <a:cs typeface="Arial" panose="020B0604020202020204" pitchFamily="34" charset="0"/>
            </a:endParaRPr>
          </a:p>
        </p:txBody>
      </p:sp>
      <p:grpSp>
        <p:nvGrpSpPr>
          <p:cNvPr id="4" name="Group 3"/>
          <p:cNvGrpSpPr/>
          <p:nvPr/>
        </p:nvGrpSpPr>
        <p:grpSpPr>
          <a:xfrm>
            <a:off x="5456182" y="1248552"/>
            <a:ext cx="1483461" cy="1604656"/>
            <a:chOff x="5456182" y="1248552"/>
            <a:chExt cx="1483461" cy="1604656"/>
          </a:xfrm>
        </p:grpSpPr>
        <p:pic>
          <p:nvPicPr>
            <p:cNvPr id="34" name="Picture 33"/>
            <p:cNvPicPr>
              <a:picLocks noChangeAspect="1"/>
            </p:cNvPicPr>
            <p:nvPr/>
          </p:nvPicPr>
          <p:blipFill>
            <a:blip r:embed="rId4"/>
            <a:stretch>
              <a:fillRect/>
            </a:stretch>
          </p:blipFill>
          <p:spPr>
            <a:xfrm>
              <a:off x="5568043" y="1382519"/>
              <a:ext cx="1371600" cy="1371600"/>
            </a:xfrm>
            <a:prstGeom prst="rect">
              <a:avLst/>
            </a:prstGeom>
          </p:spPr>
        </p:pic>
        <p:sp>
          <p:nvSpPr>
            <p:cNvPr id="50" name="TextBox 49"/>
            <p:cNvSpPr txBox="1"/>
            <p:nvPr/>
          </p:nvSpPr>
          <p:spPr>
            <a:xfrm>
              <a:off x="5544844" y="2637764"/>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CD5 PE-Dazzle 594</a:t>
              </a:r>
              <a:endParaRPr lang="en-US" sz="800" b="1" dirty="0">
                <a:solidFill>
                  <a:srgbClr val="003399"/>
                </a:solidFill>
                <a:latin typeface="Arial" panose="020B0604020202020204" pitchFamily="34" charset="0"/>
                <a:cs typeface="Arial" panose="020B0604020202020204" pitchFamily="34" charset="0"/>
              </a:endParaRPr>
            </a:p>
          </p:txBody>
        </p:sp>
        <p:sp>
          <p:nvSpPr>
            <p:cNvPr id="51" name="TextBox 50"/>
            <p:cNvSpPr txBox="1"/>
            <p:nvPr/>
          </p:nvSpPr>
          <p:spPr>
            <a:xfrm rot="16200000">
              <a:off x="4869298" y="1835436"/>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CD24 </a:t>
              </a:r>
              <a:r>
                <a:rPr lang="en-US" sz="800" b="1" dirty="0">
                  <a:solidFill>
                    <a:srgbClr val="003399"/>
                  </a:solidFill>
                  <a:latin typeface="Arial" panose="020B0604020202020204" pitchFamily="34" charset="0"/>
                  <a:cs typeface="Arial" panose="020B0604020202020204" pitchFamily="34" charset="0"/>
                </a:rPr>
                <a:t>BV785</a:t>
              </a:r>
              <a:r>
                <a:rPr lang="en-US" sz="800" b="1" dirty="0" smtClean="0">
                  <a:solidFill>
                    <a:srgbClr val="003399"/>
                  </a:solidFill>
                  <a:latin typeface="Arial" panose="020B0604020202020204" pitchFamily="34" charset="0"/>
                  <a:cs typeface="Arial" panose="020B0604020202020204" pitchFamily="34" charset="0"/>
                </a:rPr>
                <a:t>™</a:t>
              </a:r>
              <a:endParaRPr lang="en-US" sz="800" b="1" dirty="0">
                <a:solidFill>
                  <a:srgbClr val="003399"/>
                </a:solidFill>
                <a:latin typeface="Arial" panose="020B0604020202020204" pitchFamily="34" charset="0"/>
                <a:cs typeface="Arial" panose="020B0604020202020204" pitchFamily="34" charset="0"/>
              </a:endParaRPr>
            </a:p>
          </p:txBody>
        </p:sp>
      </p:grpSp>
      <p:grpSp>
        <p:nvGrpSpPr>
          <p:cNvPr id="3" name="Group 2"/>
          <p:cNvGrpSpPr/>
          <p:nvPr/>
        </p:nvGrpSpPr>
        <p:grpSpPr>
          <a:xfrm>
            <a:off x="5445248" y="3003433"/>
            <a:ext cx="1524315" cy="1463485"/>
            <a:chOff x="5445248" y="2983490"/>
            <a:chExt cx="1524315" cy="1463485"/>
          </a:xfrm>
        </p:grpSpPr>
        <p:pic>
          <p:nvPicPr>
            <p:cNvPr id="33" name="Picture 32"/>
            <p:cNvPicPr>
              <a:picLocks noChangeAspect="1"/>
            </p:cNvPicPr>
            <p:nvPr/>
          </p:nvPicPr>
          <p:blipFill>
            <a:blip r:embed="rId5"/>
            <a:stretch>
              <a:fillRect/>
            </a:stretch>
          </p:blipFill>
          <p:spPr>
            <a:xfrm>
              <a:off x="5492764" y="2983490"/>
              <a:ext cx="1469001" cy="1371600"/>
            </a:xfrm>
            <a:prstGeom prst="rect">
              <a:avLst/>
            </a:prstGeom>
          </p:spPr>
        </p:pic>
        <p:sp>
          <p:nvSpPr>
            <p:cNvPr id="52" name="TextBox 51"/>
            <p:cNvSpPr txBox="1"/>
            <p:nvPr/>
          </p:nvSpPr>
          <p:spPr>
            <a:xfrm>
              <a:off x="5580351" y="4231531"/>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CD5 </a:t>
              </a:r>
              <a:r>
                <a:rPr lang="en-US" sz="800" b="1" dirty="0">
                  <a:solidFill>
                    <a:srgbClr val="003399"/>
                  </a:solidFill>
                  <a:latin typeface="Arial" panose="020B0604020202020204" pitchFamily="34" charset="0"/>
                  <a:cs typeface="Arial" panose="020B0604020202020204" pitchFamily="34" charset="0"/>
                </a:rPr>
                <a:t>PE-Dazzle</a:t>
              </a:r>
              <a:r>
                <a:rPr lang="en-US" sz="800" b="1" dirty="0" smtClean="0">
                  <a:solidFill>
                    <a:srgbClr val="003399"/>
                  </a:solidFill>
                  <a:latin typeface="Arial" panose="020B0604020202020204" pitchFamily="34" charset="0"/>
                  <a:cs typeface="Arial" panose="020B0604020202020204" pitchFamily="34" charset="0"/>
                </a:rPr>
                <a:t>™ 594</a:t>
              </a:r>
              <a:endParaRPr lang="en-US" sz="800" b="1" dirty="0">
                <a:solidFill>
                  <a:srgbClr val="003399"/>
                </a:solidFill>
                <a:latin typeface="Arial" panose="020B0604020202020204" pitchFamily="34" charset="0"/>
                <a:cs typeface="Arial" panose="020B0604020202020204" pitchFamily="34" charset="0"/>
              </a:endParaRPr>
            </a:p>
          </p:txBody>
        </p:sp>
        <p:sp>
          <p:nvSpPr>
            <p:cNvPr id="53" name="TextBox 52"/>
            <p:cNvSpPr txBox="1"/>
            <p:nvPr/>
          </p:nvSpPr>
          <p:spPr>
            <a:xfrm rot="16200000">
              <a:off x="5013127" y="3471215"/>
              <a:ext cx="1079686"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CD24 </a:t>
              </a:r>
              <a:r>
                <a:rPr lang="en-US" sz="800" b="1" dirty="0">
                  <a:solidFill>
                    <a:srgbClr val="003399"/>
                  </a:solidFill>
                  <a:latin typeface="Arial" panose="020B0604020202020204" pitchFamily="34" charset="0"/>
                  <a:cs typeface="Arial" panose="020B0604020202020204" pitchFamily="34" charset="0"/>
                </a:rPr>
                <a:t>BV785</a:t>
              </a:r>
              <a:r>
                <a:rPr lang="en-US" sz="800" b="1" dirty="0" smtClean="0">
                  <a:solidFill>
                    <a:srgbClr val="003399"/>
                  </a:solidFill>
                  <a:latin typeface="Arial" panose="020B0604020202020204" pitchFamily="34" charset="0"/>
                  <a:cs typeface="Arial" panose="020B0604020202020204" pitchFamily="34" charset="0"/>
                </a:rPr>
                <a:t>™</a:t>
              </a:r>
              <a:endParaRPr lang="en-US" sz="800" b="1" dirty="0">
                <a:solidFill>
                  <a:srgbClr val="003399"/>
                </a:solidFill>
                <a:latin typeface="Arial" panose="020B0604020202020204" pitchFamily="34" charset="0"/>
                <a:cs typeface="Arial" panose="020B0604020202020204" pitchFamily="34" charset="0"/>
              </a:endParaRPr>
            </a:p>
          </p:txBody>
        </p:sp>
      </p:grpSp>
      <p:cxnSp>
        <p:nvCxnSpPr>
          <p:cNvPr id="38" name="Straight Arrow Connector 37"/>
          <p:cNvCxnSpPr/>
          <p:nvPr/>
        </p:nvCxnSpPr>
        <p:spPr>
          <a:xfrm flipV="1">
            <a:off x="6138950" y="1382519"/>
            <a:ext cx="976138" cy="288647"/>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6492900" y="1911543"/>
            <a:ext cx="622188" cy="50214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5" name="Group 4"/>
          <p:cNvGrpSpPr/>
          <p:nvPr/>
        </p:nvGrpSpPr>
        <p:grpSpPr>
          <a:xfrm>
            <a:off x="7107713" y="2431071"/>
            <a:ext cx="1982702" cy="1371600"/>
            <a:chOff x="7107713" y="2331260"/>
            <a:chExt cx="1982702" cy="1371600"/>
          </a:xfrm>
        </p:grpSpPr>
        <p:pic>
          <p:nvPicPr>
            <p:cNvPr id="37" name="Picture 36"/>
            <p:cNvPicPr>
              <a:picLocks noChangeAspect="1"/>
            </p:cNvPicPr>
            <p:nvPr/>
          </p:nvPicPr>
          <p:blipFill>
            <a:blip r:embed="rId6"/>
            <a:stretch>
              <a:fillRect/>
            </a:stretch>
          </p:blipFill>
          <p:spPr>
            <a:xfrm>
              <a:off x="7107713" y="2331260"/>
              <a:ext cx="1371600" cy="1371600"/>
            </a:xfrm>
            <a:prstGeom prst="rect">
              <a:avLst/>
            </a:prstGeom>
          </p:spPr>
        </p:pic>
        <p:sp>
          <p:nvSpPr>
            <p:cNvPr id="43" name="TextBox 42"/>
            <p:cNvSpPr txBox="1"/>
            <p:nvPr/>
          </p:nvSpPr>
          <p:spPr>
            <a:xfrm>
              <a:off x="8416269" y="2983107"/>
              <a:ext cx="674146" cy="584775"/>
            </a:xfrm>
            <a:prstGeom prst="rect">
              <a:avLst/>
            </a:prstGeom>
            <a:noFill/>
          </p:spPr>
          <p:txBody>
            <a:bodyPr wrap="square" rtlCol="0">
              <a:spAutoFit/>
            </a:bodyPr>
            <a:lstStyle/>
            <a:p>
              <a:r>
                <a:rPr lang="en-US" sz="800" dirty="0" smtClean="0">
                  <a:solidFill>
                    <a:srgbClr val="FF0000"/>
                  </a:solidFill>
                </a:rPr>
                <a:t>Confirm Transitional B-cells (CD21)</a:t>
              </a:r>
              <a:endParaRPr lang="en-US" sz="800" dirty="0">
                <a:solidFill>
                  <a:srgbClr val="FF0000"/>
                </a:solidFill>
              </a:endParaRPr>
            </a:p>
          </p:txBody>
        </p:sp>
        <p:sp>
          <p:nvSpPr>
            <p:cNvPr id="46" name="Rectangle 45"/>
            <p:cNvSpPr/>
            <p:nvPr/>
          </p:nvSpPr>
          <p:spPr>
            <a:xfrm>
              <a:off x="7962543" y="2939291"/>
              <a:ext cx="427703" cy="523568"/>
            </a:xfrm>
            <a:prstGeom prst="rect">
              <a:avLst/>
            </a:prstGeom>
            <a:noFill/>
            <a:ln w="95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1" name="Rectangle 60"/>
          <p:cNvSpPr/>
          <p:nvPr/>
        </p:nvSpPr>
        <p:spPr>
          <a:xfrm>
            <a:off x="0" y="3071507"/>
            <a:ext cx="5862917" cy="1492716"/>
          </a:xfrm>
          <a:prstGeom prst="rect">
            <a:avLst/>
          </a:prstGeom>
        </p:spPr>
        <p:txBody>
          <a:bodyPr wrap="square">
            <a:spAutoFit/>
          </a:bodyPr>
          <a:lstStyle/>
          <a:p>
            <a:r>
              <a:rPr lang="en-US" sz="1300" b="1" dirty="0">
                <a:solidFill>
                  <a:srgbClr val="000000"/>
                </a:solidFill>
              </a:rPr>
              <a:t>Pre-B:</a:t>
            </a:r>
          </a:p>
          <a:p>
            <a:r>
              <a:rPr lang="en-US" sz="1300" dirty="0">
                <a:solidFill>
                  <a:srgbClr val="000000"/>
                </a:solidFill>
              </a:rPr>
              <a:t>CD34-CD90-, CD135-, </a:t>
            </a:r>
            <a:r>
              <a:rPr lang="en-US" sz="1300" dirty="0" smtClean="0">
                <a:solidFill>
                  <a:srgbClr val="000000"/>
                </a:solidFill>
              </a:rPr>
              <a:t>CD19+CD20+, CD27-CD38</a:t>
            </a:r>
            <a:r>
              <a:rPr lang="en-US" sz="1300" dirty="0">
                <a:solidFill>
                  <a:srgbClr val="000000"/>
                </a:solidFill>
              </a:rPr>
              <a:t>+, </a:t>
            </a:r>
            <a:r>
              <a:rPr lang="en-US" sz="1300" dirty="0" smtClean="0">
                <a:solidFill>
                  <a:srgbClr val="000000"/>
                </a:solidFill>
              </a:rPr>
              <a:t>CD24+</a:t>
            </a:r>
            <a:r>
              <a:rPr lang="en-US" sz="1300" b="1" dirty="0" smtClean="0">
                <a:solidFill>
                  <a:srgbClr val="000000"/>
                </a:solidFill>
              </a:rPr>
              <a:t>CD5-, IgM-</a:t>
            </a:r>
            <a:r>
              <a:rPr lang="en-US" sz="1300" b="1" dirty="0" err="1" smtClean="0">
                <a:solidFill>
                  <a:srgbClr val="000000"/>
                </a:solidFill>
              </a:rPr>
              <a:t>IgD</a:t>
            </a:r>
            <a:r>
              <a:rPr lang="en-US" sz="1300" b="1" dirty="0" smtClean="0">
                <a:solidFill>
                  <a:srgbClr val="000000"/>
                </a:solidFill>
              </a:rPr>
              <a:t>-</a:t>
            </a:r>
          </a:p>
          <a:p>
            <a:r>
              <a:rPr lang="en-US" sz="1300" b="1" dirty="0" smtClean="0">
                <a:solidFill>
                  <a:srgbClr val="000000"/>
                </a:solidFill>
              </a:rPr>
              <a:t>Immature:</a:t>
            </a:r>
          </a:p>
          <a:p>
            <a:r>
              <a:rPr lang="en-US" sz="1300" dirty="0" smtClean="0">
                <a:solidFill>
                  <a:srgbClr val="000000"/>
                </a:solidFill>
              </a:rPr>
              <a:t>CD34-CD90-. CD19+CD20+, CD27-CD38+, CD24+</a:t>
            </a:r>
            <a:r>
              <a:rPr lang="en-US" sz="1300" b="1" dirty="0" smtClean="0">
                <a:solidFill>
                  <a:srgbClr val="000000"/>
                </a:solidFill>
              </a:rPr>
              <a:t>CD5-</a:t>
            </a:r>
            <a:r>
              <a:rPr lang="en-US" sz="1300" dirty="0" smtClean="0">
                <a:solidFill>
                  <a:srgbClr val="000000"/>
                </a:solidFill>
              </a:rPr>
              <a:t> , CD21hi-lo, </a:t>
            </a:r>
            <a:r>
              <a:rPr lang="en-US" sz="1300" b="1" dirty="0" err="1" smtClean="0">
                <a:solidFill>
                  <a:srgbClr val="000000"/>
                </a:solidFill>
              </a:rPr>
              <a:t>IgM+IgD</a:t>
            </a:r>
            <a:r>
              <a:rPr lang="en-US" sz="1300" b="1" dirty="0" smtClean="0">
                <a:solidFill>
                  <a:srgbClr val="000000"/>
                </a:solidFill>
              </a:rPr>
              <a:t>-</a:t>
            </a:r>
          </a:p>
          <a:p>
            <a:r>
              <a:rPr lang="en-US" sz="1300" b="1" dirty="0" smtClean="0">
                <a:solidFill>
                  <a:srgbClr val="000000"/>
                </a:solidFill>
              </a:rPr>
              <a:t>Transitional: </a:t>
            </a:r>
          </a:p>
          <a:p>
            <a:r>
              <a:rPr lang="en-US" sz="1300" dirty="0">
                <a:solidFill>
                  <a:srgbClr val="000000"/>
                </a:solidFill>
              </a:rPr>
              <a:t>CD34-CD90-. CD19+CD20+, CD27-CD38+, </a:t>
            </a:r>
            <a:r>
              <a:rPr lang="en-US" sz="1300" dirty="0" smtClean="0">
                <a:solidFill>
                  <a:srgbClr val="000000"/>
                </a:solidFill>
              </a:rPr>
              <a:t>CD24hi-lo </a:t>
            </a:r>
            <a:r>
              <a:rPr lang="en-US" sz="1300" b="1" dirty="0" smtClean="0">
                <a:solidFill>
                  <a:srgbClr val="000000"/>
                </a:solidFill>
              </a:rPr>
              <a:t>CD5+ </a:t>
            </a:r>
            <a:r>
              <a:rPr lang="en-US" sz="1300" dirty="0">
                <a:solidFill>
                  <a:srgbClr val="000000"/>
                </a:solidFill>
              </a:rPr>
              <a:t>, </a:t>
            </a:r>
            <a:r>
              <a:rPr lang="en-US" sz="1300" dirty="0" smtClean="0">
                <a:solidFill>
                  <a:srgbClr val="000000"/>
                </a:solidFill>
              </a:rPr>
              <a:t>CD21+, </a:t>
            </a:r>
            <a:r>
              <a:rPr lang="en-US" sz="1300" b="1" dirty="0" smtClean="0">
                <a:solidFill>
                  <a:srgbClr val="000000"/>
                </a:solidFill>
              </a:rPr>
              <a:t>IgM/</a:t>
            </a:r>
            <a:r>
              <a:rPr lang="en-US" sz="1300" b="1" dirty="0" err="1" smtClean="0">
                <a:solidFill>
                  <a:srgbClr val="000000"/>
                </a:solidFill>
              </a:rPr>
              <a:t>IgD</a:t>
            </a:r>
            <a:r>
              <a:rPr lang="en-US" sz="1300" b="1" dirty="0" smtClean="0">
                <a:solidFill>
                  <a:srgbClr val="000000"/>
                </a:solidFill>
              </a:rPr>
              <a:t> variable</a:t>
            </a:r>
            <a:endParaRPr lang="en-US" sz="1300" b="1" dirty="0">
              <a:solidFill>
                <a:srgbClr val="000000"/>
              </a:solidFill>
            </a:endParaRPr>
          </a:p>
          <a:p>
            <a:endParaRPr lang="en-US" sz="1300" dirty="0">
              <a:solidFill>
                <a:srgbClr val="000000"/>
              </a:solidFill>
            </a:endParaRPr>
          </a:p>
        </p:txBody>
      </p:sp>
      <p:grpSp>
        <p:nvGrpSpPr>
          <p:cNvPr id="7" name="Group 6"/>
          <p:cNvGrpSpPr/>
          <p:nvPr/>
        </p:nvGrpSpPr>
        <p:grpSpPr>
          <a:xfrm>
            <a:off x="7167221" y="871327"/>
            <a:ext cx="1976779" cy="1371600"/>
            <a:chOff x="7167221" y="871327"/>
            <a:chExt cx="1976779" cy="1371600"/>
          </a:xfrm>
        </p:grpSpPr>
        <p:grpSp>
          <p:nvGrpSpPr>
            <p:cNvPr id="6" name="Group 5"/>
            <p:cNvGrpSpPr/>
            <p:nvPr/>
          </p:nvGrpSpPr>
          <p:grpSpPr>
            <a:xfrm>
              <a:off x="7167221" y="871327"/>
              <a:ext cx="1942163" cy="1371600"/>
              <a:chOff x="7167221" y="858542"/>
              <a:chExt cx="1942163" cy="1371600"/>
            </a:xfrm>
          </p:grpSpPr>
          <p:pic>
            <p:nvPicPr>
              <p:cNvPr id="36" name="Picture 35"/>
              <p:cNvPicPr>
                <a:picLocks noChangeAspect="1"/>
              </p:cNvPicPr>
              <p:nvPr/>
            </p:nvPicPr>
            <p:blipFill>
              <a:blip r:embed="rId7"/>
              <a:stretch>
                <a:fillRect/>
              </a:stretch>
            </p:blipFill>
            <p:spPr>
              <a:xfrm>
                <a:off x="7167221" y="858542"/>
                <a:ext cx="1371600" cy="1371600"/>
              </a:xfrm>
              <a:prstGeom prst="rect">
                <a:avLst/>
              </a:prstGeom>
            </p:spPr>
          </p:pic>
          <p:sp>
            <p:nvSpPr>
              <p:cNvPr id="42" name="TextBox 41"/>
              <p:cNvSpPr txBox="1"/>
              <p:nvPr/>
            </p:nvSpPr>
            <p:spPr>
              <a:xfrm>
                <a:off x="8435238" y="1600786"/>
                <a:ext cx="674146" cy="338554"/>
              </a:xfrm>
              <a:prstGeom prst="rect">
                <a:avLst/>
              </a:prstGeom>
              <a:noFill/>
            </p:spPr>
            <p:txBody>
              <a:bodyPr wrap="square" rtlCol="0">
                <a:spAutoFit/>
              </a:bodyPr>
              <a:lstStyle/>
              <a:p>
                <a:r>
                  <a:rPr lang="en-US" sz="800" dirty="0" smtClean="0">
                    <a:solidFill>
                      <a:srgbClr val="FF0000"/>
                    </a:solidFill>
                  </a:rPr>
                  <a:t>Immature B-cells</a:t>
                </a:r>
                <a:endParaRPr lang="en-US" sz="800" dirty="0">
                  <a:solidFill>
                    <a:srgbClr val="FF0000"/>
                  </a:solidFill>
                </a:endParaRPr>
              </a:p>
            </p:txBody>
          </p:sp>
          <p:sp>
            <p:nvSpPr>
              <p:cNvPr id="44" name="Rectangle 43"/>
              <p:cNvSpPr/>
              <p:nvPr/>
            </p:nvSpPr>
            <p:spPr>
              <a:xfrm>
                <a:off x="8027578" y="1470187"/>
                <a:ext cx="462331" cy="536783"/>
              </a:xfrm>
              <a:prstGeom prst="rect">
                <a:avLst/>
              </a:prstGeom>
              <a:noFill/>
              <a:ln w="95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2" name="Rectangle 61"/>
            <p:cNvSpPr/>
            <p:nvPr/>
          </p:nvSpPr>
          <p:spPr>
            <a:xfrm>
              <a:off x="7495598" y="1479358"/>
              <a:ext cx="521384" cy="532363"/>
            </a:xfrm>
            <a:prstGeom prst="rect">
              <a:avLst/>
            </a:prstGeom>
            <a:noFill/>
            <a:ln w="95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p:cNvSpPr/>
            <p:nvPr/>
          </p:nvSpPr>
          <p:spPr>
            <a:xfrm>
              <a:off x="8027578" y="933784"/>
              <a:ext cx="462331" cy="536783"/>
            </a:xfrm>
            <a:prstGeom prst="rect">
              <a:avLst/>
            </a:prstGeom>
            <a:noFill/>
            <a:ln w="95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p:cNvSpPr txBox="1"/>
            <p:nvPr/>
          </p:nvSpPr>
          <p:spPr>
            <a:xfrm>
              <a:off x="8469854" y="1011215"/>
              <a:ext cx="674146" cy="461665"/>
            </a:xfrm>
            <a:prstGeom prst="rect">
              <a:avLst/>
            </a:prstGeom>
            <a:noFill/>
          </p:spPr>
          <p:txBody>
            <a:bodyPr wrap="square" rtlCol="0">
              <a:spAutoFit/>
            </a:bodyPr>
            <a:lstStyle/>
            <a:p>
              <a:r>
                <a:rPr lang="en-US" sz="800" dirty="0" smtClean="0">
                  <a:solidFill>
                    <a:srgbClr val="FF0000"/>
                  </a:solidFill>
                </a:rPr>
                <a:t>Naïve Mature (CD5-)</a:t>
              </a:r>
              <a:endParaRPr lang="en-US" sz="800" dirty="0">
                <a:solidFill>
                  <a:srgbClr val="FF0000"/>
                </a:solidFill>
              </a:endParaRPr>
            </a:p>
          </p:txBody>
        </p:sp>
        <p:sp>
          <p:nvSpPr>
            <p:cNvPr id="63" name="TextBox 62"/>
            <p:cNvSpPr txBox="1"/>
            <p:nvPr/>
          </p:nvSpPr>
          <p:spPr>
            <a:xfrm>
              <a:off x="7432711" y="1796277"/>
              <a:ext cx="674146" cy="215444"/>
            </a:xfrm>
            <a:prstGeom prst="rect">
              <a:avLst/>
            </a:prstGeom>
            <a:noFill/>
          </p:spPr>
          <p:txBody>
            <a:bodyPr wrap="square" rtlCol="0">
              <a:spAutoFit/>
            </a:bodyPr>
            <a:lstStyle/>
            <a:p>
              <a:r>
                <a:rPr lang="en-US" sz="800" dirty="0" smtClean="0">
                  <a:solidFill>
                    <a:srgbClr val="FF0000"/>
                  </a:solidFill>
                </a:rPr>
                <a:t>Pre- B-cells</a:t>
              </a:r>
              <a:endParaRPr lang="en-US" sz="800" dirty="0">
                <a:solidFill>
                  <a:srgbClr val="FF0000"/>
                </a:solidFill>
              </a:endParaRPr>
            </a:p>
          </p:txBody>
        </p:sp>
      </p:grpSp>
      <p:sp>
        <p:nvSpPr>
          <p:cNvPr id="66" name="TextBox 65"/>
          <p:cNvSpPr txBox="1"/>
          <p:nvPr/>
        </p:nvSpPr>
        <p:spPr>
          <a:xfrm rot="16200000">
            <a:off x="6536647" y="1520668"/>
            <a:ext cx="1389212" cy="215444"/>
          </a:xfrm>
          <a:prstGeom prst="rect">
            <a:avLst/>
          </a:prstGeom>
          <a:solidFill>
            <a:srgbClr val="FFFFFF"/>
          </a:solidFill>
        </p:spPr>
        <p:txBody>
          <a:bodyPr wrap="square" rtlCol="0">
            <a:spAutoFit/>
          </a:bodyPr>
          <a:lstStyle/>
          <a:p>
            <a:pPr algn="ctr"/>
            <a:r>
              <a:rPr lang="en-US" sz="800" b="1" dirty="0" err="1" smtClean="0">
                <a:solidFill>
                  <a:srgbClr val="003399"/>
                </a:solidFill>
                <a:latin typeface="Arial" panose="020B0604020202020204" pitchFamily="34" charset="0"/>
                <a:cs typeface="Arial" panose="020B0604020202020204" pitchFamily="34" charset="0"/>
              </a:rPr>
              <a:t>IgD</a:t>
            </a:r>
            <a:r>
              <a:rPr lang="en-US" sz="800" b="1" dirty="0" smtClean="0">
                <a:solidFill>
                  <a:srgbClr val="003399"/>
                </a:solidFill>
                <a:latin typeface="Arial" panose="020B0604020202020204" pitchFamily="34" charset="0"/>
                <a:cs typeface="Arial" panose="020B0604020202020204" pitchFamily="34" charset="0"/>
              </a:rPr>
              <a:t> BV605™</a:t>
            </a:r>
            <a:endParaRPr lang="en-US" sz="800" b="1" dirty="0">
              <a:solidFill>
                <a:srgbClr val="003399"/>
              </a:solidFill>
              <a:latin typeface="Arial" panose="020B0604020202020204" pitchFamily="34" charset="0"/>
              <a:cs typeface="Arial" panose="020B0604020202020204" pitchFamily="34" charset="0"/>
            </a:endParaRPr>
          </a:p>
        </p:txBody>
      </p:sp>
      <p:sp>
        <p:nvSpPr>
          <p:cNvPr id="68" name="TextBox 67"/>
          <p:cNvSpPr txBox="1"/>
          <p:nvPr/>
        </p:nvSpPr>
        <p:spPr>
          <a:xfrm>
            <a:off x="7289371" y="2118661"/>
            <a:ext cx="1552040"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IgM Alexa Fluor® 647</a:t>
            </a:r>
            <a:endParaRPr lang="en-US" sz="800" b="1" dirty="0">
              <a:solidFill>
                <a:srgbClr val="003399"/>
              </a:solidFill>
              <a:latin typeface="Arial" panose="020B0604020202020204" pitchFamily="34" charset="0"/>
              <a:cs typeface="Arial" panose="020B0604020202020204" pitchFamily="34" charset="0"/>
            </a:endParaRPr>
          </a:p>
        </p:txBody>
      </p:sp>
      <p:sp>
        <p:nvSpPr>
          <p:cNvPr id="69" name="TextBox 68"/>
          <p:cNvSpPr txBox="1"/>
          <p:nvPr/>
        </p:nvSpPr>
        <p:spPr>
          <a:xfrm rot="16200000">
            <a:off x="6488238" y="3079673"/>
            <a:ext cx="1389212" cy="215444"/>
          </a:xfrm>
          <a:prstGeom prst="rect">
            <a:avLst/>
          </a:prstGeom>
          <a:solidFill>
            <a:srgbClr val="FFFFFF"/>
          </a:solidFill>
        </p:spPr>
        <p:txBody>
          <a:bodyPr wrap="square" rtlCol="0">
            <a:spAutoFit/>
          </a:bodyPr>
          <a:lstStyle/>
          <a:p>
            <a:pPr algn="ctr"/>
            <a:r>
              <a:rPr lang="en-US" sz="800" b="1" dirty="0" err="1" smtClean="0">
                <a:solidFill>
                  <a:srgbClr val="003399"/>
                </a:solidFill>
                <a:latin typeface="Arial" panose="020B0604020202020204" pitchFamily="34" charset="0"/>
                <a:cs typeface="Arial" panose="020B0604020202020204" pitchFamily="34" charset="0"/>
              </a:rPr>
              <a:t>IgD</a:t>
            </a:r>
            <a:r>
              <a:rPr lang="en-US" sz="800" b="1" dirty="0" smtClean="0">
                <a:solidFill>
                  <a:srgbClr val="003399"/>
                </a:solidFill>
                <a:latin typeface="Arial" panose="020B0604020202020204" pitchFamily="34" charset="0"/>
                <a:cs typeface="Arial" panose="020B0604020202020204" pitchFamily="34" charset="0"/>
              </a:rPr>
              <a:t> BV605™</a:t>
            </a:r>
            <a:endParaRPr lang="en-US" sz="800" b="1" dirty="0">
              <a:solidFill>
                <a:srgbClr val="003399"/>
              </a:solidFill>
              <a:latin typeface="Arial" panose="020B0604020202020204" pitchFamily="34" charset="0"/>
              <a:cs typeface="Arial" panose="020B0604020202020204" pitchFamily="34" charset="0"/>
            </a:endParaRPr>
          </a:p>
        </p:txBody>
      </p:sp>
      <p:sp>
        <p:nvSpPr>
          <p:cNvPr id="70" name="TextBox 69"/>
          <p:cNvSpPr txBox="1"/>
          <p:nvPr/>
        </p:nvSpPr>
        <p:spPr>
          <a:xfrm>
            <a:off x="7240962" y="3677666"/>
            <a:ext cx="1552040"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IgM Alexa Fluor® 647</a:t>
            </a:r>
            <a:endParaRPr lang="en-US" sz="800" b="1" dirty="0">
              <a:solidFill>
                <a:srgbClr val="0033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5916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40"/>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3"/>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0"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Rectangle 116"/>
          <p:cNvSpPr/>
          <p:nvPr/>
        </p:nvSpPr>
        <p:spPr>
          <a:xfrm>
            <a:off x="84845" y="4500191"/>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Transitional Subsets- BM</a:t>
            </a:r>
            <a:endParaRPr lang="en-US" dirty="0"/>
          </a:p>
        </p:txBody>
      </p:sp>
      <p:cxnSp>
        <p:nvCxnSpPr>
          <p:cNvPr id="4" name="Straight Arrow Connector 3"/>
          <p:cNvCxnSpPr/>
          <p:nvPr/>
        </p:nvCxnSpPr>
        <p:spPr>
          <a:xfrm flipH="1">
            <a:off x="3149238" y="1409874"/>
            <a:ext cx="5718" cy="96643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648686" y="1294159"/>
            <a:ext cx="689710" cy="448"/>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grpSp>
        <p:nvGrpSpPr>
          <p:cNvPr id="26" name="Group 25"/>
          <p:cNvGrpSpPr/>
          <p:nvPr/>
        </p:nvGrpSpPr>
        <p:grpSpPr>
          <a:xfrm>
            <a:off x="226342" y="993273"/>
            <a:ext cx="985123" cy="1059611"/>
            <a:chOff x="48491" y="1459758"/>
            <a:chExt cx="1238299" cy="1412813"/>
          </a:xfrm>
        </p:grpSpPr>
        <p:grpSp>
          <p:nvGrpSpPr>
            <p:cNvPr id="27" name="Group 26"/>
            <p:cNvGrpSpPr/>
            <p:nvPr/>
          </p:nvGrpSpPr>
          <p:grpSpPr>
            <a:xfrm>
              <a:off x="310100" y="1643932"/>
              <a:ext cx="906450" cy="922351"/>
              <a:chOff x="310100" y="1168842"/>
              <a:chExt cx="906450" cy="922351"/>
            </a:xfrm>
          </p:grpSpPr>
          <p:cxnSp>
            <p:nvCxnSpPr>
              <p:cNvPr id="30" name="Straight Connector 29"/>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31" name="Straight Connector 30"/>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32" name="Straight Connector 31"/>
              <p:cNvCxnSpPr/>
              <p:nvPr/>
            </p:nvCxnSpPr>
            <p:spPr>
              <a:xfrm>
                <a:off x="763325"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33" name="Straight Connector 32"/>
              <p:cNvCxnSpPr/>
              <p:nvPr/>
            </p:nvCxnSpPr>
            <p:spPr>
              <a:xfrm flipH="1">
                <a:off x="310100" y="1647245"/>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28" name="TextBox 27"/>
            <p:cNvSpPr txBox="1"/>
            <p:nvPr/>
          </p:nvSpPr>
          <p:spPr>
            <a:xfrm rot="16200000">
              <a:off x="-442306" y="1950555"/>
              <a:ext cx="1258591" cy="276998"/>
            </a:xfrm>
            <a:prstGeom prst="rect">
              <a:avLst/>
            </a:prstGeom>
            <a:noFill/>
          </p:spPr>
          <p:txBody>
            <a:bodyPr wrap="square" rtlCol="0">
              <a:spAutoFit/>
            </a:bodyPr>
            <a:lstStyle/>
            <a:p>
              <a:r>
                <a:rPr lang="en-US" sz="750" b="1" dirty="0" smtClean="0"/>
                <a:t>CD38 PCP-Fire 720</a:t>
              </a:r>
              <a:endParaRPr lang="en-US" sz="750" b="1" dirty="0"/>
            </a:p>
          </p:txBody>
        </p:sp>
        <p:sp>
          <p:nvSpPr>
            <p:cNvPr id="29" name="TextBox 28"/>
            <p:cNvSpPr txBox="1"/>
            <p:nvPr/>
          </p:nvSpPr>
          <p:spPr>
            <a:xfrm>
              <a:off x="335620" y="2595573"/>
              <a:ext cx="951170" cy="276998"/>
            </a:xfrm>
            <a:prstGeom prst="rect">
              <a:avLst/>
            </a:prstGeom>
            <a:noFill/>
          </p:spPr>
          <p:txBody>
            <a:bodyPr wrap="square" rtlCol="0">
              <a:spAutoFit/>
            </a:bodyPr>
            <a:lstStyle/>
            <a:p>
              <a:r>
                <a:rPr lang="en-US" sz="750" b="1" dirty="0" smtClean="0"/>
                <a:t>CD27 BV421</a:t>
              </a:r>
              <a:endParaRPr lang="en-US" sz="750" b="1" dirty="0"/>
            </a:p>
          </p:txBody>
        </p:sp>
      </p:grpSp>
      <p:grpSp>
        <p:nvGrpSpPr>
          <p:cNvPr id="44" name="Group 43"/>
          <p:cNvGrpSpPr/>
          <p:nvPr/>
        </p:nvGrpSpPr>
        <p:grpSpPr>
          <a:xfrm>
            <a:off x="1377179" y="1097261"/>
            <a:ext cx="1106892" cy="946561"/>
            <a:chOff x="1498133" y="1694604"/>
            <a:chExt cx="1106892" cy="946561"/>
          </a:xfrm>
        </p:grpSpPr>
        <p:grpSp>
          <p:nvGrpSpPr>
            <p:cNvPr id="34" name="Group 33"/>
            <p:cNvGrpSpPr/>
            <p:nvPr/>
          </p:nvGrpSpPr>
          <p:grpSpPr>
            <a:xfrm>
              <a:off x="1498133" y="1694604"/>
              <a:ext cx="1042937" cy="946561"/>
              <a:chOff x="43639" y="1610492"/>
              <a:chExt cx="1310971" cy="1262079"/>
            </a:xfrm>
          </p:grpSpPr>
          <p:grpSp>
            <p:nvGrpSpPr>
              <p:cNvPr id="35" name="Group 34"/>
              <p:cNvGrpSpPr/>
              <p:nvPr/>
            </p:nvGrpSpPr>
            <p:grpSpPr>
              <a:xfrm>
                <a:off x="310100" y="1643932"/>
                <a:ext cx="906450" cy="922351"/>
                <a:chOff x="310100" y="1168842"/>
                <a:chExt cx="906450" cy="922351"/>
              </a:xfrm>
            </p:grpSpPr>
            <p:cxnSp>
              <p:nvCxnSpPr>
                <p:cNvPr id="38" name="Straight Connector 37"/>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39" name="Straight Connector 38"/>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40" name="Straight Connector 39"/>
                <p:cNvCxnSpPr/>
                <p:nvPr/>
              </p:nvCxnSpPr>
              <p:spPr>
                <a:xfrm>
                  <a:off x="763325" y="1177349"/>
                  <a:ext cx="0" cy="913844"/>
                </a:xfrm>
                <a:prstGeom prst="line">
                  <a:avLst/>
                </a:prstGeom>
              </p:spPr>
              <p:style>
                <a:lnRef idx="2">
                  <a:schemeClr val="dk1"/>
                </a:lnRef>
                <a:fillRef idx="0">
                  <a:schemeClr val="dk1"/>
                </a:fillRef>
                <a:effectRef idx="1">
                  <a:schemeClr val="dk1"/>
                </a:effectRef>
                <a:fontRef idx="minor">
                  <a:schemeClr val="tx1"/>
                </a:fontRef>
              </p:style>
            </p:cxnSp>
            <p:cxnSp>
              <p:nvCxnSpPr>
                <p:cNvPr id="41" name="Straight Connector 40"/>
                <p:cNvCxnSpPr/>
                <p:nvPr/>
              </p:nvCxnSpPr>
              <p:spPr>
                <a:xfrm flipH="1">
                  <a:off x="310100" y="1647245"/>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36" name="TextBox 35"/>
              <p:cNvSpPr txBox="1"/>
              <p:nvPr/>
            </p:nvSpPr>
            <p:spPr>
              <a:xfrm rot="16200000">
                <a:off x="-289043" y="1943174"/>
                <a:ext cx="926504" cy="261140"/>
              </a:xfrm>
              <a:prstGeom prst="rect">
                <a:avLst/>
              </a:prstGeom>
              <a:noFill/>
            </p:spPr>
            <p:txBody>
              <a:bodyPr wrap="square" rtlCol="0">
                <a:spAutoFit/>
              </a:bodyPr>
              <a:lstStyle/>
              <a:p>
                <a:r>
                  <a:rPr lang="en-US" sz="750" b="1" dirty="0" smtClean="0"/>
                  <a:t>CD24 BV785</a:t>
                </a:r>
                <a:endParaRPr lang="en-US" sz="750" b="1" dirty="0"/>
              </a:p>
            </p:txBody>
          </p:sp>
          <p:sp>
            <p:nvSpPr>
              <p:cNvPr id="37" name="TextBox 36"/>
              <p:cNvSpPr txBox="1"/>
              <p:nvPr/>
            </p:nvSpPr>
            <p:spPr>
              <a:xfrm>
                <a:off x="235457" y="2595573"/>
                <a:ext cx="1119153" cy="276998"/>
              </a:xfrm>
              <a:prstGeom prst="rect">
                <a:avLst/>
              </a:prstGeom>
              <a:noFill/>
            </p:spPr>
            <p:txBody>
              <a:bodyPr wrap="square" rtlCol="0">
                <a:spAutoFit/>
              </a:bodyPr>
              <a:lstStyle/>
              <a:p>
                <a:r>
                  <a:rPr lang="en-US" sz="750" b="1" dirty="0" smtClean="0"/>
                  <a:t>CD5 PE-DZL 594</a:t>
                </a:r>
                <a:endParaRPr lang="en-US" sz="750" b="1" dirty="0"/>
              </a:p>
            </p:txBody>
          </p:sp>
        </p:grpSp>
        <p:sp>
          <p:nvSpPr>
            <p:cNvPr id="42" name="TextBox 41"/>
            <p:cNvSpPr txBox="1"/>
            <p:nvPr/>
          </p:nvSpPr>
          <p:spPr>
            <a:xfrm>
              <a:off x="1646003" y="1822551"/>
              <a:ext cx="513369" cy="184666"/>
            </a:xfrm>
            <a:prstGeom prst="rect">
              <a:avLst/>
            </a:prstGeom>
            <a:noFill/>
          </p:spPr>
          <p:txBody>
            <a:bodyPr wrap="square" rtlCol="0">
              <a:spAutoFit/>
            </a:bodyPr>
            <a:lstStyle/>
            <a:p>
              <a:r>
                <a:rPr lang="en-US" sz="600" b="1" dirty="0" smtClean="0">
                  <a:solidFill>
                    <a:srgbClr val="0070C0"/>
                  </a:solidFill>
                </a:rPr>
                <a:t>Immature</a:t>
              </a:r>
              <a:endParaRPr lang="en-US" sz="600" b="1" dirty="0">
                <a:solidFill>
                  <a:srgbClr val="0070C0"/>
                </a:solidFill>
              </a:endParaRPr>
            </a:p>
          </p:txBody>
        </p:sp>
        <p:sp>
          <p:nvSpPr>
            <p:cNvPr id="43" name="TextBox 42"/>
            <p:cNvSpPr txBox="1"/>
            <p:nvPr/>
          </p:nvSpPr>
          <p:spPr>
            <a:xfrm>
              <a:off x="2023252" y="1819122"/>
              <a:ext cx="581773" cy="184666"/>
            </a:xfrm>
            <a:prstGeom prst="rect">
              <a:avLst/>
            </a:prstGeom>
            <a:noFill/>
          </p:spPr>
          <p:txBody>
            <a:bodyPr wrap="square" rtlCol="0">
              <a:spAutoFit/>
            </a:bodyPr>
            <a:lstStyle/>
            <a:p>
              <a:r>
                <a:rPr lang="en-US" sz="600" b="1" dirty="0" smtClean="0">
                  <a:solidFill>
                    <a:srgbClr val="00FFFF"/>
                  </a:solidFill>
                  <a:effectLst>
                    <a:outerShdw blurRad="38100" dist="38100" dir="2700000" algn="tl">
                      <a:srgbClr val="000000">
                        <a:alpha val="43137"/>
                      </a:srgbClr>
                    </a:outerShdw>
                  </a:effectLst>
                </a:rPr>
                <a:t>transitional</a:t>
              </a:r>
              <a:endParaRPr lang="en-US" sz="600" b="1" dirty="0">
                <a:solidFill>
                  <a:srgbClr val="00FFFF"/>
                </a:solidFill>
                <a:effectLst>
                  <a:outerShdw blurRad="38100" dist="38100" dir="2700000" algn="tl">
                    <a:srgbClr val="000000">
                      <a:alpha val="43137"/>
                    </a:srgbClr>
                  </a:outerShdw>
                </a:effectLst>
              </a:endParaRPr>
            </a:p>
          </p:txBody>
        </p:sp>
      </p:grpSp>
      <p:cxnSp>
        <p:nvCxnSpPr>
          <p:cNvPr id="49" name="Straight Arrow Connector 48"/>
          <p:cNvCxnSpPr/>
          <p:nvPr/>
        </p:nvCxnSpPr>
        <p:spPr>
          <a:xfrm>
            <a:off x="940299" y="1636195"/>
            <a:ext cx="121" cy="702397"/>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grpSp>
        <p:nvGrpSpPr>
          <p:cNvPr id="67" name="Group 66"/>
          <p:cNvGrpSpPr/>
          <p:nvPr/>
        </p:nvGrpSpPr>
        <p:grpSpPr>
          <a:xfrm>
            <a:off x="241579" y="2401717"/>
            <a:ext cx="1066815" cy="946561"/>
            <a:chOff x="241579" y="2401717"/>
            <a:chExt cx="1066815" cy="946561"/>
          </a:xfrm>
        </p:grpSpPr>
        <p:sp>
          <p:nvSpPr>
            <p:cNvPr id="51" name="TextBox 50"/>
            <p:cNvSpPr txBox="1"/>
            <p:nvPr/>
          </p:nvSpPr>
          <p:spPr>
            <a:xfrm>
              <a:off x="795025" y="2506349"/>
              <a:ext cx="513369" cy="184666"/>
            </a:xfrm>
            <a:prstGeom prst="rect">
              <a:avLst/>
            </a:prstGeom>
            <a:noFill/>
          </p:spPr>
          <p:txBody>
            <a:bodyPr wrap="square" rtlCol="0">
              <a:spAutoFit/>
            </a:bodyPr>
            <a:lstStyle/>
            <a:p>
              <a:r>
                <a:rPr lang="en-US" sz="600" b="1" dirty="0" smtClean="0">
                  <a:solidFill>
                    <a:srgbClr val="00B050"/>
                  </a:solidFill>
                </a:rPr>
                <a:t>Memory</a:t>
              </a:r>
              <a:endParaRPr lang="en-US" sz="600" b="1" dirty="0">
                <a:solidFill>
                  <a:srgbClr val="00B050"/>
                </a:solidFill>
              </a:endParaRPr>
            </a:p>
          </p:txBody>
        </p:sp>
        <p:grpSp>
          <p:nvGrpSpPr>
            <p:cNvPr id="54" name="Group 53"/>
            <p:cNvGrpSpPr/>
            <p:nvPr/>
          </p:nvGrpSpPr>
          <p:grpSpPr>
            <a:xfrm>
              <a:off x="241579" y="2401717"/>
              <a:ext cx="1042937" cy="946561"/>
              <a:chOff x="43639" y="1610492"/>
              <a:chExt cx="1310971" cy="1262079"/>
            </a:xfrm>
          </p:grpSpPr>
          <p:grpSp>
            <p:nvGrpSpPr>
              <p:cNvPr id="57" name="Group 56"/>
              <p:cNvGrpSpPr/>
              <p:nvPr/>
            </p:nvGrpSpPr>
            <p:grpSpPr>
              <a:xfrm>
                <a:off x="310100" y="1643932"/>
                <a:ext cx="906450" cy="922351"/>
                <a:chOff x="310100" y="1168842"/>
                <a:chExt cx="906450" cy="922351"/>
              </a:xfrm>
            </p:grpSpPr>
            <p:cxnSp>
              <p:nvCxnSpPr>
                <p:cNvPr id="60" name="Straight Connector 59"/>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61" name="Straight Connector 60"/>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62" name="Straight Connector 61"/>
                <p:cNvCxnSpPr/>
                <p:nvPr/>
              </p:nvCxnSpPr>
              <p:spPr>
                <a:xfrm>
                  <a:off x="763325" y="1177349"/>
                  <a:ext cx="0" cy="913844"/>
                </a:xfrm>
                <a:prstGeom prst="line">
                  <a:avLst/>
                </a:prstGeom>
              </p:spPr>
              <p:style>
                <a:lnRef idx="2">
                  <a:schemeClr val="dk1"/>
                </a:lnRef>
                <a:fillRef idx="0">
                  <a:schemeClr val="dk1"/>
                </a:fillRef>
                <a:effectRef idx="1">
                  <a:schemeClr val="dk1"/>
                </a:effectRef>
                <a:fontRef idx="minor">
                  <a:schemeClr val="tx1"/>
                </a:fontRef>
              </p:style>
            </p:cxnSp>
            <p:cxnSp>
              <p:nvCxnSpPr>
                <p:cNvPr id="63" name="Straight Connector 62"/>
                <p:cNvCxnSpPr/>
                <p:nvPr/>
              </p:nvCxnSpPr>
              <p:spPr>
                <a:xfrm flipH="1">
                  <a:off x="310100" y="1647245"/>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58" name="TextBox 57"/>
              <p:cNvSpPr txBox="1"/>
              <p:nvPr/>
            </p:nvSpPr>
            <p:spPr>
              <a:xfrm rot="16200000">
                <a:off x="-289043" y="1943174"/>
                <a:ext cx="926504" cy="261140"/>
              </a:xfrm>
              <a:prstGeom prst="rect">
                <a:avLst/>
              </a:prstGeom>
              <a:noFill/>
            </p:spPr>
            <p:txBody>
              <a:bodyPr wrap="square" rtlCol="0">
                <a:spAutoFit/>
              </a:bodyPr>
              <a:lstStyle/>
              <a:p>
                <a:r>
                  <a:rPr lang="en-US" sz="750" b="1" dirty="0" smtClean="0"/>
                  <a:t>CD24 BV785</a:t>
                </a:r>
                <a:endParaRPr lang="en-US" sz="750" b="1" dirty="0"/>
              </a:p>
            </p:txBody>
          </p:sp>
          <p:sp>
            <p:nvSpPr>
              <p:cNvPr id="59" name="TextBox 58"/>
              <p:cNvSpPr txBox="1"/>
              <p:nvPr/>
            </p:nvSpPr>
            <p:spPr>
              <a:xfrm>
                <a:off x="235457" y="2595573"/>
                <a:ext cx="1119153" cy="276998"/>
              </a:xfrm>
              <a:prstGeom prst="rect">
                <a:avLst/>
              </a:prstGeom>
              <a:noFill/>
            </p:spPr>
            <p:txBody>
              <a:bodyPr wrap="square" rtlCol="0">
                <a:spAutoFit/>
              </a:bodyPr>
              <a:lstStyle/>
              <a:p>
                <a:pPr algn="ctr"/>
                <a:r>
                  <a:rPr lang="en-US" sz="750" b="1" dirty="0" smtClean="0"/>
                  <a:t>CD44 FITC</a:t>
                </a:r>
                <a:endParaRPr lang="en-US" sz="750" b="1" dirty="0"/>
              </a:p>
            </p:txBody>
          </p:sp>
        </p:grpSp>
      </p:grpSp>
      <p:cxnSp>
        <p:nvCxnSpPr>
          <p:cNvPr id="106" name="Straight Arrow Connector 105"/>
          <p:cNvCxnSpPr/>
          <p:nvPr/>
        </p:nvCxnSpPr>
        <p:spPr>
          <a:xfrm flipV="1">
            <a:off x="2185249" y="1234712"/>
            <a:ext cx="346246" cy="2"/>
          </a:xfrm>
          <a:prstGeom prst="straightConnector1">
            <a:avLst/>
          </a:prstGeom>
          <a:ln>
            <a:solidFill>
              <a:srgbClr val="00FFFF"/>
            </a:solidFill>
            <a:tailEnd type="triangle"/>
          </a:ln>
        </p:spPr>
        <p:style>
          <a:lnRef idx="2">
            <a:schemeClr val="accent1"/>
          </a:lnRef>
          <a:fillRef idx="0">
            <a:schemeClr val="accent1"/>
          </a:fillRef>
          <a:effectRef idx="1">
            <a:schemeClr val="accent1"/>
          </a:effectRef>
          <a:fontRef idx="minor">
            <a:schemeClr val="tx1"/>
          </a:fontRef>
        </p:style>
      </p:cxnSp>
      <p:grpSp>
        <p:nvGrpSpPr>
          <p:cNvPr id="109" name="Group 108"/>
          <p:cNvGrpSpPr/>
          <p:nvPr/>
        </p:nvGrpSpPr>
        <p:grpSpPr>
          <a:xfrm>
            <a:off x="2806565" y="2392257"/>
            <a:ext cx="876044" cy="1028326"/>
            <a:chOff x="48492" y="1501471"/>
            <a:chExt cx="1168058" cy="1371100"/>
          </a:xfrm>
        </p:grpSpPr>
        <p:grpSp>
          <p:nvGrpSpPr>
            <p:cNvPr id="110" name="Group 109"/>
            <p:cNvGrpSpPr/>
            <p:nvPr/>
          </p:nvGrpSpPr>
          <p:grpSpPr>
            <a:xfrm>
              <a:off x="310100" y="1643932"/>
              <a:ext cx="906450" cy="922351"/>
              <a:chOff x="310100" y="1168842"/>
              <a:chExt cx="906450" cy="922351"/>
            </a:xfrm>
          </p:grpSpPr>
          <p:cxnSp>
            <p:nvCxnSpPr>
              <p:cNvPr id="113" name="Straight Connector 112"/>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114" name="Straight Connector 113"/>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115" name="Straight Connector 114"/>
              <p:cNvCxnSpPr/>
              <p:nvPr/>
            </p:nvCxnSpPr>
            <p:spPr>
              <a:xfrm>
                <a:off x="763325"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116" name="Straight Connector 115"/>
              <p:cNvCxnSpPr/>
              <p:nvPr/>
            </p:nvCxnSpPr>
            <p:spPr>
              <a:xfrm flipH="1">
                <a:off x="310100" y="1647245"/>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111" name="TextBox 110"/>
            <p:cNvSpPr txBox="1"/>
            <p:nvPr/>
          </p:nvSpPr>
          <p:spPr>
            <a:xfrm rot="16200000">
              <a:off x="-350409" y="1900372"/>
              <a:ext cx="1074802" cy="276999"/>
            </a:xfrm>
            <a:prstGeom prst="rect">
              <a:avLst/>
            </a:prstGeom>
            <a:noFill/>
          </p:spPr>
          <p:txBody>
            <a:bodyPr wrap="square" rtlCol="0">
              <a:spAutoFit/>
            </a:bodyPr>
            <a:lstStyle/>
            <a:p>
              <a:r>
                <a:rPr lang="en-US" sz="750" b="1" dirty="0" err="1" smtClean="0"/>
                <a:t>IgD</a:t>
              </a:r>
              <a:r>
                <a:rPr lang="en-US" sz="750" b="1" dirty="0" smtClean="0"/>
                <a:t> BV505</a:t>
              </a:r>
              <a:endParaRPr lang="en-US" sz="750" b="1" dirty="0"/>
            </a:p>
          </p:txBody>
        </p:sp>
        <p:sp>
          <p:nvSpPr>
            <p:cNvPr id="112" name="TextBox 111"/>
            <p:cNvSpPr txBox="1"/>
            <p:nvPr/>
          </p:nvSpPr>
          <p:spPr>
            <a:xfrm>
              <a:off x="307159" y="2595573"/>
              <a:ext cx="909389" cy="276998"/>
            </a:xfrm>
            <a:prstGeom prst="rect">
              <a:avLst/>
            </a:prstGeom>
            <a:noFill/>
          </p:spPr>
          <p:txBody>
            <a:bodyPr wrap="square" rtlCol="0">
              <a:spAutoFit/>
            </a:bodyPr>
            <a:lstStyle/>
            <a:p>
              <a:r>
                <a:rPr lang="en-US" sz="750" b="1" dirty="0" smtClean="0"/>
                <a:t>IgM BV510</a:t>
              </a:r>
              <a:endParaRPr lang="en-US" sz="750" b="1" dirty="0"/>
            </a:p>
          </p:txBody>
        </p:sp>
      </p:grpSp>
      <p:cxnSp>
        <p:nvCxnSpPr>
          <p:cNvPr id="127" name="Straight Arrow Connector 126"/>
          <p:cNvCxnSpPr/>
          <p:nvPr/>
        </p:nvCxnSpPr>
        <p:spPr>
          <a:xfrm flipH="1">
            <a:off x="2621244" y="1406445"/>
            <a:ext cx="527994" cy="109128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129" name="Group 128"/>
          <p:cNvGrpSpPr/>
          <p:nvPr/>
        </p:nvGrpSpPr>
        <p:grpSpPr>
          <a:xfrm>
            <a:off x="1745200" y="2390885"/>
            <a:ext cx="917154" cy="1028326"/>
            <a:chOff x="48492" y="1501471"/>
            <a:chExt cx="1222871" cy="1371100"/>
          </a:xfrm>
        </p:grpSpPr>
        <p:grpSp>
          <p:nvGrpSpPr>
            <p:cNvPr id="130" name="Group 129"/>
            <p:cNvGrpSpPr/>
            <p:nvPr/>
          </p:nvGrpSpPr>
          <p:grpSpPr>
            <a:xfrm>
              <a:off x="310100" y="1643932"/>
              <a:ext cx="906450" cy="922351"/>
              <a:chOff x="310100" y="1168842"/>
              <a:chExt cx="906450" cy="922351"/>
            </a:xfrm>
          </p:grpSpPr>
          <p:cxnSp>
            <p:nvCxnSpPr>
              <p:cNvPr id="133" name="Straight Connector 132"/>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134" name="Straight Connector 133"/>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135" name="Straight Connector 134"/>
              <p:cNvCxnSpPr/>
              <p:nvPr/>
            </p:nvCxnSpPr>
            <p:spPr>
              <a:xfrm>
                <a:off x="763325"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136" name="Straight Connector 135"/>
              <p:cNvCxnSpPr/>
              <p:nvPr/>
            </p:nvCxnSpPr>
            <p:spPr>
              <a:xfrm flipH="1">
                <a:off x="310100" y="1647245"/>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131" name="TextBox 130"/>
            <p:cNvSpPr txBox="1"/>
            <p:nvPr/>
          </p:nvSpPr>
          <p:spPr>
            <a:xfrm rot="16200000">
              <a:off x="-350409" y="1900372"/>
              <a:ext cx="1074802" cy="276999"/>
            </a:xfrm>
            <a:prstGeom prst="rect">
              <a:avLst/>
            </a:prstGeom>
            <a:noFill/>
          </p:spPr>
          <p:txBody>
            <a:bodyPr wrap="square" rtlCol="0">
              <a:spAutoFit/>
            </a:bodyPr>
            <a:lstStyle/>
            <a:p>
              <a:r>
                <a:rPr lang="en-US" sz="750" b="1" dirty="0" err="1" smtClean="0"/>
                <a:t>IgD</a:t>
              </a:r>
              <a:r>
                <a:rPr lang="en-US" sz="750" b="1" dirty="0" smtClean="0"/>
                <a:t> BV605</a:t>
              </a:r>
              <a:endParaRPr lang="en-US" sz="750" b="1" dirty="0"/>
            </a:p>
          </p:txBody>
        </p:sp>
        <p:sp>
          <p:nvSpPr>
            <p:cNvPr id="132" name="TextBox 131"/>
            <p:cNvSpPr txBox="1"/>
            <p:nvPr/>
          </p:nvSpPr>
          <p:spPr>
            <a:xfrm>
              <a:off x="219001" y="2595573"/>
              <a:ext cx="1052362" cy="276998"/>
            </a:xfrm>
            <a:prstGeom prst="rect">
              <a:avLst/>
            </a:prstGeom>
            <a:noFill/>
          </p:spPr>
          <p:txBody>
            <a:bodyPr wrap="square" rtlCol="0">
              <a:spAutoFit/>
            </a:bodyPr>
            <a:lstStyle/>
            <a:p>
              <a:pPr algn="ctr"/>
              <a:r>
                <a:rPr lang="en-US" sz="750" b="1" dirty="0" smtClean="0"/>
                <a:t>BAFF-R AF647</a:t>
              </a:r>
              <a:endParaRPr lang="en-US" sz="750" b="1" dirty="0"/>
            </a:p>
          </p:txBody>
        </p:sp>
      </p:grpSp>
      <p:grpSp>
        <p:nvGrpSpPr>
          <p:cNvPr id="107" name="Group 106"/>
          <p:cNvGrpSpPr/>
          <p:nvPr/>
        </p:nvGrpSpPr>
        <p:grpSpPr>
          <a:xfrm>
            <a:off x="2493734" y="1073881"/>
            <a:ext cx="876044" cy="1028326"/>
            <a:chOff x="48492" y="1501471"/>
            <a:chExt cx="1168058" cy="1371100"/>
          </a:xfrm>
        </p:grpSpPr>
        <p:grpSp>
          <p:nvGrpSpPr>
            <p:cNvPr id="108" name="Group 107"/>
            <p:cNvGrpSpPr/>
            <p:nvPr/>
          </p:nvGrpSpPr>
          <p:grpSpPr>
            <a:xfrm>
              <a:off x="310100" y="1643932"/>
              <a:ext cx="906450" cy="951640"/>
              <a:chOff x="310100" y="1168842"/>
              <a:chExt cx="906450" cy="951640"/>
            </a:xfrm>
          </p:grpSpPr>
          <p:cxnSp>
            <p:nvCxnSpPr>
              <p:cNvPr id="137" name="Straight Connector 136"/>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138" name="Straight Connector 137"/>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139" name="Straight Connector 138"/>
              <p:cNvCxnSpPr>
                <a:endCxn id="128" idx="0"/>
              </p:cNvCxnSpPr>
              <p:nvPr/>
            </p:nvCxnSpPr>
            <p:spPr>
              <a:xfrm flipH="1">
                <a:off x="761853" y="1168842"/>
                <a:ext cx="1472" cy="951640"/>
              </a:xfrm>
              <a:prstGeom prst="line">
                <a:avLst/>
              </a:prstGeom>
            </p:spPr>
            <p:style>
              <a:lnRef idx="2">
                <a:schemeClr val="dk1"/>
              </a:lnRef>
              <a:fillRef idx="0">
                <a:schemeClr val="dk1"/>
              </a:fillRef>
              <a:effectRef idx="1">
                <a:schemeClr val="dk1"/>
              </a:effectRef>
              <a:fontRef idx="minor">
                <a:schemeClr val="tx1"/>
              </a:fontRef>
            </p:style>
          </p:cxnSp>
          <p:cxnSp>
            <p:nvCxnSpPr>
              <p:cNvPr id="140" name="Straight Connector 139"/>
              <p:cNvCxnSpPr/>
              <p:nvPr/>
            </p:nvCxnSpPr>
            <p:spPr>
              <a:xfrm flipH="1">
                <a:off x="310100" y="1647245"/>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126" name="TextBox 125"/>
            <p:cNvSpPr txBox="1"/>
            <p:nvPr/>
          </p:nvSpPr>
          <p:spPr>
            <a:xfrm rot="16200000">
              <a:off x="-388564" y="1938527"/>
              <a:ext cx="1151112" cy="276999"/>
            </a:xfrm>
            <a:prstGeom prst="rect">
              <a:avLst/>
            </a:prstGeom>
            <a:noFill/>
          </p:spPr>
          <p:txBody>
            <a:bodyPr wrap="square" rtlCol="0">
              <a:spAutoFit/>
            </a:bodyPr>
            <a:lstStyle/>
            <a:p>
              <a:r>
                <a:rPr lang="en-US" sz="750" b="1" dirty="0" smtClean="0"/>
                <a:t>CD21 PE-Fire 700</a:t>
              </a:r>
              <a:endParaRPr lang="en-US" sz="750" b="1" dirty="0"/>
            </a:p>
          </p:txBody>
        </p:sp>
        <p:sp>
          <p:nvSpPr>
            <p:cNvPr id="128" name="TextBox 127"/>
            <p:cNvSpPr txBox="1"/>
            <p:nvPr/>
          </p:nvSpPr>
          <p:spPr>
            <a:xfrm>
              <a:off x="307159" y="2595573"/>
              <a:ext cx="909389" cy="276998"/>
            </a:xfrm>
            <a:prstGeom prst="rect">
              <a:avLst/>
            </a:prstGeom>
            <a:noFill/>
          </p:spPr>
          <p:txBody>
            <a:bodyPr wrap="square" rtlCol="0">
              <a:spAutoFit/>
            </a:bodyPr>
            <a:lstStyle/>
            <a:p>
              <a:r>
                <a:rPr lang="en-US" sz="750" b="1" dirty="0" smtClean="0"/>
                <a:t>CD10 BV711</a:t>
              </a:r>
              <a:endParaRPr lang="en-US" sz="750" b="1" dirty="0"/>
            </a:p>
          </p:txBody>
        </p:sp>
      </p:grpSp>
      <p:grpSp>
        <p:nvGrpSpPr>
          <p:cNvPr id="52" name="Group 51"/>
          <p:cNvGrpSpPr/>
          <p:nvPr/>
        </p:nvGrpSpPr>
        <p:grpSpPr>
          <a:xfrm>
            <a:off x="5254287" y="2927345"/>
            <a:ext cx="1377804" cy="1572596"/>
            <a:chOff x="5492864" y="2497731"/>
            <a:chExt cx="1377804" cy="1572596"/>
          </a:xfrm>
        </p:grpSpPr>
        <p:sp>
          <p:nvSpPr>
            <p:cNvPr id="141" name="TextBox 140"/>
            <p:cNvSpPr txBox="1"/>
            <p:nvPr/>
          </p:nvSpPr>
          <p:spPr>
            <a:xfrm>
              <a:off x="5684592" y="2497731"/>
              <a:ext cx="1186076" cy="246221"/>
            </a:xfrm>
            <a:prstGeom prst="rect">
              <a:avLst/>
            </a:prstGeom>
            <a:noFill/>
          </p:spPr>
          <p:txBody>
            <a:bodyPr wrap="square" rtlCol="0">
              <a:spAutoFit/>
            </a:bodyPr>
            <a:lstStyle/>
            <a:p>
              <a:r>
                <a:rPr lang="en-US" sz="1000" dirty="0" smtClean="0"/>
                <a:t>FMO PE-Fire™ 700</a:t>
              </a:r>
              <a:endParaRPr lang="en-US" sz="1000" dirty="0"/>
            </a:p>
          </p:txBody>
        </p:sp>
        <p:pic>
          <p:nvPicPr>
            <p:cNvPr id="149" name="Picture 148"/>
            <p:cNvPicPr>
              <a:picLocks noChangeAspect="1"/>
            </p:cNvPicPr>
            <p:nvPr/>
          </p:nvPicPr>
          <p:blipFill>
            <a:blip r:embed="rId3"/>
            <a:stretch>
              <a:fillRect/>
            </a:stretch>
          </p:blipFill>
          <p:spPr>
            <a:xfrm>
              <a:off x="5492864" y="2698727"/>
              <a:ext cx="1371600" cy="1371600"/>
            </a:xfrm>
            <a:prstGeom prst="rect">
              <a:avLst/>
            </a:prstGeom>
          </p:spPr>
        </p:pic>
      </p:grpSp>
      <p:sp>
        <p:nvSpPr>
          <p:cNvPr id="87" name="Rectangle 86"/>
          <p:cNvSpPr/>
          <p:nvPr/>
        </p:nvSpPr>
        <p:spPr>
          <a:xfrm>
            <a:off x="6881316" y="4475808"/>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2984646" y="1191360"/>
            <a:ext cx="527994" cy="246221"/>
          </a:xfrm>
          <a:prstGeom prst="rect">
            <a:avLst/>
          </a:prstGeom>
          <a:noFill/>
        </p:spPr>
        <p:txBody>
          <a:bodyPr wrap="square" rtlCol="0">
            <a:spAutoFit/>
          </a:bodyPr>
          <a:lstStyle/>
          <a:p>
            <a:r>
              <a:rPr lang="en-US" sz="1000" dirty="0" smtClean="0"/>
              <a:t>T1/T2</a:t>
            </a:r>
            <a:endParaRPr lang="en-US" sz="1000" dirty="0"/>
          </a:p>
        </p:txBody>
      </p:sp>
      <p:sp>
        <p:nvSpPr>
          <p:cNvPr id="89" name="TextBox 88"/>
          <p:cNvSpPr txBox="1"/>
          <p:nvPr/>
        </p:nvSpPr>
        <p:spPr>
          <a:xfrm>
            <a:off x="2689941" y="1195461"/>
            <a:ext cx="527994" cy="246221"/>
          </a:xfrm>
          <a:prstGeom prst="rect">
            <a:avLst/>
          </a:prstGeom>
          <a:noFill/>
        </p:spPr>
        <p:txBody>
          <a:bodyPr wrap="square" rtlCol="0">
            <a:spAutoFit/>
          </a:bodyPr>
          <a:lstStyle/>
          <a:p>
            <a:r>
              <a:rPr lang="en-US" sz="1000" dirty="0" smtClean="0"/>
              <a:t>T3</a:t>
            </a:r>
            <a:endParaRPr lang="en-US" sz="1000" dirty="0"/>
          </a:p>
        </p:txBody>
      </p:sp>
      <p:sp>
        <p:nvSpPr>
          <p:cNvPr id="6" name="TextBox 5"/>
          <p:cNvSpPr txBox="1"/>
          <p:nvPr/>
        </p:nvSpPr>
        <p:spPr>
          <a:xfrm>
            <a:off x="98749" y="3557162"/>
            <a:ext cx="3624224" cy="1384995"/>
          </a:xfrm>
          <a:prstGeom prst="rect">
            <a:avLst/>
          </a:prstGeom>
          <a:noFill/>
        </p:spPr>
        <p:txBody>
          <a:bodyPr wrap="square" rtlCol="0">
            <a:spAutoFit/>
          </a:bodyPr>
          <a:lstStyle/>
          <a:p>
            <a:r>
              <a:rPr lang="en-US" sz="1400" dirty="0" smtClean="0">
                <a:solidFill>
                  <a:srgbClr val="000000"/>
                </a:solidFill>
              </a:rPr>
              <a:t>Majority of transitional cells in bone marrow should be T1 (emigrating B-cells). Maturation to T2 involves BCR stimulation.  </a:t>
            </a:r>
            <a:endParaRPr lang="en-US" sz="1400" dirty="0">
              <a:solidFill>
                <a:srgbClr val="000000"/>
              </a:solidFill>
            </a:endParaRPr>
          </a:p>
          <a:p>
            <a:r>
              <a:rPr lang="en-US" sz="1400" dirty="0" smtClean="0">
                <a:solidFill>
                  <a:srgbClr val="000000"/>
                </a:solidFill>
              </a:rPr>
              <a:t>T1 to T2 to T3 characterized by loss of CD10, CD5 and IgM and upregulation of CD22, CD44, CD21 and CD23.</a:t>
            </a:r>
          </a:p>
        </p:txBody>
      </p:sp>
      <p:sp>
        <p:nvSpPr>
          <p:cNvPr id="12" name="TextBox 11"/>
          <p:cNvSpPr txBox="1"/>
          <p:nvPr/>
        </p:nvSpPr>
        <p:spPr>
          <a:xfrm>
            <a:off x="2144485" y="4799942"/>
            <a:ext cx="6104148" cy="246221"/>
          </a:xfrm>
          <a:prstGeom prst="rect">
            <a:avLst/>
          </a:prstGeom>
          <a:noFill/>
        </p:spPr>
        <p:txBody>
          <a:bodyPr wrap="square" rtlCol="0">
            <a:spAutoFit/>
          </a:bodyPr>
          <a:lstStyle/>
          <a:p>
            <a:r>
              <a:rPr lang="en-US" sz="1000" dirty="0" smtClean="0">
                <a:solidFill>
                  <a:srgbClr val="000000"/>
                </a:solidFill>
              </a:rPr>
              <a:t>Clinical and Experimental Immunology, 174:53-59 Agrawal and Sewell et al. (Transitional B cell subsets in BM)</a:t>
            </a:r>
            <a:endParaRPr lang="en-US" sz="1000" dirty="0">
              <a:solidFill>
                <a:srgbClr val="000000"/>
              </a:solidFill>
            </a:endParaRPr>
          </a:p>
        </p:txBody>
      </p:sp>
      <p:sp>
        <p:nvSpPr>
          <p:cNvPr id="7" name="TextBox 6"/>
          <p:cNvSpPr txBox="1"/>
          <p:nvPr/>
        </p:nvSpPr>
        <p:spPr>
          <a:xfrm>
            <a:off x="5428102" y="469676"/>
            <a:ext cx="3617215" cy="954107"/>
          </a:xfrm>
          <a:prstGeom prst="rect">
            <a:avLst/>
          </a:prstGeom>
          <a:noFill/>
        </p:spPr>
        <p:txBody>
          <a:bodyPr wrap="square" rtlCol="0">
            <a:spAutoFit/>
          </a:bodyPr>
          <a:lstStyle/>
          <a:p>
            <a:r>
              <a:rPr lang="en-US" sz="1400" b="1" dirty="0" smtClean="0">
                <a:solidFill>
                  <a:srgbClr val="000000"/>
                </a:solidFill>
              </a:rPr>
              <a:t>Transitional</a:t>
            </a:r>
            <a:r>
              <a:rPr lang="en-US" sz="1400" dirty="0" smtClean="0">
                <a:solidFill>
                  <a:srgbClr val="000000"/>
                </a:solidFill>
              </a:rPr>
              <a:t>: CD38hi CD27-, CD5+ CD24hi/+</a:t>
            </a:r>
          </a:p>
          <a:p>
            <a:r>
              <a:rPr lang="en-US" sz="1400" dirty="0" smtClean="0">
                <a:solidFill>
                  <a:srgbClr val="000000"/>
                </a:solidFill>
              </a:rPr>
              <a:t>	</a:t>
            </a:r>
            <a:r>
              <a:rPr lang="en-US" sz="1400" b="1" dirty="0" smtClean="0">
                <a:solidFill>
                  <a:srgbClr val="000000"/>
                </a:solidFill>
              </a:rPr>
              <a:t>T1</a:t>
            </a:r>
            <a:r>
              <a:rPr lang="en-US" sz="1400" dirty="0" smtClean="0">
                <a:solidFill>
                  <a:srgbClr val="000000"/>
                </a:solidFill>
              </a:rPr>
              <a:t>: CD21lo, CD10+, </a:t>
            </a:r>
            <a:r>
              <a:rPr lang="en-US" sz="1400" dirty="0" err="1" smtClean="0">
                <a:solidFill>
                  <a:srgbClr val="000000"/>
                </a:solidFill>
              </a:rPr>
              <a:t>IgDlo</a:t>
            </a:r>
            <a:endParaRPr lang="en-US" sz="1400" dirty="0" smtClean="0">
              <a:solidFill>
                <a:srgbClr val="000000"/>
              </a:solidFill>
            </a:endParaRPr>
          </a:p>
          <a:p>
            <a:r>
              <a:rPr lang="en-US" sz="1400" dirty="0">
                <a:solidFill>
                  <a:srgbClr val="000000"/>
                </a:solidFill>
              </a:rPr>
              <a:t>	</a:t>
            </a:r>
            <a:r>
              <a:rPr lang="en-US" sz="1400" b="1" dirty="0" smtClean="0">
                <a:solidFill>
                  <a:srgbClr val="000000"/>
                </a:solidFill>
              </a:rPr>
              <a:t>T2</a:t>
            </a:r>
            <a:r>
              <a:rPr lang="en-US" sz="1400" dirty="0" smtClean="0">
                <a:solidFill>
                  <a:srgbClr val="000000"/>
                </a:solidFill>
              </a:rPr>
              <a:t>: CD21hi, CD10+, </a:t>
            </a:r>
            <a:r>
              <a:rPr lang="en-US" sz="1400" dirty="0" err="1" smtClean="0">
                <a:solidFill>
                  <a:srgbClr val="000000"/>
                </a:solidFill>
              </a:rPr>
              <a:t>IgDhi</a:t>
            </a:r>
            <a:endParaRPr lang="en-US" sz="1400" dirty="0" smtClean="0">
              <a:solidFill>
                <a:srgbClr val="000000"/>
              </a:solidFill>
            </a:endParaRPr>
          </a:p>
          <a:p>
            <a:r>
              <a:rPr lang="en-US" sz="1400" dirty="0">
                <a:solidFill>
                  <a:srgbClr val="000000"/>
                </a:solidFill>
              </a:rPr>
              <a:t>	</a:t>
            </a:r>
            <a:r>
              <a:rPr lang="en-US" sz="1400" b="1" dirty="0" smtClean="0">
                <a:solidFill>
                  <a:srgbClr val="000000"/>
                </a:solidFill>
              </a:rPr>
              <a:t>T3</a:t>
            </a:r>
            <a:r>
              <a:rPr lang="en-US" sz="1400" dirty="0" smtClean="0">
                <a:solidFill>
                  <a:srgbClr val="000000"/>
                </a:solidFill>
              </a:rPr>
              <a:t>: CD21hi, CD10-, </a:t>
            </a:r>
            <a:r>
              <a:rPr lang="en-US" sz="1400" dirty="0" err="1" smtClean="0">
                <a:solidFill>
                  <a:srgbClr val="000000"/>
                </a:solidFill>
              </a:rPr>
              <a:t>IgD</a:t>
            </a:r>
            <a:r>
              <a:rPr lang="en-US" sz="1400" dirty="0" smtClean="0">
                <a:solidFill>
                  <a:srgbClr val="000000"/>
                </a:solidFill>
              </a:rPr>
              <a:t>+</a:t>
            </a:r>
            <a:endParaRPr lang="en-US" sz="1400" dirty="0">
              <a:solidFill>
                <a:srgbClr val="000000"/>
              </a:solidFill>
            </a:endParaRPr>
          </a:p>
        </p:txBody>
      </p:sp>
      <p:grpSp>
        <p:nvGrpSpPr>
          <p:cNvPr id="56" name="Group 55"/>
          <p:cNvGrpSpPr/>
          <p:nvPr/>
        </p:nvGrpSpPr>
        <p:grpSpPr>
          <a:xfrm>
            <a:off x="6617898" y="2947786"/>
            <a:ext cx="1491421" cy="1668768"/>
            <a:chOff x="6654275" y="2896567"/>
            <a:chExt cx="1491421" cy="1668768"/>
          </a:xfrm>
        </p:grpSpPr>
        <p:grpSp>
          <p:nvGrpSpPr>
            <p:cNvPr id="15" name="Group 14"/>
            <p:cNvGrpSpPr/>
            <p:nvPr/>
          </p:nvGrpSpPr>
          <p:grpSpPr>
            <a:xfrm>
              <a:off x="6774096" y="2896567"/>
              <a:ext cx="1371600" cy="1568437"/>
              <a:chOff x="6774096" y="2896567"/>
              <a:chExt cx="1371600" cy="1568437"/>
            </a:xfrm>
          </p:grpSpPr>
          <p:pic>
            <p:nvPicPr>
              <p:cNvPr id="13" name="Picture 12"/>
              <p:cNvPicPr>
                <a:picLocks noChangeAspect="1"/>
              </p:cNvPicPr>
              <p:nvPr/>
            </p:nvPicPr>
            <p:blipFill>
              <a:blip r:embed="rId4"/>
              <a:stretch>
                <a:fillRect/>
              </a:stretch>
            </p:blipFill>
            <p:spPr>
              <a:xfrm>
                <a:off x="6774096" y="3093404"/>
                <a:ext cx="1371600" cy="1371600"/>
              </a:xfrm>
              <a:prstGeom prst="rect">
                <a:avLst/>
              </a:prstGeom>
            </p:spPr>
          </p:pic>
          <p:sp>
            <p:nvSpPr>
              <p:cNvPr id="14" name="TextBox 13"/>
              <p:cNvSpPr txBox="1"/>
              <p:nvPr/>
            </p:nvSpPr>
            <p:spPr>
              <a:xfrm>
                <a:off x="7419093" y="2896567"/>
                <a:ext cx="364773" cy="276999"/>
              </a:xfrm>
              <a:prstGeom prst="rect">
                <a:avLst/>
              </a:prstGeom>
              <a:noFill/>
            </p:spPr>
            <p:txBody>
              <a:bodyPr wrap="square" rtlCol="0">
                <a:spAutoFit/>
              </a:bodyPr>
              <a:lstStyle/>
              <a:p>
                <a:r>
                  <a:rPr lang="en-US" sz="1200" dirty="0" smtClean="0"/>
                  <a:t>T3</a:t>
                </a:r>
                <a:endParaRPr lang="en-US" sz="1200" dirty="0"/>
              </a:p>
            </p:txBody>
          </p:sp>
        </p:grpSp>
        <p:sp>
          <p:nvSpPr>
            <p:cNvPr id="118" name="TextBox 117"/>
            <p:cNvSpPr txBox="1"/>
            <p:nvPr/>
          </p:nvSpPr>
          <p:spPr>
            <a:xfrm>
              <a:off x="6742937" y="4349891"/>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IgM Alexa Fluor® 647</a:t>
              </a:r>
              <a:endParaRPr lang="en-US" sz="800" b="1" dirty="0">
                <a:solidFill>
                  <a:srgbClr val="003399"/>
                </a:solidFill>
                <a:latin typeface="Arial" panose="020B0604020202020204" pitchFamily="34" charset="0"/>
                <a:cs typeface="Arial" panose="020B0604020202020204" pitchFamily="34" charset="0"/>
              </a:endParaRPr>
            </a:p>
          </p:txBody>
        </p:sp>
        <p:sp>
          <p:nvSpPr>
            <p:cNvPr id="119" name="TextBox 118"/>
            <p:cNvSpPr txBox="1"/>
            <p:nvPr/>
          </p:nvSpPr>
          <p:spPr>
            <a:xfrm rot="16200000">
              <a:off x="6067391" y="3547563"/>
              <a:ext cx="1389212" cy="215444"/>
            </a:xfrm>
            <a:prstGeom prst="rect">
              <a:avLst/>
            </a:prstGeom>
            <a:solidFill>
              <a:srgbClr val="FFFFFF"/>
            </a:solidFill>
          </p:spPr>
          <p:txBody>
            <a:bodyPr wrap="square" rtlCol="0">
              <a:spAutoFit/>
            </a:bodyPr>
            <a:lstStyle/>
            <a:p>
              <a:pPr algn="ctr"/>
              <a:r>
                <a:rPr lang="en-US" sz="800" b="1" dirty="0" err="1" smtClean="0">
                  <a:solidFill>
                    <a:srgbClr val="003399"/>
                  </a:solidFill>
                  <a:latin typeface="Arial" panose="020B0604020202020204" pitchFamily="34" charset="0"/>
                  <a:cs typeface="Arial" panose="020B0604020202020204" pitchFamily="34" charset="0"/>
                </a:rPr>
                <a:t>IgD</a:t>
              </a:r>
              <a:r>
                <a:rPr lang="en-US" sz="800" b="1" dirty="0" smtClean="0">
                  <a:solidFill>
                    <a:srgbClr val="003399"/>
                  </a:solidFill>
                  <a:latin typeface="Arial" panose="020B0604020202020204" pitchFamily="34" charset="0"/>
                  <a:cs typeface="Arial" panose="020B0604020202020204" pitchFamily="34" charset="0"/>
                </a:rPr>
                <a:t> BV605™</a:t>
              </a:r>
              <a:endParaRPr lang="en-US" sz="800" b="1" dirty="0">
                <a:solidFill>
                  <a:srgbClr val="003399"/>
                </a:solidFill>
                <a:latin typeface="Arial" panose="020B0604020202020204" pitchFamily="34" charset="0"/>
                <a:cs typeface="Arial" panose="020B0604020202020204" pitchFamily="34" charset="0"/>
              </a:endParaRPr>
            </a:p>
          </p:txBody>
        </p:sp>
      </p:grpSp>
      <p:grpSp>
        <p:nvGrpSpPr>
          <p:cNvPr id="55" name="Group 54"/>
          <p:cNvGrpSpPr/>
          <p:nvPr/>
        </p:nvGrpSpPr>
        <p:grpSpPr>
          <a:xfrm>
            <a:off x="5154217" y="2939680"/>
            <a:ext cx="1477874" cy="1699758"/>
            <a:chOff x="5190594" y="2888461"/>
            <a:chExt cx="1477874" cy="1699758"/>
          </a:xfrm>
        </p:grpSpPr>
        <p:grpSp>
          <p:nvGrpSpPr>
            <p:cNvPr id="46" name="Group 45"/>
            <p:cNvGrpSpPr/>
            <p:nvPr/>
          </p:nvGrpSpPr>
          <p:grpSpPr>
            <a:xfrm>
              <a:off x="5234102" y="2888461"/>
              <a:ext cx="1371600" cy="1597967"/>
              <a:chOff x="3886200" y="2495579"/>
              <a:chExt cx="1371600" cy="1597967"/>
            </a:xfrm>
          </p:grpSpPr>
          <p:pic>
            <p:nvPicPr>
              <p:cNvPr id="20" name="Picture 19"/>
              <p:cNvPicPr>
                <a:picLocks noChangeAspect="1"/>
              </p:cNvPicPr>
              <p:nvPr/>
            </p:nvPicPr>
            <p:blipFill>
              <a:blip r:embed="rId5"/>
              <a:stretch>
                <a:fillRect/>
              </a:stretch>
            </p:blipFill>
            <p:spPr>
              <a:xfrm>
                <a:off x="3886200" y="2721946"/>
                <a:ext cx="1371600" cy="1371600"/>
              </a:xfrm>
              <a:prstGeom prst="rect">
                <a:avLst/>
              </a:prstGeom>
            </p:spPr>
          </p:pic>
          <p:sp>
            <p:nvSpPr>
              <p:cNvPr id="23" name="TextBox 22"/>
              <p:cNvSpPr txBox="1"/>
              <p:nvPr/>
            </p:nvSpPr>
            <p:spPr>
              <a:xfrm>
                <a:off x="4554634" y="2495579"/>
                <a:ext cx="451511" cy="276999"/>
              </a:xfrm>
              <a:prstGeom prst="rect">
                <a:avLst/>
              </a:prstGeom>
              <a:noFill/>
            </p:spPr>
            <p:txBody>
              <a:bodyPr wrap="square" rtlCol="0">
                <a:spAutoFit/>
              </a:bodyPr>
              <a:lstStyle/>
              <a:p>
                <a:r>
                  <a:rPr lang="en-US" sz="1200" dirty="0" smtClean="0"/>
                  <a:t>T2</a:t>
                </a:r>
                <a:endParaRPr lang="en-US" sz="1200" dirty="0"/>
              </a:p>
            </p:txBody>
          </p:sp>
        </p:grpSp>
        <p:sp>
          <p:nvSpPr>
            <p:cNvPr id="120" name="TextBox 119"/>
            <p:cNvSpPr txBox="1"/>
            <p:nvPr/>
          </p:nvSpPr>
          <p:spPr>
            <a:xfrm>
              <a:off x="5279256" y="4372775"/>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IgM Alexa Fluor® 647</a:t>
              </a:r>
              <a:endParaRPr lang="en-US" sz="800" b="1" dirty="0">
                <a:solidFill>
                  <a:srgbClr val="003399"/>
                </a:solidFill>
                <a:latin typeface="Arial" panose="020B0604020202020204" pitchFamily="34" charset="0"/>
                <a:cs typeface="Arial" panose="020B0604020202020204" pitchFamily="34" charset="0"/>
              </a:endParaRPr>
            </a:p>
          </p:txBody>
        </p:sp>
        <p:sp>
          <p:nvSpPr>
            <p:cNvPr id="121" name="TextBox 120"/>
            <p:cNvSpPr txBox="1"/>
            <p:nvPr/>
          </p:nvSpPr>
          <p:spPr>
            <a:xfrm rot="16200000">
              <a:off x="4603710" y="3570447"/>
              <a:ext cx="1389212" cy="215444"/>
            </a:xfrm>
            <a:prstGeom prst="rect">
              <a:avLst/>
            </a:prstGeom>
            <a:solidFill>
              <a:srgbClr val="FFFFFF"/>
            </a:solidFill>
          </p:spPr>
          <p:txBody>
            <a:bodyPr wrap="square" rtlCol="0">
              <a:spAutoFit/>
            </a:bodyPr>
            <a:lstStyle/>
            <a:p>
              <a:pPr algn="ctr"/>
              <a:r>
                <a:rPr lang="en-US" sz="800" b="1" dirty="0" err="1" smtClean="0">
                  <a:solidFill>
                    <a:srgbClr val="003399"/>
                  </a:solidFill>
                  <a:latin typeface="Arial" panose="020B0604020202020204" pitchFamily="34" charset="0"/>
                  <a:cs typeface="Arial" panose="020B0604020202020204" pitchFamily="34" charset="0"/>
                </a:rPr>
                <a:t>IgD</a:t>
              </a:r>
              <a:r>
                <a:rPr lang="en-US" sz="800" b="1" dirty="0" smtClean="0">
                  <a:solidFill>
                    <a:srgbClr val="003399"/>
                  </a:solidFill>
                  <a:latin typeface="Arial" panose="020B0604020202020204" pitchFamily="34" charset="0"/>
                  <a:cs typeface="Arial" panose="020B0604020202020204" pitchFamily="34" charset="0"/>
                </a:rPr>
                <a:t> BV605™</a:t>
              </a:r>
              <a:endParaRPr lang="en-US" sz="800" b="1" dirty="0">
                <a:solidFill>
                  <a:srgbClr val="003399"/>
                </a:solidFill>
                <a:latin typeface="Arial" panose="020B0604020202020204" pitchFamily="34" charset="0"/>
                <a:cs typeface="Arial" panose="020B0604020202020204" pitchFamily="34" charset="0"/>
              </a:endParaRPr>
            </a:p>
          </p:txBody>
        </p:sp>
      </p:grpSp>
      <p:grpSp>
        <p:nvGrpSpPr>
          <p:cNvPr id="48" name="Group 47"/>
          <p:cNvGrpSpPr/>
          <p:nvPr/>
        </p:nvGrpSpPr>
        <p:grpSpPr>
          <a:xfrm>
            <a:off x="3811114" y="2939680"/>
            <a:ext cx="1477874" cy="1696506"/>
            <a:chOff x="3839502" y="2875807"/>
            <a:chExt cx="1477874" cy="1696506"/>
          </a:xfrm>
        </p:grpSpPr>
        <p:grpSp>
          <p:nvGrpSpPr>
            <p:cNvPr id="45" name="Group 44"/>
            <p:cNvGrpSpPr/>
            <p:nvPr/>
          </p:nvGrpSpPr>
          <p:grpSpPr>
            <a:xfrm>
              <a:off x="3859083" y="2875807"/>
              <a:ext cx="1371600" cy="1589197"/>
              <a:chOff x="5353845" y="2495578"/>
              <a:chExt cx="1371600" cy="1589197"/>
            </a:xfrm>
          </p:grpSpPr>
          <p:pic>
            <p:nvPicPr>
              <p:cNvPr id="21" name="Picture 20"/>
              <p:cNvPicPr>
                <a:picLocks noChangeAspect="1"/>
              </p:cNvPicPr>
              <p:nvPr/>
            </p:nvPicPr>
            <p:blipFill>
              <a:blip r:embed="rId6"/>
              <a:stretch>
                <a:fillRect/>
              </a:stretch>
            </p:blipFill>
            <p:spPr>
              <a:xfrm>
                <a:off x="5353845" y="2713175"/>
                <a:ext cx="1371600" cy="1371600"/>
              </a:xfrm>
              <a:prstGeom prst="rect">
                <a:avLst/>
              </a:prstGeom>
            </p:spPr>
          </p:pic>
          <p:sp>
            <p:nvSpPr>
              <p:cNvPr id="150" name="TextBox 149"/>
              <p:cNvSpPr txBox="1"/>
              <p:nvPr/>
            </p:nvSpPr>
            <p:spPr>
              <a:xfrm>
                <a:off x="6071612" y="2495578"/>
                <a:ext cx="451511" cy="276999"/>
              </a:xfrm>
              <a:prstGeom prst="rect">
                <a:avLst/>
              </a:prstGeom>
              <a:noFill/>
            </p:spPr>
            <p:txBody>
              <a:bodyPr wrap="square" rtlCol="0">
                <a:spAutoFit/>
              </a:bodyPr>
              <a:lstStyle/>
              <a:p>
                <a:r>
                  <a:rPr lang="en-US" sz="1200" dirty="0" smtClean="0"/>
                  <a:t>T1</a:t>
                </a:r>
                <a:endParaRPr lang="en-US" sz="1200" dirty="0"/>
              </a:p>
            </p:txBody>
          </p:sp>
        </p:grpSp>
        <p:sp>
          <p:nvSpPr>
            <p:cNvPr id="122" name="TextBox 121"/>
            <p:cNvSpPr txBox="1"/>
            <p:nvPr/>
          </p:nvSpPr>
          <p:spPr>
            <a:xfrm>
              <a:off x="3928164" y="4356869"/>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IgM Alexa Fluor® 647</a:t>
              </a:r>
              <a:endParaRPr lang="en-US" sz="800" b="1" dirty="0">
                <a:solidFill>
                  <a:srgbClr val="003399"/>
                </a:solidFill>
                <a:latin typeface="Arial" panose="020B0604020202020204" pitchFamily="34" charset="0"/>
                <a:cs typeface="Arial" panose="020B0604020202020204" pitchFamily="34" charset="0"/>
              </a:endParaRPr>
            </a:p>
          </p:txBody>
        </p:sp>
        <p:sp>
          <p:nvSpPr>
            <p:cNvPr id="123" name="TextBox 122"/>
            <p:cNvSpPr txBox="1"/>
            <p:nvPr/>
          </p:nvSpPr>
          <p:spPr>
            <a:xfrm rot="16200000">
              <a:off x="3252618" y="3554541"/>
              <a:ext cx="1389212" cy="215444"/>
            </a:xfrm>
            <a:prstGeom prst="rect">
              <a:avLst/>
            </a:prstGeom>
            <a:solidFill>
              <a:srgbClr val="FFFFFF"/>
            </a:solidFill>
          </p:spPr>
          <p:txBody>
            <a:bodyPr wrap="square" rtlCol="0">
              <a:spAutoFit/>
            </a:bodyPr>
            <a:lstStyle/>
            <a:p>
              <a:pPr algn="ctr"/>
              <a:r>
                <a:rPr lang="en-US" sz="800" b="1" dirty="0" err="1" smtClean="0">
                  <a:solidFill>
                    <a:srgbClr val="003399"/>
                  </a:solidFill>
                  <a:latin typeface="Arial" panose="020B0604020202020204" pitchFamily="34" charset="0"/>
                  <a:cs typeface="Arial" panose="020B0604020202020204" pitchFamily="34" charset="0"/>
                </a:rPr>
                <a:t>IgD</a:t>
              </a:r>
              <a:r>
                <a:rPr lang="en-US" sz="800" b="1" dirty="0" smtClean="0">
                  <a:solidFill>
                    <a:srgbClr val="003399"/>
                  </a:solidFill>
                  <a:latin typeface="Arial" panose="020B0604020202020204" pitchFamily="34" charset="0"/>
                  <a:cs typeface="Arial" panose="020B0604020202020204" pitchFamily="34" charset="0"/>
                </a:rPr>
                <a:t> BV605™</a:t>
              </a:r>
              <a:endParaRPr lang="en-US" sz="800" b="1" dirty="0">
                <a:solidFill>
                  <a:srgbClr val="003399"/>
                </a:solidFill>
                <a:latin typeface="Arial" panose="020B0604020202020204" pitchFamily="34" charset="0"/>
                <a:cs typeface="Arial" panose="020B0604020202020204" pitchFamily="34" charset="0"/>
              </a:endParaRPr>
            </a:p>
          </p:txBody>
        </p:sp>
      </p:grpSp>
      <p:grpSp>
        <p:nvGrpSpPr>
          <p:cNvPr id="64" name="Group 63"/>
          <p:cNvGrpSpPr/>
          <p:nvPr/>
        </p:nvGrpSpPr>
        <p:grpSpPr>
          <a:xfrm>
            <a:off x="3932943" y="1355417"/>
            <a:ext cx="1477874" cy="1604656"/>
            <a:chOff x="3782881" y="1372975"/>
            <a:chExt cx="1477874" cy="1604656"/>
          </a:xfrm>
        </p:grpSpPr>
        <p:pic>
          <p:nvPicPr>
            <p:cNvPr id="147" name="Picture 146"/>
            <p:cNvPicPr>
              <a:picLocks noChangeAspect="1"/>
            </p:cNvPicPr>
            <p:nvPr/>
          </p:nvPicPr>
          <p:blipFill>
            <a:blip r:embed="rId7"/>
            <a:stretch>
              <a:fillRect/>
            </a:stretch>
          </p:blipFill>
          <p:spPr>
            <a:xfrm>
              <a:off x="3850564" y="1521356"/>
              <a:ext cx="1371600" cy="1371600"/>
            </a:xfrm>
            <a:prstGeom prst="rect">
              <a:avLst/>
            </a:prstGeom>
          </p:spPr>
        </p:pic>
        <p:sp>
          <p:nvSpPr>
            <p:cNvPr id="156" name="TextBox 155"/>
            <p:cNvSpPr txBox="1"/>
            <p:nvPr/>
          </p:nvSpPr>
          <p:spPr>
            <a:xfrm>
              <a:off x="3871543" y="2762187"/>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CD5 PE-Dazzle™ 594</a:t>
              </a:r>
              <a:endParaRPr lang="en-US" sz="800" b="1" dirty="0">
                <a:solidFill>
                  <a:srgbClr val="003399"/>
                </a:solidFill>
                <a:latin typeface="Arial" panose="020B0604020202020204" pitchFamily="34" charset="0"/>
                <a:cs typeface="Arial" panose="020B0604020202020204" pitchFamily="34" charset="0"/>
              </a:endParaRPr>
            </a:p>
          </p:txBody>
        </p:sp>
        <p:sp>
          <p:nvSpPr>
            <p:cNvPr id="157" name="TextBox 156"/>
            <p:cNvSpPr txBox="1"/>
            <p:nvPr/>
          </p:nvSpPr>
          <p:spPr>
            <a:xfrm rot="16200000">
              <a:off x="3195997" y="1959859"/>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CD24 BV785™</a:t>
              </a:r>
              <a:endParaRPr lang="en-US" sz="800" b="1" dirty="0">
                <a:solidFill>
                  <a:srgbClr val="003399"/>
                </a:solidFill>
                <a:latin typeface="Arial" panose="020B0604020202020204" pitchFamily="34" charset="0"/>
                <a:cs typeface="Arial" panose="020B0604020202020204" pitchFamily="34" charset="0"/>
              </a:endParaRPr>
            </a:p>
          </p:txBody>
        </p:sp>
      </p:grpSp>
      <p:cxnSp>
        <p:nvCxnSpPr>
          <p:cNvPr id="148" name="Straight Arrow Connector 147"/>
          <p:cNvCxnSpPr/>
          <p:nvPr/>
        </p:nvCxnSpPr>
        <p:spPr>
          <a:xfrm>
            <a:off x="5010378" y="1954488"/>
            <a:ext cx="433395"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5389714" y="1367752"/>
            <a:ext cx="1477874" cy="1604656"/>
            <a:chOff x="5389714" y="1367752"/>
            <a:chExt cx="1477874" cy="1604656"/>
          </a:xfrm>
        </p:grpSpPr>
        <p:grpSp>
          <p:nvGrpSpPr>
            <p:cNvPr id="65" name="Group 64"/>
            <p:cNvGrpSpPr/>
            <p:nvPr/>
          </p:nvGrpSpPr>
          <p:grpSpPr>
            <a:xfrm>
              <a:off x="5389714" y="1367752"/>
              <a:ext cx="1477874" cy="1604656"/>
              <a:chOff x="5207911" y="1335024"/>
              <a:chExt cx="1477874" cy="1604656"/>
            </a:xfrm>
          </p:grpSpPr>
          <p:grpSp>
            <p:nvGrpSpPr>
              <p:cNvPr id="11" name="Group 10"/>
              <p:cNvGrpSpPr/>
              <p:nvPr/>
            </p:nvGrpSpPr>
            <p:grpSpPr>
              <a:xfrm>
                <a:off x="5246299" y="1551674"/>
                <a:ext cx="1371600" cy="1276666"/>
                <a:chOff x="5246299" y="1551674"/>
                <a:chExt cx="1371600" cy="1276666"/>
              </a:xfrm>
            </p:grpSpPr>
            <p:pic>
              <p:nvPicPr>
                <p:cNvPr id="143" name="Picture 142"/>
                <p:cNvPicPr>
                  <a:picLocks noChangeAspect="1"/>
                </p:cNvPicPr>
                <p:nvPr/>
              </p:nvPicPr>
              <p:blipFill>
                <a:blip r:embed="rId8"/>
                <a:stretch>
                  <a:fillRect/>
                </a:stretch>
              </p:blipFill>
              <p:spPr>
                <a:xfrm>
                  <a:off x="5246299" y="1551674"/>
                  <a:ext cx="1371600" cy="1276666"/>
                </a:xfrm>
                <a:prstGeom prst="rect">
                  <a:avLst/>
                </a:prstGeom>
              </p:spPr>
            </p:pic>
            <p:sp>
              <p:nvSpPr>
                <p:cNvPr id="144" name="TextBox 143"/>
                <p:cNvSpPr txBox="1"/>
                <p:nvPr/>
              </p:nvSpPr>
              <p:spPr>
                <a:xfrm>
                  <a:off x="6293434" y="1924775"/>
                  <a:ext cx="324465" cy="215444"/>
                </a:xfrm>
                <a:prstGeom prst="rect">
                  <a:avLst/>
                </a:prstGeom>
                <a:noFill/>
              </p:spPr>
              <p:txBody>
                <a:bodyPr wrap="square" rtlCol="0">
                  <a:spAutoFit/>
                </a:bodyPr>
                <a:lstStyle/>
                <a:p>
                  <a:r>
                    <a:rPr lang="en-US" sz="800" dirty="0" smtClean="0">
                      <a:solidFill>
                        <a:srgbClr val="FF0000"/>
                      </a:solidFill>
                    </a:rPr>
                    <a:t>T1</a:t>
                  </a:r>
                  <a:endParaRPr lang="en-US" sz="800" dirty="0">
                    <a:solidFill>
                      <a:srgbClr val="FF0000"/>
                    </a:solidFill>
                  </a:endParaRPr>
                </a:p>
              </p:txBody>
            </p:sp>
            <p:sp>
              <p:nvSpPr>
                <p:cNvPr id="145" name="TextBox 144"/>
                <p:cNvSpPr txBox="1"/>
                <p:nvPr/>
              </p:nvSpPr>
              <p:spPr>
                <a:xfrm>
                  <a:off x="6293433" y="1709331"/>
                  <a:ext cx="324465" cy="215444"/>
                </a:xfrm>
                <a:prstGeom prst="rect">
                  <a:avLst/>
                </a:prstGeom>
                <a:noFill/>
              </p:spPr>
              <p:txBody>
                <a:bodyPr wrap="square" rtlCol="0">
                  <a:spAutoFit/>
                </a:bodyPr>
                <a:lstStyle/>
                <a:p>
                  <a:r>
                    <a:rPr lang="en-US" sz="800" dirty="0" smtClean="0">
                      <a:solidFill>
                        <a:srgbClr val="FF0000"/>
                      </a:solidFill>
                    </a:rPr>
                    <a:t>T2</a:t>
                  </a:r>
                  <a:endParaRPr lang="en-US" sz="800" dirty="0">
                    <a:solidFill>
                      <a:srgbClr val="FF0000"/>
                    </a:solidFill>
                  </a:endParaRPr>
                </a:p>
              </p:txBody>
            </p:sp>
            <p:sp>
              <p:nvSpPr>
                <p:cNvPr id="146" name="TextBox 145"/>
                <p:cNvSpPr txBox="1"/>
                <p:nvPr/>
              </p:nvSpPr>
              <p:spPr>
                <a:xfrm>
                  <a:off x="5474898" y="1924775"/>
                  <a:ext cx="324465" cy="215444"/>
                </a:xfrm>
                <a:prstGeom prst="rect">
                  <a:avLst/>
                </a:prstGeom>
                <a:noFill/>
              </p:spPr>
              <p:txBody>
                <a:bodyPr wrap="square" rtlCol="0">
                  <a:spAutoFit/>
                </a:bodyPr>
                <a:lstStyle/>
                <a:p>
                  <a:r>
                    <a:rPr lang="en-US" sz="800" dirty="0" smtClean="0">
                      <a:solidFill>
                        <a:srgbClr val="FF0000"/>
                      </a:solidFill>
                    </a:rPr>
                    <a:t>T3</a:t>
                  </a:r>
                  <a:endParaRPr lang="en-US" sz="800" dirty="0">
                    <a:solidFill>
                      <a:srgbClr val="FF0000"/>
                    </a:solidFill>
                  </a:endParaRPr>
                </a:p>
              </p:txBody>
            </p:sp>
          </p:grpSp>
          <p:sp>
            <p:nvSpPr>
              <p:cNvPr id="158" name="TextBox 157"/>
              <p:cNvSpPr txBox="1"/>
              <p:nvPr/>
            </p:nvSpPr>
            <p:spPr>
              <a:xfrm>
                <a:off x="5296573" y="2724236"/>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CD10 BV711™</a:t>
                </a:r>
                <a:endParaRPr lang="en-US" sz="800" b="1" dirty="0">
                  <a:solidFill>
                    <a:srgbClr val="003399"/>
                  </a:solidFill>
                  <a:latin typeface="Arial" panose="020B0604020202020204" pitchFamily="34" charset="0"/>
                  <a:cs typeface="Arial" panose="020B0604020202020204" pitchFamily="34" charset="0"/>
                </a:endParaRPr>
              </a:p>
            </p:txBody>
          </p:sp>
          <p:sp>
            <p:nvSpPr>
              <p:cNvPr id="159" name="TextBox 158"/>
              <p:cNvSpPr txBox="1"/>
              <p:nvPr/>
            </p:nvSpPr>
            <p:spPr>
              <a:xfrm rot="16200000">
                <a:off x="4621027" y="1921908"/>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CD21 PE-Fire™ 700</a:t>
                </a:r>
                <a:endParaRPr lang="en-US" sz="800" b="1" dirty="0">
                  <a:solidFill>
                    <a:srgbClr val="003399"/>
                  </a:solidFill>
                  <a:latin typeface="Arial" panose="020B0604020202020204" pitchFamily="34" charset="0"/>
                  <a:cs typeface="Arial" panose="020B0604020202020204" pitchFamily="34" charset="0"/>
                </a:endParaRPr>
              </a:p>
            </p:txBody>
          </p:sp>
        </p:grpSp>
        <p:sp>
          <p:nvSpPr>
            <p:cNvPr id="3" name="TextBox 2"/>
            <p:cNvSpPr txBox="1"/>
            <p:nvPr/>
          </p:nvSpPr>
          <p:spPr>
            <a:xfrm>
              <a:off x="5839923" y="1429467"/>
              <a:ext cx="796684" cy="307777"/>
            </a:xfrm>
            <a:prstGeom prst="rect">
              <a:avLst/>
            </a:prstGeom>
            <a:noFill/>
          </p:spPr>
          <p:txBody>
            <a:bodyPr wrap="square" rtlCol="0">
              <a:spAutoFit/>
            </a:bodyPr>
            <a:lstStyle/>
            <a:p>
              <a:r>
                <a:rPr lang="en-US" sz="1400" dirty="0" smtClean="0"/>
                <a:t>CD5+</a:t>
              </a:r>
              <a:endParaRPr lang="en-US" sz="1400" dirty="0"/>
            </a:p>
          </p:txBody>
        </p:sp>
      </p:grpSp>
      <p:grpSp>
        <p:nvGrpSpPr>
          <p:cNvPr id="17" name="Group 16"/>
          <p:cNvGrpSpPr/>
          <p:nvPr/>
        </p:nvGrpSpPr>
        <p:grpSpPr>
          <a:xfrm>
            <a:off x="6669765" y="1413733"/>
            <a:ext cx="1495494" cy="1579435"/>
            <a:chOff x="6669765" y="1413733"/>
            <a:chExt cx="1495494" cy="1579435"/>
          </a:xfrm>
        </p:grpSpPr>
        <p:grpSp>
          <p:nvGrpSpPr>
            <p:cNvPr id="66" name="Group 65"/>
            <p:cNvGrpSpPr/>
            <p:nvPr/>
          </p:nvGrpSpPr>
          <p:grpSpPr>
            <a:xfrm>
              <a:off x="6669765" y="1524281"/>
              <a:ext cx="1495494" cy="1468887"/>
              <a:chOff x="6487962" y="1491553"/>
              <a:chExt cx="1495494" cy="1468887"/>
            </a:xfrm>
          </p:grpSpPr>
          <p:grpSp>
            <p:nvGrpSpPr>
              <p:cNvPr id="10" name="Group 9"/>
              <p:cNvGrpSpPr/>
              <p:nvPr/>
            </p:nvGrpSpPr>
            <p:grpSpPr>
              <a:xfrm>
                <a:off x="6560954" y="1491553"/>
                <a:ext cx="1371600" cy="1371600"/>
                <a:chOff x="7241958" y="1852386"/>
                <a:chExt cx="1371600" cy="1371600"/>
              </a:xfrm>
            </p:grpSpPr>
            <p:pic>
              <p:nvPicPr>
                <p:cNvPr id="8" name="Picture 7"/>
                <p:cNvPicPr>
                  <a:picLocks noChangeAspect="1"/>
                </p:cNvPicPr>
                <p:nvPr/>
              </p:nvPicPr>
              <p:blipFill>
                <a:blip r:embed="rId9"/>
                <a:stretch>
                  <a:fillRect/>
                </a:stretch>
              </p:blipFill>
              <p:spPr>
                <a:xfrm>
                  <a:off x="7241958" y="1852386"/>
                  <a:ext cx="1371600" cy="1371600"/>
                </a:xfrm>
                <a:prstGeom prst="rect">
                  <a:avLst/>
                </a:prstGeom>
              </p:spPr>
            </p:pic>
            <p:sp>
              <p:nvSpPr>
                <p:cNvPr id="95" name="TextBox 94"/>
                <p:cNvSpPr txBox="1"/>
                <p:nvPr/>
              </p:nvSpPr>
              <p:spPr>
                <a:xfrm>
                  <a:off x="8289093" y="2257625"/>
                  <a:ext cx="324465" cy="215444"/>
                </a:xfrm>
                <a:prstGeom prst="rect">
                  <a:avLst/>
                </a:prstGeom>
                <a:noFill/>
              </p:spPr>
              <p:txBody>
                <a:bodyPr wrap="square" rtlCol="0">
                  <a:spAutoFit/>
                </a:bodyPr>
                <a:lstStyle/>
                <a:p>
                  <a:r>
                    <a:rPr lang="en-US" sz="800" dirty="0" smtClean="0">
                      <a:solidFill>
                        <a:srgbClr val="FF0000"/>
                      </a:solidFill>
                    </a:rPr>
                    <a:t>T1</a:t>
                  </a:r>
                  <a:endParaRPr lang="en-US" sz="800" dirty="0">
                    <a:solidFill>
                      <a:srgbClr val="FF0000"/>
                    </a:solidFill>
                  </a:endParaRPr>
                </a:p>
              </p:txBody>
            </p:sp>
            <p:sp>
              <p:nvSpPr>
                <p:cNvPr id="96" name="TextBox 95"/>
                <p:cNvSpPr txBox="1"/>
                <p:nvPr/>
              </p:nvSpPr>
              <p:spPr>
                <a:xfrm>
                  <a:off x="8289092" y="2042181"/>
                  <a:ext cx="324465" cy="215444"/>
                </a:xfrm>
                <a:prstGeom prst="rect">
                  <a:avLst/>
                </a:prstGeom>
                <a:noFill/>
              </p:spPr>
              <p:txBody>
                <a:bodyPr wrap="square" rtlCol="0">
                  <a:spAutoFit/>
                </a:bodyPr>
                <a:lstStyle/>
                <a:p>
                  <a:r>
                    <a:rPr lang="en-US" sz="800" dirty="0" smtClean="0">
                      <a:solidFill>
                        <a:srgbClr val="FF0000"/>
                      </a:solidFill>
                    </a:rPr>
                    <a:t>T2</a:t>
                  </a:r>
                  <a:endParaRPr lang="en-US" sz="800" dirty="0">
                    <a:solidFill>
                      <a:srgbClr val="FF0000"/>
                    </a:solidFill>
                  </a:endParaRPr>
                </a:p>
              </p:txBody>
            </p:sp>
            <p:sp>
              <p:nvSpPr>
                <p:cNvPr id="97" name="TextBox 96"/>
                <p:cNvSpPr txBox="1"/>
                <p:nvPr/>
              </p:nvSpPr>
              <p:spPr>
                <a:xfrm>
                  <a:off x="7470557" y="2257625"/>
                  <a:ext cx="324465" cy="215444"/>
                </a:xfrm>
                <a:prstGeom prst="rect">
                  <a:avLst/>
                </a:prstGeom>
                <a:noFill/>
              </p:spPr>
              <p:txBody>
                <a:bodyPr wrap="square" rtlCol="0">
                  <a:spAutoFit/>
                </a:bodyPr>
                <a:lstStyle/>
                <a:p>
                  <a:r>
                    <a:rPr lang="en-US" sz="800" dirty="0" smtClean="0">
                      <a:solidFill>
                        <a:srgbClr val="FF0000"/>
                      </a:solidFill>
                    </a:rPr>
                    <a:t>T3</a:t>
                  </a:r>
                  <a:endParaRPr lang="en-US" sz="800" dirty="0">
                    <a:solidFill>
                      <a:srgbClr val="FF0000"/>
                    </a:solidFill>
                  </a:endParaRPr>
                </a:p>
              </p:txBody>
            </p:sp>
          </p:grpSp>
          <p:sp>
            <p:nvSpPr>
              <p:cNvPr id="160" name="TextBox 159"/>
              <p:cNvSpPr txBox="1"/>
              <p:nvPr/>
            </p:nvSpPr>
            <p:spPr>
              <a:xfrm>
                <a:off x="6594244" y="2744996"/>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CD10 BV711™</a:t>
                </a:r>
                <a:endParaRPr lang="en-US" sz="800" b="1" dirty="0">
                  <a:solidFill>
                    <a:srgbClr val="003399"/>
                  </a:solidFill>
                  <a:latin typeface="Arial" panose="020B0604020202020204" pitchFamily="34" charset="0"/>
                  <a:cs typeface="Arial" panose="020B0604020202020204" pitchFamily="34" charset="0"/>
                </a:endParaRPr>
              </a:p>
            </p:txBody>
          </p:sp>
          <p:sp>
            <p:nvSpPr>
              <p:cNvPr id="161" name="TextBox 160"/>
              <p:cNvSpPr txBox="1"/>
              <p:nvPr/>
            </p:nvSpPr>
            <p:spPr>
              <a:xfrm rot="16200000">
                <a:off x="5973070" y="2014660"/>
                <a:ext cx="1245227"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CD21 PE-Fire™ 700</a:t>
                </a:r>
                <a:endParaRPr lang="en-US" sz="800" b="1" dirty="0">
                  <a:solidFill>
                    <a:srgbClr val="003399"/>
                  </a:solidFill>
                  <a:latin typeface="Arial" panose="020B0604020202020204" pitchFamily="34" charset="0"/>
                  <a:cs typeface="Arial" panose="020B0604020202020204" pitchFamily="34" charset="0"/>
                </a:endParaRPr>
              </a:p>
            </p:txBody>
          </p:sp>
        </p:grpSp>
        <p:sp>
          <p:nvSpPr>
            <p:cNvPr id="16" name="TextBox 15"/>
            <p:cNvSpPr txBox="1"/>
            <p:nvPr/>
          </p:nvSpPr>
          <p:spPr>
            <a:xfrm>
              <a:off x="7236709" y="1413733"/>
              <a:ext cx="667866" cy="307777"/>
            </a:xfrm>
            <a:prstGeom prst="rect">
              <a:avLst/>
            </a:prstGeom>
            <a:noFill/>
          </p:spPr>
          <p:txBody>
            <a:bodyPr wrap="square" rtlCol="0">
              <a:spAutoFit/>
            </a:bodyPr>
            <a:lstStyle/>
            <a:p>
              <a:r>
                <a:rPr lang="en-US" sz="1400" dirty="0" smtClean="0"/>
                <a:t>CD5-</a:t>
              </a:r>
              <a:endParaRPr lang="en-US" sz="1400" dirty="0"/>
            </a:p>
          </p:txBody>
        </p:sp>
      </p:grpSp>
      <p:cxnSp>
        <p:nvCxnSpPr>
          <p:cNvPr id="47" name="Straight Arrow Connector 46"/>
          <p:cNvCxnSpPr>
            <a:endCxn id="144" idx="3"/>
          </p:cNvCxnSpPr>
          <p:nvPr/>
        </p:nvCxnSpPr>
        <p:spPr>
          <a:xfrm>
            <a:off x="4541152" y="2065225"/>
            <a:ext cx="225855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6317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52"/>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14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0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p:cNvSpPr/>
          <p:nvPr/>
        </p:nvSpPr>
        <p:spPr>
          <a:xfrm>
            <a:off x="6945014" y="4440108"/>
            <a:ext cx="2115976"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Transitional Subsets- PBMC</a:t>
            </a:r>
            <a:endParaRPr lang="en-US" dirty="0"/>
          </a:p>
        </p:txBody>
      </p:sp>
      <p:cxnSp>
        <p:nvCxnSpPr>
          <p:cNvPr id="4" name="Straight Arrow Connector 3"/>
          <p:cNvCxnSpPr/>
          <p:nvPr/>
        </p:nvCxnSpPr>
        <p:spPr>
          <a:xfrm flipH="1">
            <a:off x="3149238" y="1409874"/>
            <a:ext cx="5718" cy="96643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648686" y="1294159"/>
            <a:ext cx="689710" cy="448"/>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grpSp>
        <p:nvGrpSpPr>
          <p:cNvPr id="26" name="Group 25"/>
          <p:cNvGrpSpPr/>
          <p:nvPr/>
        </p:nvGrpSpPr>
        <p:grpSpPr>
          <a:xfrm>
            <a:off x="226342" y="993273"/>
            <a:ext cx="985123" cy="1059611"/>
            <a:chOff x="48491" y="1459758"/>
            <a:chExt cx="1238299" cy="1412813"/>
          </a:xfrm>
        </p:grpSpPr>
        <p:grpSp>
          <p:nvGrpSpPr>
            <p:cNvPr id="27" name="Group 26"/>
            <p:cNvGrpSpPr/>
            <p:nvPr/>
          </p:nvGrpSpPr>
          <p:grpSpPr>
            <a:xfrm>
              <a:off x="310100" y="1643932"/>
              <a:ext cx="906450" cy="922351"/>
              <a:chOff x="310100" y="1168842"/>
              <a:chExt cx="906450" cy="922351"/>
            </a:xfrm>
          </p:grpSpPr>
          <p:cxnSp>
            <p:nvCxnSpPr>
              <p:cNvPr id="30" name="Straight Connector 29"/>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31" name="Straight Connector 30"/>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32" name="Straight Connector 31"/>
              <p:cNvCxnSpPr/>
              <p:nvPr/>
            </p:nvCxnSpPr>
            <p:spPr>
              <a:xfrm>
                <a:off x="763325"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33" name="Straight Connector 32"/>
              <p:cNvCxnSpPr/>
              <p:nvPr/>
            </p:nvCxnSpPr>
            <p:spPr>
              <a:xfrm flipH="1">
                <a:off x="310100" y="1647245"/>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28" name="TextBox 27"/>
            <p:cNvSpPr txBox="1"/>
            <p:nvPr/>
          </p:nvSpPr>
          <p:spPr>
            <a:xfrm rot="16200000">
              <a:off x="-442306" y="1950555"/>
              <a:ext cx="1258591" cy="276998"/>
            </a:xfrm>
            <a:prstGeom prst="rect">
              <a:avLst/>
            </a:prstGeom>
            <a:noFill/>
          </p:spPr>
          <p:txBody>
            <a:bodyPr wrap="square" rtlCol="0">
              <a:spAutoFit/>
            </a:bodyPr>
            <a:lstStyle/>
            <a:p>
              <a:r>
                <a:rPr lang="en-US" sz="750" b="1" dirty="0" smtClean="0"/>
                <a:t>CD38 PCP-Fire 720</a:t>
              </a:r>
              <a:endParaRPr lang="en-US" sz="750" b="1" dirty="0"/>
            </a:p>
          </p:txBody>
        </p:sp>
        <p:sp>
          <p:nvSpPr>
            <p:cNvPr id="29" name="TextBox 28"/>
            <p:cNvSpPr txBox="1"/>
            <p:nvPr/>
          </p:nvSpPr>
          <p:spPr>
            <a:xfrm>
              <a:off x="335620" y="2595573"/>
              <a:ext cx="951170" cy="276998"/>
            </a:xfrm>
            <a:prstGeom prst="rect">
              <a:avLst/>
            </a:prstGeom>
            <a:noFill/>
          </p:spPr>
          <p:txBody>
            <a:bodyPr wrap="square" rtlCol="0">
              <a:spAutoFit/>
            </a:bodyPr>
            <a:lstStyle/>
            <a:p>
              <a:r>
                <a:rPr lang="en-US" sz="750" b="1" dirty="0" smtClean="0"/>
                <a:t>CD27 BV421</a:t>
              </a:r>
              <a:endParaRPr lang="en-US" sz="750" b="1" dirty="0"/>
            </a:p>
          </p:txBody>
        </p:sp>
      </p:grpSp>
      <p:grpSp>
        <p:nvGrpSpPr>
          <p:cNvPr id="44" name="Group 43"/>
          <p:cNvGrpSpPr/>
          <p:nvPr/>
        </p:nvGrpSpPr>
        <p:grpSpPr>
          <a:xfrm>
            <a:off x="1377179" y="1097261"/>
            <a:ext cx="1106892" cy="946561"/>
            <a:chOff x="1498133" y="1694604"/>
            <a:chExt cx="1106892" cy="946561"/>
          </a:xfrm>
        </p:grpSpPr>
        <p:grpSp>
          <p:nvGrpSpPr>
            <p:cNvPr id="34" name="Group 33"/>
            <p:cNvGrpSpPr/>
            <p:nvPr/>
          </p:nvGrpSpPr>
          <p:grpSpPr>
            <a:xfrm>
              <a:off x="1498133" y="1694604"/>
              <a:ext cx="1042937" cy="946561"/>
              <a:chOff x="43639" y="1610492"/>
              <a:chExt cx="1310971" cy="1262079"/>
            </a:xfrm>
          </p:grpSpPr>
          <p:grpSp>
            <p:nvGrpSpPr>
              <p:cNvPr id="35" name="Group 34"/>
              <p:cNvGrpSpPr/>
              <p:nvPr/>
            </p:nvGrpSpPr>
            <p:grpSpPr>
              <a:xfrm>
                <a:off x="310100" y="1643932"/>
                <a:ext cx="906450" cy="922351"/>
                <a:chOff x="310100" y="1168842"/>
                <a:chExt cx="906450" cy="922351"/>
              </a:xfrm>
            </p:grpSpPr>
            <p:cxnSp>
              <p:nvCxnSpPr>
                <p:cNvPr id="38" name="Straight Connector 37"/>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39" name="Straight Connector 38"/>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40" name="Straight Connector 39"/>
                <p:cNvCxnSpPr/>
                <p:nvPr/>
              </p:nvCxnSpPr>
              <p:spPr>
                <a:xfrm>
                  <a:off x="763325" y="1177349"/>
                  <a:ext cx="0" cy="913844"/>
                </a:xfrm>
                <a:prstGeom prst="line">
                  <a:avLst/>
                </a:prstGeom>
              </p:spPr>
              <p:style>
                <a:lnRef idx="2">
                  <a:schemeClr val="dk1"/>
                </a:lnRef>
                <a:fillRef idx="0">
                  <a:schemeClr val="dk1"/>
                </a:fillRef>
                <a:effectRef idx="1">
                  <a:schemeClr val="dk1"/>
                </a:effectRef>
                <a:fontRef idx="minor">
                  <a:schemeClr val="tx1"/>
                </a:fontRef>
              </p:style>
            </p:cxnSp>
            <p:cxnSp>
              <p:nvCxnSpPr>
                <p:cNvPr id="41" name="Straight Connector 40"/>
                <p:cNvCxnSpPr/>
                <p:nvPr/>
              </p:nvCxnSpPr>
              <p:spPr>
                <a:xfrm flipH="1">
                  <a:off x="310100" y="1647245"/>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36" name="TextBox 35"/>
              <p:cNvSpPr txBox="1"/>
              <p:nvPr/>
            </p:nvSpPr>
            <p:spPr>
              <a:xfrm rot="16200000">
                <a:off x="-289043" y="1943174"/>
                <a:ext cx="926504" cy="261140"/>
              </a:xfrm>
              <a:prstGeom prst="rect">
                <a:avLst/>
              </a:prstGeom>
              <a:noFill/>
            </p:spPr>
            <p:txBody>
              <a:bodyPr wrap="square" rtlCol="0">
                <a:spAutoFit/>
              </a:bodyPr>
              <a:lstStyle/>
              <a:p>
                <a:r>
                  <a:rPr lang="en-US" sz="750" b="1" dirty="0" smtClean="0"/>
                  <a:t>CD24 BV785</a:t>
                </a:r>
                <a:endParaRPr lang="en-US" sz="750" b="1" dirty="0"/>
              </a:p>
            </p:txBody>
          </p:sp>
          <p:sp>
            <p:nvSpPr>
              <p:cNvPr id="37" name="TextBox 36"/>
              <p:cNvSpPr txBox="1"/>
              <p:nvPr/>
            </p:nvSpPr>
            <p:spPr>
              <a:xfrm>
                <a:off x="235457" y="2595573"/>
                <a:ext cx="1119153" cy="276998"/>
              </a:xfrm>
              <a:prstGeom prst="rect">
                <a:avLst/>
              </a:prstGeom>
              <a:noFill/>
            </p:spPr>
            <p:txBody>
              <a:bodyPr wrap="square" rtlCol="0">
                <a:spAutoFit/>
              </a:bodyPr>
              <a:lstStyle/>
              <a:p>
                <a:r>
                  <a:rPr lang="en-US" sz="750" b="1" dirty="0" smtClean="0"/>
                  <a:t>CD5 PE-DZL 594</a:t>
                </a:r>
                <a:endParaRPr lang="en-US" sz="750" b="1" dirty="0"/>
              </a:p>
            </p:txBody>
          </p:sp>
        </p:grpSp>
        <p:sp>
          <p:nvSpPr>
            <p:cNvPr id="42" name="TextBox 41"/>
            <p:cNvSpPr txBox="1"/>
            <p:nvPr/>
          </p:nvSpPr>
          <p:spPr>
            <a:xfrm>
              <a:off x="1646003" y="1822551"/>
              <a:ext cx="513369" cy="184666"/>
            </a:xfrm>
            <a:prstGeom prst="rect">
              <a:avLst/>
            </a:prstGeom>
            <a:noFill/>
          </p:spPr>
          <p:txBody>
            <a:bodyPr wrap="square" rtlCol="0">
              <a:spAutoFit/>
            </a:bodyPr>
            <a:lstStyle/>
            <a:p>
              <a:r>
                <a:rPr lang="en-US" sz="600" b="1" dirty="0" smtClean="0">
                  <a:solidFill>
                    <a:srgbClr val="0070C0"/>
                  </a:solidFill>
                </a:rPr>
                <a:t>Immature</a:t>
              </a:r>
              <a:endParaRPr lang="en-US" sz="600" b="1" dirty="0">
                <a:solidFill>
                  <a:srgbClr val="0070C0"/>
                </a:solidFill>
              </a:endParaRPr>
            </a:p>
          </p:txBody>
        </p:sp>
        <p:sp>
          <p:nvSpPr>
            <p:cNvPr id="43" name="TextBox 42"/>
            <p:cNvSpPr txBox="1"/>
            <p:nvPr/>
          </p:nvSpPr>
          <p:spPr>
            <a:xfrm>
              <a:off x="2023252" y="1819122"/>
              <a:ext cx="581773" cy="184666"/>
            </a:xfrm>
            <a:prstGeom prst="rect">
              <a:avLst/>
            </a:prstGeom>
            <a:noFill/>
          </p:spPr>
          <p:txBody>
            <a:bodyPr wrap="square" rtlCol="0">
              <a:spAutoFit/>
            </a:bodyPr>
            <a:lstStyle/>
            <a:p>
              <a:r>
                <a:rPr lang="en-US" sz="600" b="1" dirty="0" smtClean="0">
                  <a:solidFill>
                    <a:srgbClr val="00FFFF"/>
                  </a:solidFill>
                  <a:effectLst>
                    <a:outerShdw blurRad="38100" dist="38100" dir="2700000" algn="tl">
                      <a:srgbClr val="000000">
                        <a:alpha val="43137"/>
                      </a:srgbClr>
                    </a:outerShdw>
                  </a:effectLst>
                </a:rPr>
                <a:t>transitional</a:t>
              </a:r>
              <a:endParaRPr lang="en-US" sz="600" b="1" dirty="0">
                <a:solidFill>
                  <a:srgbClr val="00FFFF"/>
                </a:solidFill>
                <a:effectLst>
                  <a:outerShdw blurRad="38100" dist="38100" dir="2700000" algn="tl">
                    <a:srgbClr val="000000">
                      <a:alpha val="43137"/>
                    </a:srgbClr>
                  </a:outerShdw>
                </a:effectLst>
              </a:endParaRPr>
            </a:p>
          </p:txBody>
        </p:sp>
      </p:grpSp>
      <p:cxnSp>
        <p:nvCxnSpPr>
          <p:cNvPr id="49" name="Straight Arrow Connector 48"/>
          <p:cNvCxnSpPr/>
          <p:nvPr/>
        </p:nvCxnSpPr>
        <p:spPr>
          <a:xfrm>
            <a:off x="940299" y="1636195"/>
            <a:ext cx="121" cy="702397"/>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795025" y="2506349"/>
            <a:ext cx="513369" cy="184666"/>
          </a:xfrm>
          <a:prstGeom prst="rect">
            <a:avLst/>
          </a:prstGeom>
          <a:noFill/>
        </p:spPr>
        <p:txBody>
          <a:bodyPr wrap="square" rtlCol="0">
            <a:spAutoFit/>
          </a:bodyPr>
          <a:lstStyle/>
          <a:p>
            <a:r>
              <a:rPr lang="en-US" sz="600" b="1" dirty="0" smtClean="0">
                <a:solidFill>
                  <a:srgbClr val="00B050"/>
                </a:solidFill>
              </a:rPr>
              <a:t>Memory</a:t>
            </a:r>
            <a:endParaRPr lang="en-US" sz="600" b="1" dirty="0">
              <a:solidFill>
                <a:srgbClr val="00B050"/>
              </a:solidFill>
            </a:endParaRPr>
          </a:p>
        </p:txBody>
      </p:sp>
      <p:grpSp>
        <p:nvGrpSpPr>
          <p:cNvPr id="54" name="Group 53"/>
          <p:cNvGrpSpPr/>
          <p:nvPr/>
        </p:nvGrpSpPr>
        <p:grpSpPr>
          <a:xfrm>
            <a:off x="241579" y="2401717"/>
            <a:ext cx="1042937" cy="946561"/>
            <a:chOff x="43639" y="1610492"/>
            <a:chExt cx="1310971" cy="1262079"/>
          </a:xfrm>
        </p:grpSpPr>
        <p:grpSp>
          <p:nvGrpSpPr>
            <p:cNvPr id="57" name="Group 56"/>
            <p:cNvGrpSpPr/>
            <p:nvPr/>
          </p:nvGrpSpPr>
          <p:grpSpPr>
            <a:xfrm>
              <a:off x="310100" y="1643932"/>
              <a:ext cx="906450" cy="922351"/>
              <a:chOff x="310100" y="1168842"/>
              <a:chExt cx="906450" cy="922351"/>
            </a:xfrm>
          </p:grpSpPr>
          <p:cxnSp>
            <p:nvCxnSpPr>
              <p:cNvPr id="60" name="Straight Connector 59"/>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61" name="Straight Connector 60"/>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62" name="Straight Connector 61"/>
              <p:cNvCxnSpPr/>
              <p:nvPr/>
            </p:nvCxnSpPr>
            <p:spPr>
              <a:xfrm>
                <a:off x="763325" y="1177349"/>
                <a:ext cx="0" cy="913844"/>
              </a:xfrm>
              <a:prstGeom prst="line">
                <a:avLst/>
              </a:prstGeom>
            </p:spPr>
            <p:style>
              <a:lnRef idx="2">
                <a:schemeClr val="dk1"/>
              </a:lnRef>
              <a:fillRef idx="0">
                <a:schemeClr val="dk1"/>
              </a:fillRef>
              <a:effectRef idx="1">
                <a:schemeClr val="dk1"/>
              </a:effectRef>
              <a:fontRef idx="minor">
                <a:schemeClr val="tx1"/>
              </a:fontRef>
            </p:style>
          </p:cxnSp>
          <p:cxnSp>
            <p:nvCxnSpPr>
              <p:cNvPr id="63" name="Straight Connector 62"/>
              <p:cNvCxnSpPr/>
              <p:nvPr/>
            </p:nvCxnSpPr>
            <p:spPr>
              <a:xfrm flipH="1">
                <a:off x="310100" y="1647245"/>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58" name="TextBox 57"/>
            <p:cNvSpPr txBox="1"/>
            <p:nvPr/>
          </p:nvSpPr>
          <p:spPr>
            <a:xfrm rot="16200000">
              <a:off x="-289043" y="1943174"/>
              <a:ext cx="926504" cy="261140"/>
            </a:xfrm>
            <a:prstGeom prst="rect">
              <a:avLst/>
            </a:prstGeom>
            <a:noFill/>
          </p:spPr>
          <p:txBody>
            <a:bodyPr wrap="square" rtlCol="0">
              <a:spAutoFit/>
            </a:bodyPr>
            <a:lstStyle/>
            <a:p>
              <a:r>
                <a:rPr lang="en-US" sz="750" b="1" dirty="0" smtClean="0"/>
                <a:t>CD24 BV785</a:t>
              </a:r>
              <a:endParaRPr lang="en-US" sz="750" b="1" dirty="0"/>
            </a:p>
          </p:txBody>
        </p:sp>
        <p:sp>
          <p:nvSpPr>
            <p:cNvPr id="59" name="TextBox 58"/>
            <p:cNvSpPr txBox="1"/>
            <p:nvPr/>
          </p:nvSpPr>
          <p:spPr>
            <a:xfrm>
              <a:off x="235457" y="2595573"/>
              <a:ext cx="1119153" cy="276998"/>
            </a:xfrm>
            <a:prstGeom prst="rect">
              <a:avLst/>
            </a:prstGeom>
            <a:noFill/>
          </p:spPr>
          <p:txBody>
            <a:bodyPr wrap="square" rtlCol="0">
              <a:spAutoFit/>
            </a:bodyPr>
            <a:lstStyle/>
            <a:p>
              <a:pPr algn="ctr"/>
              <a:r>
                <a:rPr lang="en-US" sz="750" b="1" dirty="0" smtClean="0"/>
                <a:t>CD44 FITC</a:t>
              </a:r>
              <a:endParaRPr lang="en-US" sz="750" b="1" dirty="0"/>
            </a:p>
          </p:txBody>
        </p:sp>
      </p:grpSp>
      <p:cxnSp>
        <p:nvCxnSpPr>
          <p:cNvPr id="106" name="Straight Arrow Connector 105"/>
          <p:cNvCxnSpPr/>
          <p:nvPr/>
        </p:nvCxnSpPr>
        <p:spPr>
          <a:xfrm flipV="1">
            <a:off x="2185249" y="1234712"/>
            <a:ext cx="346246" cy="2"/>
          </a:xfrm>
          <a:prstGeom prst="straightConnector1">
            <a:avLst/>
          </a:prstGeom>
          <a:ln>
            <a:solidFill>
              <a:srgbClr val="00FFFF"/>
            </a:solidFill>
            <a:tailEnd type="triangle"/>
          </a:ln>
        </p:spPr>
        <p:style>
          <a:lnRef idx="2">
            <a:schemeClr val="accent1"/>
          </a:lnRef>
          <a:fillRef idx="0">
            <a:schemeClr val="accent1"/>
          </a:fillRef>
          <a:effectRef idx="1">
            <a:schemeClr val="accent1"/>
          </a:effectRef>
          <a:fontRef idx="minor">
            <a:schemeClr val="tx1"/>
          </a:fontRef>
        </p:style>
      </p:cxnSp>
      <p:grpSp>
        <p:nvGrpSpPr>
          <p:cNvPr id="109" name="Group 108"/>
          <p:cNvGrpSpPr/>
          <p:nvPr/>
        </p:nvGrpSpPr>
        <p:grpSpPr>
          <a:xfrm>
            <a:off x="2806565" y="2392257"/>
            <a:ext cx="876044" cy="1028326"/>
            <a:chOff x="48492" y="1501471"/>
            <a:chExt cx="1168058" cy="1371100"/>
          </a:xfrm>
        </p:grpSpPr>
        <p:grpSp>
          <p:nvGrpSpPr>
            <p:cNvPr id="110" name="Group 109"/>
            <p:cNvGrpSpPr/>
            <p:nvPr/>
          </p:nvGrpSpPr>
          <p:grpSpPr>
            <a:xfrm>
              <a:off x="310100" y="1643932"/>
              <a:ext cx="906450" cy="922351"/>
              <a:chOff x="310100" y="1168842"/>
              <a:chExt cx="906450" cy="922351"/>
            </a:xfrm>
          </p:grpSpPr>
          <p:cxnSp>
            <p:nvCxnSpPr>
              <p:cNvPr id="113" name="Straight Connector 112"/>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114" name="Straight Connector 113"/>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115" name="Straight Connector 114"/>
              <p:cNvCxnSpPr/>
              <p:nvPr/>
            </p:nvCxnSpPr>
            <p:spPr>
              <a:xfrm>
                <a:off x="763325"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116" name="Straight Connector 115"/>
              <p:cNvCxnSpPr/>
              <p:nvPr/>
            </p:nvCxnSpPr>
            <p:spPr>
              <a:xfrm flipH="1">
                <a:off x="310100" y="1647245"/>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111" name="TextBox 110"/>
            <p:cNvSpPr txBox="1"/>
            <p:nvPr/>
          </p:nvSpPr>
          <p:spPr>
            <a:xfrm rot="16200000">
              <a:off x="-350409" y="1900372"/>
              <a:ext cx="1074802" cy="276999"/>
            </a:xfrm>
            <a:prstGeom prst="rect">
              <a:avLst/>
            </a:prstGeom>
            <a:noFill/>
          </p:spPr>
          <p:txBody>
            <a:bodyPr wrap="square" rtlCol="0">
              <a:spAutoFit/>
            </a:bodyPr>
            <a:lstStyle/>
            <a:p>
              <a:r>
                <a:rPr lang="en-US" sz="750" b="1" dirty="0" err="1" smtClean="0"/>
                <a:t>IgD</a:t>
              </a:r>
              <a:r>
                <a:rPr lang="en-US" sz="750" b="1" dirty="0" smtClean="0"/>
                <a:t> BV505</a:t>
              </a:r>
              <a:endParaRPr lang="en-US" sz="750" b="1" dirty="0"/>
            </a:p>
          </p:txBody>
        </p:sp>
        <p:sp>
          <p:nvSpPr>
            <p:cNvPr id="112" name="TextBox 111"/>
            <p:cNvSpPr txBox="1"/>
            <p:nvPr/>
          </p:nvSpPr>
          <p:spPr>
            <a:xfrm>
              <a:off x="307159" y="2595573"/>
              <a:ext cx="909389" cy="276998"/>
            </a:xfrm>
            <a:prstGeom prst="rect">
              <a:avLst/>
            </a:prstGeom>
            <a:noFill/>
          </p:spPr>
          <p:txBody>
            <a:bodyPr wrap="square" rtlCol="0">
              <a:spAutoFit/>
            </a:bodyPr>
            <a:lstStyle/>
            <a:p>
              <a:r>
                <a:rPr lang="en-US" sz="750" b="1" dirty="0" smtClean="0"/>
                <a:t>IgM BV510</a:t>
              </a:r>
              <a:endParaRPr lang="en-US" sz="750" b="1" dirty="0"/>
            </a:p>
          </p:txBody>
        </p:sp>
      </p:grpSp>
      <p:cxnSp>
        <p:nvCxnSpPr>
          <p:cNvPr id="127" name="Straight Arrow Connector 126"/>
          <p:cNvCxnSpPr/>
          <p:nvPr/>
        </p:nvCxnSpPr>
        <p:spPr>
          <a:xfrm flipH="1">
            <a:off x="2621244" y="1406445"/>
            <a:ext cx="527994" cy="109128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129" name="Group 128"/>
          <p:cNvGrpSpPr/>
          <p:nvPr/>
        </p:nvGrpSpPr>
        <p:grpSpPr>
          <a:xfrm>
            <a:off x="1745200" y="2390885"/>
            <a:ext cx="917154" cy="1028326"/>
            <a:chOff x="48492" y="1501471"/>
            <a:chExt cx="1222871" cy="1371100"/>
          </a:xfrm>
        </p:grpSpPr>
        <p:grpSp>
          <p:nvGrpSpPr>
            <p:cNvPr id="130" name="Group 129"/>
            <p:cNvGrpSpPr/>
            <p:nvPr/>
          </p:nvGrpSpPr>
          <p:grpSpPr>
            <a:xfrm>
              <a:off x="310100" y="1643932"/>
              <a:ext cx="906450" cy="922351"/>
              <a:chOff x="310100" y="1168842"/>
              <a:chExt cx="906450" cy="922351"/>
            </a:xfrm>
          </p:grpSpPr>
          <p:cxnSp>
            <p:nvCxnSpPr>
              <p:cNvPr id="133" name="Straight Connector 132"/>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134" name="Straight Connector 133"/>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135" name="Straight Connector 134"/>
              <p:cNvCxnSpPr/>
              <p:nvPr/>
            </p:nvCxnSpPr>
            <p:spPr>
              <a:xfrm>
                <a:off x="763325"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136" name="Straight Connector 135"/>
              <p:cNvCxnSpPr/>
              <p:nvPr/>
            </p:nvCxnSpPr>
            <p:spPr>
              <a:xfrm flipH="1">
                <a:off x="310100" y="1647245"/>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131" name="TextBox 130"/>
            <p:cNvSpPr txBox="1"/>
            <p:nvPr/>
          </p:nvSpPr>
          <p:spPr>
            <a:xfrm rot="16200000">
              <a:off x="-350409" y="1900372"/>
              <a:ext cx="1074802" cy="276999"/>
            </a:xfrm>
            <a:prstGeom prst="rect">
              <a:avLst/>
            </a:prstGeom>
            <a:noFill/>
          </p:spPr>
          <p:txBody>
            <a:bodyPr wrap="square" rtlCol="0">
              <a:spAutoFit/>
            </a:bodyPr>
            <a:lstStyle/>
            <a:p>
              <a:r>
                <a:rPr lang="en-US" sz="750" b="1" dirty="0" err="1" smtClean="0"/>
                <a:t>IgD</a:t>
              </a:r>
              <a:r>
                <a:rPr lang="en-US" sz="750" b="1" dirty="0" smtClean="0"/>
                <a:t> BV605</a:t>
              </a:r>
              <a:endParaRPr lang="en-US" sz="750" b="1" dirty="0"/>
            </a:p>
          </p:txBody>
        </p:sp>
        <p:sp>
          <p:nvSpPr>
            <p:cNvPr id="132" name="TextBox 131"/>
            <p:cNvSpPr txBox="1"/>
            <p:nvPr/>
          </p:nvSpPr>
          <p:spPr>
            <a:xfrm>
              <a:off x="219001" y="2595573"/>
              <a:ext cx="1052362" cy="276998"/>
            </a:xfrm>
            <a:prstGeom prst="rect">
              <a:avLst/>
            </a:prstGeom>
            <a:noFill/>
          </p:spPr>
          <p:txBody>
            <a:bodyPr wrap="square" rtlCol="0">
              <a:spAutoFit/>
            </a:bodyPr>
            <a:lstStyle/>
            <a:p>
              <a:pPr algn="ctr"/>
              <a:r>
                <a:rPr lang="en-US" sz="750" b="1" dirty="0" smtClean="0"/>
                <a:t>BAFF-R AF647</a:t>
              </a:r>
              <a:endParaRPr lang="en-US" sz="750" b="1" dirty="0"/>
            </a:p>
          </p:txBody>
        </p:sp>
      </p:grpSp>
      <p:sp>
        <p:nvSpPr>
          <p:cNvPr id="12" name="TextBox 11"/>
          <p:cNvSpPr txBox="1"/>
          <p:nvPr/>
        </p:nvSpPr>
        <p:spPr>
          <a:xfrm>
            <a:off x="79262" y="4204826"/>
            <a:ext cx="3455601" cy="400110"/>
          </a:xfrm>
          <a:prstGeom prst="rect">
            <a:avLst/>
          </a:prstGeom>
          <a:noFill/>
        </p:spPr>
        <p:txBody>
          <a:bodyPr wrap="square" rtlCol="0">
            <a:spAutoFit/>
          </a:bodyPr>
          <a:lstStyle/>
          <a:p>
            <a:r>
              <a:rPr lang="en-US" sz="1000" dirty="0" smtClean="0">
                <a:solidFill>
                  <a:srgbClr val="000000"/>
                </a:solidFill>
              </a:rPr>
              <a:t>Clinical and Experimental Immunology, 174:53-59 Agrawal and Sewell et al. (Transitional B cell subsets in BM)</a:t>
            </a:r>
            <a:endParaRPr lang="en-US" sz="1000" dirty="0">
              <a:solidFill>
                <a:srgbClr val="000000"/>
              </a:solidFill>
            </a:endParaRPr>
          </a:p>
        </p:txBody>
      </p:sp>
      <p:grpSp>
        <p:nvGrpSpPr>
          <p:cNvPr id="107" name="Group 106"/>
          <p:cNvGrpSpPr/>
          <p:nvPr/>
        </p:nvGrpSpPr>
        <p:grpSpPr>
          <a:xfrm>
            <a:off x="2493734" y="1073881"/>
            <a:ext cx="876044" cy="1028326"/>
            <a:chOff x="48492" y="1501471"/>
            <a:chExt cx="1168058" cy="1371100"/>
          </a:xfrm>
        </p:grpSpPr>
        <p:grpSp>
          <p:nvGrpSpPr>
            <p:cNvPr id="108" name="Group 107"/>
            <p:cNvGrpSpPr/>
            <p:nvPr/>
          </p:nvGrpSpPr>
          <p:grpSpPr>
            <a:xfrm>
              <a:off x="310100" y="1643932"/>
              <a:ext cx="906450" cy="951640"/>
              <a:chOff x="310100" y="1168842"/>
              <a:chExt cx="906450" cy="951640"/>
            </a:xfrm>
          </p:grpSpPr>
          <p:cxnSp>
            <p:nvCxnSpPr>
              <p:cNvPr id="137" name="Straight Connector 136"/>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138" name="Straight Connector 137"/>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139" name="Straight Connector 138"/>
              <p:cNvCxnSpPr>
                <a:endCxn id="128" idx="0"/>
              </p:cNvCxnSpPr>
              <p:nvPr/>
            </p:nvCxnSpPr>
            <p:spPr>
              <a:xfrm flipH="1">
                <a:off x="761853" y="1168842"/>
                <a:ext cx="1472" cy="951640"/>
              </a:xfrm>
              <a:prstGeom prst="line">
                <a:avLst/>
              </a:prstGeom>
            </p:spPr>
            <p:style>
              <a:lnRef idx="2">
                <a:schemeClr val="dk1"/>
              </a:lnRef>
              <a:fillRef idx="0">
                <a:schemeClr val="dk1"/>
              </a:fillRef>
              <a:effectRef idx="1">
                <a:schemeClr val="dk1"/>
              </a:effectRef>
              <a:fontRef idx="minor">
                <a:schemeClr val="tx1"/>
              </a:fontRef>
            </p:style>
          </p:cxnSp>
          <p:cxnSp>
            <p:nvCxnSpPr>
              <p:cNvPr id="140" name="Straight Connector 139"/>
              <p:cNvCxnSpPr/>
              <p:nvPr/>
            </p:nvCxnSpPr>
            <p:spPr>
              <a:xfrm flipH="1">
                <a:off x="310100" y="1647245"/>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126" name="TextBox 125"/>
            <p:cNvSpPr txBox="1"/>
            <p:nvPr/>
          </p:nvSpPr>
          <p:spPr>
            <a:xfrm rot="16200000">
              <a:off x="-388564" y="1938527"/>
              <a:ext cx="1151112" cy="276999"/>
            </a:xfrm>
            <a:prstGeom prst="rect">
              <a:avLst/>
            </a:prstGeom>
            <a:noFill/>
          </p:spPr>
          <p:txBody>
            <a:bodyPr wrap="square" rtlCol="0">
              <a:spAutoFit/>
            </a:bodyPr>
            <a:lstStyle/>
            <a:p>
              <a:r>
                <a:rPr lang="en-US" sz="750" b="1" dirty="0" smtClean="0"/>
                <a:t>CD21 PE-Fire 700</a:t>
              </a:r>
              <a:endParaRPr lang="en-US" sz="750" b="1" dirty="0"/>
            </a:p>
          </p:txBody>
        </p:sp>
        <p:sp>
          <p:nvSpPr>
            <p:cNvPr id="128" name="TextBox 127"/>
            <p:cNvSpPr txBox="1"/>
            <p:nvPr/>
          </p:nvSpPr>
          <p:spPr>
            <a:xfrm>
              <a:off x="307159" y="2595573"/>
              <a:ext cx="909389" cy="276998"/>
            </a:xfrm>
            <a:prstGeom prst="rect">
              <a:avLst/>
            </a:prstGeom>
            <a:noFill/>
          </p:spPr>
          <p:txBody>
            <a:bodyPr wrap="square" rtlCol="0">
              <a:spAutoFit/>
            </a:bodyPr>
            <a:lstStyle/>
            <a:p>
              <a:r>
                <a:rPr lang="en-US" sz="750" b="1" dirty="0" smtClean="0"/>
                <a:t>CD10 BV711</a:t>
              </a:r>
              <a:endParaRPr lang="en-US" sz="750" b="1" dirty="0"/>
            </a:p>
          </p:txBody>
        </p:sp>
      </p:grpSp>
      <p:sp>
        <p:nvSpPr>
          <p:cNvPr id="8" name="TextBox 7"/>
          <p:cNvSpPr txBox="1"/>
          <p:nvPr/>
        </p:nvSpPr>
        <p:spPr>
          <a:xfrm>
            <a:off x="6182052" y="3255301"/>
            <a:ext cx="2916821" cy="276999"/>
          </a:xfrm>
          <a:prstGeom prst="rect">
            <a:avLst/>
          </a:prstGeom>
          <a:noFill/>
        </p:spPr>
        <p:txBody>
          <a:bodyPr wrap="square" rtlCol="0">
            <a:spAutoFit/>
          </a:bodyPr>
          <a:lstStyle/>
          <a:p>
            <a:r>
              <a:rPr lang="en-US" sz="1200" b="1" dirty="0" smtClean="0">
                <a:solidFill>
                  <a:srgbClr val="000000"/>
                </a:solidFill>
              </a:rPr>
              <a:t>FMO CD21 PE-Fire™ 700 and CD10 BV711™</a:t>
            </a:r>
            <a:endParaRPr lang="en-US" sz="1200" b="1" dirty="0">
              <a:solidFill>
                <a:srgbClr val="000000"/>
              </a:solidFill>
            </a:endParaRPr>
          </a:p>
        </p:txBody>
      </p:sp>
      <p:sp>
        <p:nvSpPr>
          <p:cNvPr id="73" name="TextBox 72"/>
          <p:cNvSpPr txBox="1"/>
          <p:nvPr/>
        </p:nvSpPr>
        <p:spPr>
          <a:xfrm>
            <a:off x="3093133" y="1192460"/>
            <a:ext cx="527994" cy="246221"/>
          </a:xfrm>
          <a:prstGeom prst="rect">
            <a:avLst/>
          </a:prstGeom>
          <a:noFill/>
        </p:spPr>
        <p:txBody>
          <a:bodyPr wrap="square" rtlCol="0">
            <a:spAutoFit/>
          </a:bodyPr>
          <a:lstStyle/>
          <a:p>
            <a:r>
              <a:rPr lang="en-US" sz="1000" dirty="0" smtClean="0"/>
              <a:t>T1/T2</a:t>
            </a:r>
            <a:endParaRPr lang="en-US" sz="1000" dirty="0"/>
          </a:p>
        </p:txBody>
      </p:sp>
      <p:sp>
        <p:nvSpPr>
          <p:cNvPr id="74" name="TextBox 73"/>
          <p:cNvSpPr txBox="1"/>
          <p:nvPr/>
        </p:nvSpPr>
        <p:spPr>
          <a:xfrm>
            <a:off x="2689941" y="1195461"/>
            <a:ext cx="527994" cy="246221"/>
          </a:xfrm>
          <a:prstGeom prst="rect">
            <a:avLst/>
          </a:prstGeom>
          <a:noFill/>
        </p:spPr>
        <p:txBody>
          <a:bodyPr wrap="square" rtlCol="0">
            <a:spAutoFit/>
          </a:bodyPr>
          <a:lstStyle/>
          <a:p>
            <a:r>
              <a:rPr lang="en-US" sz="1000" dirty="0" smtClean="0"/>
              <a:t>T3</a:t>
            </a:r>
            <a:endParaRPr lang="en-US" sz="1000" dirty="0"/>
          </a:p>
        </p:txBody>
      </p:sp>
      <p:sp>
        <p:nvSpPr>
          <p:cNvPr id="75" name="TextBox 74"/>
          <p:cNvSpPr txBox="1"/>
          <p:nvPr/>
        </p:nvSpPr>
        <p:spPr>
          <a:xfrm>
            <a:off x="5271181" y="436260"/>
            <a:ext cx="3617215" cy="954107"/>
          </a:xfrm>
          <a:prstGeom prst="rect">
            <a:avLst/>
          </a:prstGeom>
          <a:noFill/>
        </p:spPr>
        <p:txBody>
          <a:bodyPr wrap="square" rtlCol="0">
            <a:spAutoFit/>
          </a:bodyPr>
          <a:lstStyle/>
          <a:p>
            <a:r>
              <a:rPr lang="en-US" sz="1400" b="1" dirty="0" smtClean="0">
                <a:solidFill>
                  <a:srgbClr val="000000"/>
                </a:solidFill>
              </a:rPr>
              <a:t>Transitional</a:t>
            </a:r>
            <a:r>
              <a:rPr lang="en-US" sz="1400" dirty="0" smtClean="0">
                <a:solidFill>
                  <a:srgbClr val="000000"/>
                </a:solidFill>
              </a:rPr>
              <a:t>: CD38hi CD27-, CD5+ CD24hi/+</a:t>
            </a:r>
          </a:p>
          <a:p>
            <a:r>
              <a:rPr lang="en-US" sz="1400" dirty="0" smtClean="0">
                <a:solidFill>
                  <a:srgbClr val="000000"/>
                </a:solidFill>
              </a:rPr>
              <a:t>	</a:t>
            </a:r>
            <a:r>
              <a:rPr lang="en-US" sz="1400" b="1" dirty="0" smtClean="0">
                <a:solidFill>
                  <a:srgbClr val="000000"/>
                </a:solidFill>
              </a:rPr>
              <a:t>T1</a:t>
            </a:r>
            <a:r>
              <a:rPr lang="en-US" sz="1400" dirty="0" smtClean="0">
                <a:solidFill>
                  <a:srgbClr val="000000"/>
                </a:solidFill>
              </a:rPr>
              <a:t>: CD21lo, </a:t>
            </a:r>
            <a:r>
              <a:rPr lang="en-US" sz="1400" b="1" dirty="0" smtClean="0">
                <a:solidFill>
                  <a:srgbClr val="000000"/>
                </a:solidFill>
              </a:rPr>
              <a:t>CD10+, </a:t>
            </a:r>
            <a:r>
              <a:rPr lang="en-US" sz="1400" b="1" dirty="0" err="1" smtClean="0">
                <a:solidFill>
                  <a:srgbClr val="000000"/>
                </a:solidFill>
              </a:rPr>
              <a:t>IgDlo</a:t>
            </a:r>
            <a:endParaRPr lang="en-US" sz="1400" b="1" dirty="0" smtClean="0">
              <a:solidFill>
                <a:srgbClr val="000000"/>
              </a:solidFill>
            </a:endParaRPr>
          </a:p>
          <a:p>
            <a:r>
              <a:rPr lang="en-US" sz="1400" dirty="0">
                <a:solidFill>
                  <a:srgbClr val="000000"/>
                </a:solidFill>
              </a:rPr>
              <a:t>	</a:t>
            </a:r>
            <a:r>
              <a:rPr lang="en-US" sz="1400" b="1" dirty="0" smtClean="0">
                <a:solidFill>
                  <a:srgbClr val="000000"/>
                </a:solidFill>
              </a:rPr>
              <a:t>T2</a:t>
            </a:r>
            <a:r>
              <a:rPr lang="en-US" sz="1400" dirty="0" smtClean="0">
                <a:solidFill>
                  <a:srgbClr val="000000"/>
                </a:solidFill>
              </a:rPr>
              <a:t>: CD21hi, </a:t>
            </a:r>
            <a:r>
              <a:rPr lang="en-US" sz="1400" b="1" dirty="0" smtClean="0">
                <a:solidFill>
                  <a:srgbClr val="000000"/>
                </a:solidFill>
              </a:rPr>
              <a:t>CD10+, </a:t>
            </a:r>
            <a:r>
              <a:rPr lang="en-US" sz="1400" b="1" dirty="0" err="1" smtClean="0">
                <a:solidFill>
                  <a:srgbClr val="000000"/>
                </a:solidFill>
              </a:rPr>
              <a:t>IgDhi</a:t>
            </a:r>
            <a:endParaRPr lang="en-US" sz="1400" b="1" dirty="0" smtClean="0">
              <a:solidFill>
                <a:srgbClr val="000000"/>
              </a:solidFill>
            </a:endParaRPr>
          </a:p>
          <a:p>
            <a:r>
              <a:rPr lang="en-US" sz="1400" dirty="0">
                <a:solidFill>
                  <a:srgbClr val="000000"/>
                </a:solidFill>
              </a:rPr>
              <a:t>	</a:t>
            </a:r>
            <a:r>
              <a:rPr lang="en-US" sz="1400" b="1" dirty="0" smtClean="0">
                <a:solidFill>
                  <a:srgbClr val="000000"/>
                </a:solidFill>
              </a:rPr>
              <a:t>T3</a:t>
            </a:r>
            <a:r>
              <a:rPr lang="en-US" sz="1400" dirty="0" smtClean="0">
                <a:solidFill>
                  <a:srgbClr val="000000"/>
                </a:solidFill>
              </a:rPr>
              <a:t>: CD21hi, </a:t>
            </a:r>
            <a:r>
              <a:rPr lang="en-US" sz="1400" b="1" dirty="0" smtClean="0">
                <a:solidFill>
                  <a:srgbClr val="000000"/>
                </a:solidFill>
              </a:rPr>
              <a:t>CD10-, </a:t>
            </a:r>
            <a:r>
              <a:rPr lang="en-US" sz="1400" b="1" dirty="0" err="1" smtClean="0">
                <a:solidFill>
                  <a:srgbClr val="000000"/>
                </a:solidFill>
              </a:rPr>
              <a:t>IgD</a:t>
            </a:r>
            <a:r>
              <a:rPr lang="en-US" sz="1400" b="1" dirty="0" smtClean="0">
                <a:solidFill>
                  <a:srgbClr val="000000"/>
                </a:solidFill>
              </a:rPr>
              <a:t>+</a:t>
            </a:r>
            <a:endParaRPr lang="en-US" sz="1400" b="1" dirty="0">
              <a:solidFill>
                <a:srgbClr val="000000"/>
              </a:solidFill>
            </a:endParaRPr>
          </a:p>
        </p:txBody>
      </p:sp>
      <p:sp>
        <p:nvSpPr>
          <p:cNvPr id="80" name="TextBox 79"/>
          <p:cNvSpPr txBox="1"/>
          <p:nvPr/>
        </p:nvSpPr>
        <p:spPr>
          <a:xfrm>
            <a:off x="7814559" y="1405395"/>
            <a:ext cx="1744482" cy="307777"/>
          </a:xfrm>
          <a:prstGeom prst="rect">
            <a:avLst/>
          </a:prstGeom>
          <a:noFill/>
        </p:spPr>
        <p:txBody>
          <a:bodyPr wrap="square" rtlCol="0">
            <a:spAutoFit/>
          </a:bodyPr>
          <a:lstStyle/>
          <a:p>
            <a:r>
              <a:rPr lang="en-US" sz="1400" b="1" dirty="0" smtClean="0">
                <a:solidFill>
                  <a:srgbClr val="000000"/>
                </a:solidFill>
              </a:rPr>
              <a:t>CD24+CD5+ (?)</a:t>
            </a:r>
            <a:endParaRPr lang="en-US" sz="1400" b="1" dirty="0">
              <a:solidFill>
                <a:srgbClr val="000000"/>
              </a:solidFill>
            </a:endParaRPr>
          </a:p>
        </p:txBody>
      </p:sp>
      <p:grpSp>
        <p:nvGrpSpPr>
          <p:cNvPr id="14" name="Group 13"/>
          <p:cNvGrpSpPr/>
          <p:nvPr/>
        </p:nvGrpSpPr>
        <p:grpSpPr>
          <a:xfrm>
            <a:off x="3985979" y="1360695"/>
            <a:ext cx="1828800" cy="1828800"/>
            <a:chOff x="4007143" y="1700436"/>
            <a:chExt cx="1828800" cy="1828800"/>
          </a:xfrm>
        </p:grpSpPr>
        <p:pic>
          <p:nvPicPr>
            <p:cNvPr id="86" name="Picture 85"/>
            <p:cNvPicPr>
              <a:picLocks noChangeAspect="1"/>
            </p:cNvPicPr>
            <p:nvPr/>
          </p:nvPicPr>
          <p:blipFill>
            <a:blip r:embed="rId2"/>
            <a:stretch>
              <a:fillRect/>
            </a:stretch>
          </p:blipFill>
          <p:spPr>
            <a:xfrm>
              <a:off x="4007143" y="1700436"/>
              <a:ext cx="1828800" cy="1828800"/>
            </a:xfrm>
            <a:prstGeom prst="rect">
              <a:avLst/>
            </a:prstGeom>
          </p:spPr>
        </p:pic>
        <p:sp>
          <p:nvSpPr>
            <p:cNvPr id="13" name="TextBox 12"/>
            <p:cNvSpPr txBox="1"/>
            <p:nvPr/>
          </p:nvSpPr>
          <p:spPr>
            <a:xfrm>
              <a:off x="5183344" y="1859832"/>
              <a:ext cx="586315" cy="276999"/>
            </a:xfrm>
            <a:prstGeom prst="rect">
              <a:avLst/>
            </a:prstGeom>
            <a:noFill/>
          </p:spPr>
          <p:txBody>
            <a:bodyPr wrap="square" rtlCol="0">
              <a:spAutoFit/>
            </a:bodyPr>
            <a:lstStyle/>
            <a:p>
              <a:r>
                <a:rPr lang="en-US" sz="1200" dirty="0" smtClean="0">
                  <a:solidFill>
                    <a:srgbClr val="FF0000"/>
                  </a:solidFill>
                </a:rPr>
                <a:t>T1/T2</a:t>
              </a:r>
              <a:endParaRPr lang="en-US" sz="1200" dirty="0">
                <a:solidFill>
                  <a:srgbClr val="FF0000"/>
                </a:solidFill>
              </a:endParaRPr>
            </a:p>
          </p:txBody>
        </p:sp>
        <p:sp>
          <p:nvSpPr>
            <p:cNvPr id="82" name="TextBox 81"/>
            <p:cNvSpPr txBox="1"/>
            <p:nvPr/>
          </p:nvSpPr>
          <p:spPr>
            <a:xfrm>
              <a:off x="4477650" y="1844240"/>
              <a:ext cx="586315" cy="276999"/>
            </a:xfrm>
            <a:prstGeom prst="rect">
              <a:avLst/>
            </a:prstGeom>
            <a:noFill/>
          </p:spPr>
          <p:txBody>
            <a:bodyPr wrap="square" rtlCol="0">
              <a:spAutoFit/>
            </a:bodyPr>
            <a:lstStyle/>
            <a:p>
              <a:r>
                <a:rPr lang="en-US" sz="1200" dirty="0" smtClean="0">
                  <a:solidFill>
                    <a:srgbClr val="FF0000"/>
                  </a:solidFill>
                </a:rPr>
                <a:t>T3</a:t>
              </a:r>
              <a:endParaRPr lang="en-US" sz="1200" dirty="0">
                <a:solidFill>
                  <a:srgbClr val="FF0000"/>
                </a:solidFill>
              </a:endParaRPr>
            </a:p>
          </p:txBody>
        </p:sp>
      </p:grpSp>
      <p:grpSp>
        <p:nvGrpSpPr>
          <p:cNvPr id="21" name="Group 20"/>
          <p:cNvGrpSpPr/>
          <p:nvPr/>
        </p:nvGrpSpPr>
        <p:grpSpPr>
          <a:xfrm>
            <a:off x="7499383" y="1533356"/>
            <a:ext cx="1477874" cy="1604656"/>
            <a:chOff x="7499383" y="1533356"/>
            <a:chExt cx="1477874" cy="1604656"/>
          </a:xfrm>
        </p:grpSpPr>
        <p:pic>
          <p:nvPicPr>
            <p:cNvPr id="11" name="Picture 10"/>
            <p:cNvPicPr>
              <a:picLocks noChangeAspect="1"/>
            </p:cNvPicPr>
            <p:nvPr/>
          </p:nvPicPr>
          <p:blipFill>
            <a:blip r:embed="rId3"/>
            <a:stretch>
              <a:fillRect/>
            </a:stretch>
          </p:blipFill>
          <p:spPr>
            <a:xfrm>
              <a:off x="7585399" y="1681909"/>
              <a:ext cx="1371600" cy="1371600"/>
            </a:xfrm>
            <a:prstGeom prst="rect">
              <a:avLst/>
            </a:prstGeom>
          </p:spPr>
        </p:pic>
        <p:sp>
          <p:nvSpPr>
            <p:cNvPr id="87" name="TextBox 86"/>
            <p:cNvSpPr txBox="1"/>
            <p:nvPr/>
          </p:nvSpPr>
          <p:spPr>
            <a:xfrm>
              <a:off x="7588045" y="2922568"/>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CD10 BV711™</a:t>
              </a:r>
              <a:endParaRPr lang="en-US" sz="800" b="1" dirty="0">
                <a:solidFill>
                  <a:srgbClr val="003399"/>
                </a:solidFill>
                <a:latin typeface="Arial" panose="020B0604020202020204" pitchFamily="34" charset="0"/>
                <a:cs typeface="Arial" panose="020B0604020202020204" pitchFamily="34" charset="0"/>
              </a:endParaRPr>
            </a:p>
          </p:txBody>
        </p:sp>
        <p:sp>
          <p:nvSpPr>
            <p:cNvPr id="88" name="TextBox 87"/>
            <p:cNvSpPr txBox="1"/>
            <p:nvPr/>
          </p:nvSpPr>
          <p:spPr>
            <a:xfrm rot="16200000">
              <a:off x="6912499" y="2120240"/>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CD21 PE-Fire™ 700</a:t>
              </a:r>
              <a:endParaRPr lang="en-US" sz="800" b="1" dirty="0">
                <a:solidFill>
                  <a:srgbClr val="003399"/>
                </a:solidFill>
                <a:latin typeface="Arial" panose="020B0604020202020204" pitchFamily="34" charset="0"/>
                <a:cs typeface="Arial" panose="020B0604020202020204" pitchFamily="34" charset="0"/>
              </a:endParaRPr>
            </a:p>
          </p:txBody>
        </p:sp>
      </p:grpSp>
      <p:grpSp>
        <p:nvGrpSpPr>
          <p:cNvPr id="20" name="Group 19"/>
          <p:cNvGrpSpPr/>
          <p:nvPr/>
        </p:nvGrpSpPr>
        <p:grpSpPr>
          <a:xfrm>
            <a:off x="6089917" y="1535873"/>
            <a:ext cx="1477874" cy="1604656"/>
            <a:chOff x="6089917" y="1535873"/>
            <a:chExt cx="1477874" cy="1604656"/>
          </a:xfrm>
        </p:grpSpPr>
        <p:pic>
          <p:nvPicPr>
            <p:cNvPr id="5" name="Picture 4"/>
            <p:cNvPicPr>
              <a:picLocks noChangeAspect="1"/>
            </p:cNvPicPr>
            <p:nvPr/>
          </p:nvPicPr>
          <p:blipFill>
            <a:blip r:embed="rId4"/>
            <a:stretch>
              <a:fillRect/>
            </a:stretch>
          </p:blipFill>
          <p:spPr>
            <a:xfrm>
              <a:off x="6182052" y="1670769"/>
              <a:ext cx="1371600" cy="1371600"/>
            </a:xfrm>
            <a:prstGeom prst="rect">
              <a:avLst/>
            </a:prstGeom>
          </p:spPr>
        </p:pic>
        <p:sp>
          <p:nvSpPr>
            <p:cNvPr id="89" name="TextBox 88"/>
            <p:cNvSpPr txBox="1"/>
            <p:nvPr/>
          </p:nvSpPr>
          <p:spPr>
            <a:xfrm>
              <a:off x="6178579" y="2925085"/>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CD10 BV711™</a:t>
              </a:r>
              <a:endParaRPr lang="en-US" sz="800" b="1" dirty="0">
                <a:solidFill>
                  <a:srgbClr val="003399"/>
                </a:solidFill>
                <a:latin typeface="Arial" panose="020B0604020202020204" pitchFamily="34" charset="0"/>
                <a:cs typeface="Arial" panose="020B0604020202020204" pitchFamily="34" charset="0"/>
              </a:endParaRPr>
            </a:p>
          </p:txBody>
        </p:sp>
        <p:sp>
          <p:nvSpPr>
            <p:cNvPr id="90" name="TextBox 89"/>
            <p:cNvSpPr txBox="1"/>
            <p:nvPr/>
          </p:nvSpPr>
          <p:spPr>
            <a:xfrm rot="16200000">
              <a:off x="5503033" y="2122757"/>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CD21 PE-Fire™ 700</a:t>
              </a:r>
              <a:endParaRPr lang="en-US" sz="800" b="1" dirty="0">
                <a:solidFill>
                  <a:srgbClr val="003399"/>
                </a:solidFill>
                <a:latin typeface="Arial" panose="020B0604020202020204" pitchFamily="34" charset="0"/>
                <a:cs typeface="Arial" panose="020B0604020202020204" pitchFamily="34" charset="0"/>
              </a:endParaRPr>
            </a:p>
          </p:txBody>
        </p:sp>
      </p:grpSp>
      <p:grpSp>
        <p:nvGrpSpPr>
          <p:cNvPr id="19" name="Group 18"/>
          <p:cNvGrpSpPr/>
          <p:nvPr/>
        </p:nvGrpSpPr>
        <p:grpSpPr>
          <a:xfrm>
            <a:off x="6832435" y="3463369"/>
            <a:ext cx="1511219" cy="1592128"/>
            <a:chOff x="6790492" y="3283166"/>
            <a:chExt cx="1511219" cy="1592128"/>
          </a:xfrm>
        </p:grpSpPr>
        <p:pic>
          <p:nvPicPr>
            <p:cNvPr id="7" name="Picture 6"/>
            <p:cNvPicPr>
              <a:picLocks noChangeAspect="1"/>
            </p:cNvPicPr>
            <p:nvPr/>
          </p:nvPicPr>
          <p:blipFill>
            <a:blip r:embed="rId5"/>
            <a:stretch>
              <a:fillRect/>
            </a:stretch>
          </p:blipFill>
          <p:spPr>
            <a:xfrm>
              <a:off x="6841023" y="3421029"/>
              <a:ext cx="1371600" cy="1371600"/>
            </a:xfrm>
            <a:prstGeom prst="rect">
              <a:avLst/>
            </a:prstGeom>
          </p:spPr>
        </p:pic>
        <p:sp>
          <p:nvSpPr>
            <p:cNvPr id="91" name="TextBox 90"/>
            <p:cNvSpPr txBox="1"/>
            <p:nvPr/>
          </p:nvSpPr>
          <p:spPr>
            <a:xfrm>
              <a:off x="6912499" y="4659850"/>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CD10 BV711™</a:t>
              </a:r>
              <a:endParaRPr lang="en-US" sz="800" b="1" dirty="0">
                <a:solidFill>
                  <a:srgbClr val="003399"/>
                </a:solidFill>
                <a:latin typeface="Arial" panose="020B0604020202020204" pitchFamily="34" charset="0"/>
                <a:cs typeface="Arial" panose="020B0604020202020204" pitchFamily="34" charset="0"/>
              </a:endParaRPr>
            </a:p>
          </p:txBody>
        </p:sp>
        <p:sp>
          <p:nvSpPr>
            <p:cNvPr id="93" name="TextBox 92"/>
            <p:cNvSpPr txBox="1"/>
            <p:nvPr/>
          </p:nvSpPr>
          <p:spPr>
            <a:xfrm rot="16200000">
              <a:off x="6203608" y="3870050"/>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CD21 PE-Fire™ 700</a:t>
              </a:r>
              <a:endParaRPr lang="en-US" sz="800" b="1" dirty="0">
                <a:solidFill>
                  <a:srgbClr val="003399"/>
                </a:solidFill>
                <a:latin typeface="Arial" panose="020B0604020202020204" pitchFamily="34" charset="0"/>
                <a:cs typeface="Arial" panose="020B0604020202020204" pitchFamily="34" charset="0"/>
              </a:endParaRPr>
            </a:p>
          </p:txBody>
        </p:sp>
      </p:grpSp>
      <p:grpSp>
        <p:nvGrpSpPr>
          <p:cNvPr id="18" name="Group 17"/>
          <p:cNvGrpSpPr/>
          <p:nvPr/>
        </p:nvGrpSpPr>
        <p:grpSpPr>
          <a:xfrm>
            <a:off x="3754368" y="3245229"/>
            <a:ext cx="2452848" cy="1650031"/>
            <a:chOff x="3754368" y="3245229"/>
            <a:chExt cx="2452848" cy="1650031"/>
          </a:xfrm>
        </p:grpSpPr>
        <p:pic>
          <p:nvPicPr>
            <p:cNvPr id="15" name="Picture 14"/>
            <p:cNvPicPr>
              <a:picLocks noChangeAspect="1"/>
            </p:cNvPicPr>
            <p:nvPr/>
          </p:nvPicPr>
          <p:blipFill>
            <a:blip r:embed="rId6"/>
            <a:stretch>
              <a:fillRect/>
            </a:stretch>
          </p:blipFill>
          <p:spPr>
            <a:xfrm>
              <a:off x="4191386" y="3420583"/>
              <a:ext cx="1371600" cy="1371600"/>
            </a:xfrm>
            <a:prstGeom prst="rect">
              <a:avLst/>
            </a:prstGeom>
          </p:spPr>
        </p:pic>
        <p:sp>
          <p:nvSpPr>
            <p:cNvPr id="16" name="TextBox 15"/>
            <p:cNvSpPr txBox="1"/>
            <p:nvPr/>
          </p:nvSpPr>
          <p:spPr>
            <a:xfrm>
              <a:off x="3754368" y="3245229"/>
              <a:ext cx="2452848" cy="276999"/>
            </a:xfrm>
            <a:prstGeom prst="rect">
              <a:avLst/>
            </a:prstGeom>
            <a:noFill/>
          </p:spPr>
          <p:txBody>
            <a:bodyPr wrap="square" rtlCol="0">
              <a:spAutoFit/>
            </a:bodyPr>
            <a:lstStyle/>
            <a:p>
              <a:r>
                <a:rPr lang="en-US" sz="1200" b="1" dirty="0" smtClean="0">
                  <a:solidFill>
                    <a:srgbClr val="000000"/>
                  </a:solidFill>
                </a:rPr>
                <a:t>FMO CD5 PE-DZL and CD24 BV785™</a:t>
              </a:r>
              <a:endParaRPr lang="en-US" sz="1200" b="1" dirty="0">
                <a:solidFill>
                  <a:srgbClr val="000000"/>
                </a:solidFill>
              </a:endParaRPr>
            </a:p>
          </p:txBody>
        </p:sp>
        <p:sp>
          <p:nvSpPr>
            <p:cNvPr id="94" name="TextBox 93"/>
            <p:cNvSpPr txBox="1"/>
            <p:nvPr/>
          </p:nvSpPr>
          <p:spPr>
            <a:xfrm>
              <a:off x="4230673" y="4678896"/>
              <a:ext cx="1584105" cy="21636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CD5 PE-Dazzle™ 594</a:t>
              </a:r>
              <a:endParaRPr lang="en-US" sz="800" b="1" dirty="0">
                <a:solidFill>
                  <a:srgbClr val="003399"/>
                </a:solidFill>
                <a:latin typeface="Arial" panose="020B0604020202020204" pitchFamily="34" charset="0"/>
                <a:cs typeface="Arial" panose="020B0604020202020204" pitchFamily="34" charset="0"/>
              </a:endParaRPr>
            </a:p>
          </p:txBody>
        </p:sp>
        <p:sp>
          <p:nvSpPr>
            <p:cNvPr id="95" name="TextBox 94"/>
            <p:cNvSpPr txBox="1"/>
            <p:nvPr/>
          </p:nvSpPr>
          <p:spPr>
            <a:xfrm rot="16200000">
              <a:off x="3679787" y="3991089"/>
              <a:ext cx="1170117"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CD24 BV785™</a:t>
              </a:r>
              <a:endParaRPr lang="en-US" sz="800" b="1" dirty="0">
                <a:solidFill>
                  <a:srgbClr val="003399"/>
                </a:solidFill>
                <a:latin typeface="Arial" panose="020B0604020202020204" pitchFamily="34" charset="0"/>
                <a:cs typeface="Arial" panose="020B0604020202020204" pitchFamily="34" charset="0"/>
              </a:endParaRPr>
            </a:p>
          </p:txBody>
        </p:sp>
      </p:grpSp>
      <p:sp>
        <p:nvSpPr>
          <p:cNvPr id="96" name="TextBox 95"/>
          <p:cNvSpPr txBox="1"/>
          <p:nvPr/>
        </p:nvSpPr>
        <p:spPr>
          <a:xfrm>
            <a:off x="4058145" y="3023173"/>
            <a:ext cx="1845295"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CD5 PE-Dazzle™ 594</a:t>
            </a:r>
            <a:endParaRPr lang="en-US" sz="800" b="1" dirty="0">
              <a:solidFill>
                <a:srgbClr val="003399"/>
              </a:solidFill>
              <a:latin typeface="Arial" panose="020B0604020202020204" pitchFamily="34" charset="0"/>
              <a:cs typeface="Arial" panose="020B0604020202020204" pitchFamily="34" charset="0"/>
            </a:endParaRPr>
          </a:p>
        </p:txBody>
      </p:sp>
      <p:sp>
        <p:nvSpPr>
          <p:cNvPr id="97" name="TextBox 96"/>
          <p:cNvSpPr txBox="1"/>
          <p:nvPr/>
        </p:nvSpPr>
        <p:spPr>
          <a:xfrm rot="16200000">
            <a:off x="3547759" y="2091050"/>
            <a:ext cx="1129623"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CD24 BV785™</a:t>
            </a:r>
            <a:endParaRPr lang="en-US" sz="800" b="1" dirty="0">
              <a:solidFill>
                <a:srgbClr val="003399"/>
              </a:solidFill>
              <a:latin typeface="Arial" panose="020B0604020202020204" pitchFamily="34" charset="0"/>
              <a:cs typeface="Arial" panose="020B0604020202020204" pitchFamily="34" charset="0"/>
            </a:endParaRPr>
          </a:p>
        </p:txBody>
      </p:sp>
      <p:cxnSp>
        <p:nvCxnSpPr>
          <p:cNvPr id="92" name="Straight Arrow Connector 91"/>
          <p:cNvCxnSpPr/>
          <p:nvPr/>
        </p:nvCxnSpPr>
        <p:spPr>
          <a:xfrm flipV="1">
            <a:off x="5832387" y="1939843"/>
            <a:ext cx="249933" cy="916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504151" y="1401779"/>
            <a:ext cx="1744482" cy="307777"/>
          </a:xfrm>
          <a:prstGeom prst="rect">
            <a:avLst/>
          </a:prstGeom>
          <a:noFill/>
        </p:spPr>
        <p:txBody>
          <a:bodyPr wrap="square" rtlCol="0">
            <a:spAutoFit/>
          </a:bodyPr>
          <a:lstStyle/>
          <a:p>
            <a:r>
              <a:rPr lang="en-US" sz="1400" b="1" dirty="0" smtClean="0">
                <a:solidFill>
                  <a:srgbClr val="000000"/>
                </a:solidFill>
              </a:rPr>
              <a:t>CD24+CD5- (T3)</a:t>
            </a:r>
            <a:endParaRPr lang="en-US" sz="1400" b="1" dirty="0">
              <a:solidFill>
                <a:srgbClr val="000000"/>
              </a:solidFill>
            </a:endParaRPr>
          </a:p>
        </p:txBody>
      </p:sp>
    </p:spTree>
    <p:extLst>
      <p:ext uri="{BB962C8B-B14F-4D97-AF65-F5344CB8AC3E}">
        <p14:creationId xmlns:p14="http://schemas.microsoft.com/office/powerpoint/2010/main" val="67976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0" grpId="0"/>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Naïve mature and memory subsets in PBMC</a:t>
            </a:r>
            <a:endParaRPr lang="en-US" dirty="0"/>
          </a:p>
        </p:txBody>
      </p:sp>
      <p:sp>
        <p:nvSpPr>
          <p:cNvPr id="4" name="TextBox 3"/>
          <p:cNvSpPr txBox="1"/>
          <p:nvPr/>
        </p:nvSpPr>
        <p:spPr>
          <a:xfrm>
            <a:off x="4684408" y="760998"/>
            <a:ext cx="4716379" cy="954107"/>
          </a:xfrm>
          <a:prstGeom prst="rect">
            <a:avLst/>
          </a:prstGeom>
          <a:noFill/>
        </p:spPr>
        <p:txBody>
          <a:bodyPr wrap="square" rtlCol="0">
            <a:spAutoFit/>
          </a:bodyPr>
          <a:lstStyle/>
          <a:p>
            <a:r>
              <a:rPr lang="en-US" sz="1400" b="1" dirty="0" smtClean="0">
                <a:solidFill>
                  <a:srgbClr val="000000"/>
                </a:solidFill>
              </a:rPr>
              <a:t>Naïve mature:</a:t>
            </a:r>
          </a:p>
          <a:p>
            <a:r>
              <a:rPr lang="en-US" sz="1400" dirty="0" smtClean="0">
                <a:solidFill>
                  <a:srgbClr val="000000"/>
                </a:solidFill>
              </a:rPr>
              <a:t>CD3-, CD19+CD20+, CD21+CD5-, </a:t>
            </a:r>
            <a:r>
              <a:rPr lang="en-US" sz="1400" b="1" dirty="0" smtClean="0">
                <a:solidFill>
                  <a:srgbClr val="000000"/>
                </a:solidFill>
              </a:rPr>
              <a:t>CD38+CD27-</a:t>
            </a:r>
          </a:p>
          <a:p>
            <a:r>
              <a:rPr lang="en-US" sz="1400" b="1" dirty="0" smtClean="0">
                <a:solidFill>
                  <a:srgbClr val="000000"/>
                </a:solidFill>
              </a:rPr>
              <a:t>Memory B-cells:</a:t>
            </a:r>
          </a:p>
          <a:p>
            <a:r>
              <a:rPr lang="en-US" sz="1400" dirty="0" smtClean="0">
                <a:solidFill>
                  <a:srgbClr val="000000"/>
                </a:solidFill>
              </a:rPr>
              <a:t>CD3-, CD19+CD20+, CD21+CD5-, </a:t>
            </a:r>
            <a:r>
              <a:rPr lang="en-US" sz="1400" b="1" dirty="0" smtClean="0">
                <a:solidFill>
                  <a:srgbClr val="000000"/>
                </a:solidFill>
              </a:rPr>
              <a:t>CD27+CD38-</a:t>
            </a:r>
            <a:endParaRPr lang="en-US" sz="1400" b="1" dirty="0">
              <a:solidFill>
                <a:srgbClr val="000000"/>
              </a:solidFill>
            </a:endParaRPr>
          </a:p>
        </p:txBody>
      </p:sp>
      <p:graphicFrame>
        <p:nvGraphicFramePr>
          <p:cNvPr id="28" name="Table 27"/>
          <p:cNvGraphicFramePr>
            <a:graphicFrameLocks noGrp="1"/>
          </p:cNvGraphicFramePr>
          <p:nvPr>
            <p:extLst>
              <p:ext uri="{D42A27DB-BD31-4B8C-83A1-F6EECF244321}">
                <p14:modId xmlns:p14="http://schemas.microsoft.com/office/powerpoint/2010/main" val="275688859"/>
              </p:ext>
            </p:extLst>
          </p:nvPr>
        </p:nvGraphicFramePr>
        <p:xfrm>
          <a:off x="7585911" y="1986770"/>
          <a:ext cx="1359568" cy="1080114"/>
        </p:xfrm>
        <a:graphic>
          <a:graphicData uri="http://schemas.openxmlformats.org/drawingml/2006/table">
            <a:tbl>
              <a:tblPr>
                <a:tableStyleId>{5C22544A-7EE6-4342-B048-85BDC9FD1C3A}</a:tableStyleId>
              </a:tblPr>
              <a:tblGrid>
                <a:gridCol w="318013">
                  <a:extLst>
                    <a:ext uri="{9D8B030D-6E8A-4147-A177-3AD203B41FA5}">
                      <a16:colId xmlns:a16="http://schemas.microsoft.com/office/drawing/2014/main" val="3749943510"/>
                    </a:ext>
                  </a:extLst>
                </a:gridCol>
                <a:gridCol w="1041555">
                  <a:extLst>
                    <a:ext uri="{9D8B030D-6E8A-4147-A177-3AD203B41FA5}">
                      <a16:colId xmlns:a16="http://schemas.microsoft.com/office/drawing/2014/main" val="2061507336"/>
                    </a:ext>
                  </a:extLst>
                </a:gridCol>
              </a:tblGrid>
              <a:tr h="278758">
                <a:tc>
                  <a:txBody>
                    <a:bodyPr/>
                    <a:lstStyle/>
                    <a:p>
                      <a:endParaRPr lang="en-US" sz="8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00"/>
                    </a:solidFill>
                  </a:tcPr>
                </a:tc>
                <a:tc>
                  <a:txBody>
                    <a:bodyPr/>
                    <a:lstStyle/>
                    <a:p>
                      <a:r>
                        <a:rPr lang="en-US" sz="1000" b="1" dirty="0" smtClean="0">
                          <a:solidFill>
                            <a:srgbClr val="533F69"/>
                          </a:solidFill>
                        </a:rPr>
                        <a:t>CD27+ memory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3553403"/>
                  </a:ext>
                </a:extLst>
              </a:tr>
              <a:tr h="217613">
                <a:tc>
                  <a:txBody>
                    <a:bodyPr/>
                    <a:lstStyle/>
                    <a:p>
                      <a:endParaRPr lang="en-US" sz="8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r>
                        <a:rPr lang="en-US" sz="1000" b="1" dirty="0" smtClean="0">
                          <a:solidFill>
                            <a:srgbClr val="533F69"/>
                          </a:solidFill>
                        </a:rPr>
                        <a:t>CD27+</a:t>
                      </a:r>
                      <a:r>
                        <a:rPr lang="en-US" sz="1000" b="1" baseline="0" dirty="0" smtClean="0">
                          <a:solidFill>
                            <a:srgbClr val="533F69"/>
                          </a:solidFill>
                        </a:rPr>
                        <a:t> CD38+</a:t>
                      </a:r>
                      <a:endParaRPr lang="en-US" sz="10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58130818"/>
                  </a:ext>
                </a:extLst>
              </a:tr>
              <a:tr h="278758">
                <a:tc>
                  <a:txBody>
                    <a:bodyPr/>
                    <a:lstStyle/>
                    <a:p>
                      <a:endParaRPr lang="en-US" sz="8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r>
                        <a:rPr lang="en-US" sz="1000" b="1" dirty="0" smtClean="0">
                          <a:solidFill>
                            <a:srgbClr val="533F69"/>
                          </a:solidFill>
                        </a:rPr>
                        <a:t>CD38+</a:t>
                      </a:r>
                      <a:r>
                        <a:rPr lang="en-US" sz="1000" b="1" baseline="0" dirty="0" smtClean="0">
                          <a:solidFill>
                            <a:srgbClr val="533F69"/>
                          </a:solidFill>
                        </a:rPr>
                        <a:t> Naive</a:t>
                      </a:r>
                      <a:endParaRPr lang="en-US" sz="10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0694202"/>
                  </a:ext>
                </a:extLst>
              </a:tr>
              <a:tr h="278758">
                <a:tc>
                  <a:txBody>
                    <a:bodyPr/>
                    <a:lstStyle/>
                    <a:p>
                      <a:endParaRPr lang="en-US" sz="8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r>
                        <a:rPr lang="en-US" sz="1000" b="1" dirty="0" smtClean="0">
                          <a:solidFill>
                            <a:srgbClr val="533F69"/>
                          </a:solidFill>
                        </a:rPr>
                        <a:t>FMO</a:t>
                      </a:r>
                      <a:endParaRPr lang="en-US" sz="1000" b="1" dirty="0">
                        <a:solidFill>
                          <a:srgbClr val="533F6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0062432"/>
                  </a:ext>
                </a:extLst>
              </a:tr>
            </a:tbl>
          </a:graphicData>
        </a:graphic>
      </p:graphicFrame>
      <p:sp>
        <p:nvSpPr>
          <p:cNvPr id="19" name="Rectangle 18"/>
          <p:cNvSpPr/>
          <p:nvPr/>
        </p:nvSpPr>
        <p:spPr>
          <a:xfrm>
            <a:off x="6881316" y="4475808"/>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 name="Group 4"/>
          <p:cNvGrpSpPr/>
          <p:nvPr/>
        </p:nvGrpSpPr>
        <p:grpSpPr>
          <a:xfrm>
            <a:off x="2189747" y="1063529"/>
            <a:ext cx="2057400" cy="1881726"/>
            <a:chOff x="2189747" y="1326995"/>
            <a:chExt cx="2057400" cy="1881726"/>
          </a:xfrm>
        </p:grpSpPr>
        <p:grpSp>
          <p:nvGrpSpPr>
            <p:cNvPr id="33" name="Group 32"/>
            <p:cNvGrpSpPr/>
            <p:nvPr/>
          </p:nvGrpSpPr>
          <p:grpSpPr>
            <a:xfrm>
              <a:off x="2189747" y="1326995"/>
              <a:ext cx="2057400" cy="1828800"/>
              <a:chOff x="2189747" y="1326995"/>
              <a:chExt cx="2057400" cy="1828800"/>
            </a:xfrm>
          </p:grpSpPr>
          <p:pic>
            <p:nvPicPr>
              <p:cNvPr id="17" name="Picture 16"/>
              <p:cNvPicPr>
                <a:picLocks noChangeAspect="1"/>
              </p:cNvPicPr>
              <p:nvPr/>
            </p:nvPicPr>
            <p:blipFill>
              <a:blip r:embed="rId3"/>
              <a:stretch>
                <a:fillRect/>
              </a:stretch>
            </p:blipFill>
            <p:spPr>
              <a:xfrm>
                <a:off x="2189747" y="1326995"/>
                <a:ext cx="1828800" cy="1828800"/>
              </a:xfrm>
              <a:prstGeom prst="rect">
                <a:avLst/>
              </a:prstGeom>
            </p:spPr>
          </p:pic>
          <p:sp>
            <p:nvSpPr>
              <p:cNvPr id="20" name="TextBox 19"/>
              <p:cNvSpPr txBox="1"/>
              <p:nvPr/>
            </p:nvSpPr>
            <p:spPr>
              <a:xfrm>
                <a:off x="2502569" y="1401344"/>
                <a:ext cx="818147" cy="276999"/>
              </a:xfrm>
              <a:prstGeom prst="rect">
                <a:avLst/>
              </a:prstGeom>
              <a:noFill/>
            </p:spPr>
            <p:txBody>
              <a:bodyPr wrap="square" rtlCol="0">
                <a:spAutoFit/>
              </a:bodyPr>
              <a:lstStyle/>
              <a:p>
                <a:r>
                  <a:rPr lang="en-US" sz="1200" dirty="0" smtClean="0">
                    <a:solidFill>
                      <a:srgbClr val="FF0000"/>
                    </a:solidFill>
                  </a:rPr>
                  <a:t>memory</a:t>
                </a:r>
                <a:endParaRPr lang="en-US" sz="1200" dirty="0">
                  <a:solidFill>
                    <a:srgbClr val="FF0000"/>
                  </a:solidFill>
                </a:endParaRPr>
              </a:p>
            </p:txBody>
          </p:sp>
          <p:sp>
            <p:nvSpPr>
              <p:cNvPr id="21" name="TextBox 20"/>
              <p:cNvSpPr txBox="1"/>
              <p:nvPr/>
            </p:nvSpPr>
            <p:spPr>
              <a:xfrm>
                <a:off x="3260558" y="1401344"/>
                <a:ext cx="818147" cy="461665"/>
              </a:xfrm>
              <a:prstGeom prst="rect">
                <a:avLst/>
              </a:prstGeom>
              <a:noFill/>
            </p:spPr>
            <p:txBody>
              <a:bodyPr wrap="square" rtlCol="0">
                <a:spAutoFit/>
              </a:bodyPr>
              <a:lstStyle/>
              <a:p>
                <a:r>
                  <a:rPr lang="en-US" sz="1200" dirty="0" smtClean="0">
                    <a:solidFill>
                      <a:srgbClr val="FF0000"/>
                    </a:solidFill>
                  </a:rPr>
                  <a:t>Plasma/ </a:t>
                </a:r>
                <a:r>
                  <a:rPr lang="en-US" sz="1200" dirty="0" err="1" smtClean="0">
                    <a:solidFill>
                      <a:srgbClr val="FF0000"/>
                    </a:solidFill>
                  </a:rPr>
                  <a:t>Pblast</a:t>
                </a:r>
                <a:endParaRPr lang="en-US" sz="1200" dirty="0">
                  <a:solidFill>
                    <a:srgbClr val="FF0000"/>
                  </a:solidFill>
                </a:endParaRPr>
              </a:p>
            </p:txBody>
          </p:sp>
          <p:sp>
            <p:nvSpPr>
              <p:cNvPr id="22" name="TextBox 21"/>
              <p:cNvSpPr txBox="1"/>
              <p:nvPr/>
            </p:nvSpPr>
            <p:spPr>
              <a:xfrm>
                <a:off x="3429000" y="2219631"/>
                <a:ext cx="818147" cy="276999"/>
              </a:xfrm>
              <a:prstGeom prst="rect">
                <a:avLst/>
              </a:prstGeom>
              <a:noFill/>
            </p:spPr>
            <p:txBody>
              <a:bodyPr wrap="square" rtlCol="0">
                <a:spAutoFit/>
              </a:bodyPr>
              <a:lstStyle/>
              <a:p>
                <a:r>
                  <a:rPr lang="en-US" sz="1200" dirty="0" smtClean="0">
                    <a:solidFill>
                      <a:srgbClr val="FF0000"/>
                    </a:solidFill>
                  </a:rPr>
                  <a:t>Naive</a:t>
                </a:r>
                <a:endParaRPr lang="en-US" sz="1200" dirty="0">
                  <a:solidFill>
                    <a:srgbClr val="FF0000"/>
                  </a:solidFill>
                </a:endParaRPr>
              </a:p>
            </p:txBody>
          </p:sp>
        </p:grpSp>
        <p:sp>
          <p:nvSpPr>
            <p:cNvPr id="34" name="TextBox 33"/>
            <p:cNvSpPr txBox="1"/>
            <p:nvPr/>
          </p:nvSpPr>
          <p:spPr>
            <a:xfrm>
              <a:off x="2565952" y="2993277"/>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CD38 PCP-Fire™ 720</a:t>
              </a:r>
              <a:endParaRPr lang="en-US" sz="800" b="1" dirty="0">
                <a:solidFill>
                  <a:srgbClr val="003399"/>
                </a:solidFill>
                <a:latin typeface="Arial" panose="020B0604020202020204" pitchFamily="34" charset="0"/>
                <a:cs typeface="Arial" panose="020B0604020202020204" pitchFamily="34" charset="0"/>
              </a:endParaRPr>
            </a:p>
          </p:txBody>
        </p:sp>
        <p:sp>
          <p:nvSpPr>
            <p:cNvPr id="35" name="TextBox 34"/>
            <p:cNvSpPr txBox="1"/>
            <p:nvPr/>
          </p:nvSpPr>
          <p:spPr>
            <a:xfrm rot="16200000">
              <a:off x="1622478" y="1976853"/>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CD27 BV750™</a:t>
              </a:r>
              <a:endParaRPr lang="en-US" sz="800" b="1" dirty="0">
                <a:solidFill>
                  <a:srgbClr val="003399"/>
                </a:solidFill>
                <a:latin typeface="Arial" panose="020B0604020202020204" pitchFamily="34" charset="0"/>
                <a:cs typeface="Arial" panose="020B0604020202020204" pitchFamily="34" charset="0"/>
              </a:endParaRPr>
            </a:p>
          </p:txBody>
        </p:sp>
      </p:grpSp>
      <p:grpSp>
        <p:nvGrpSpPr>
          <p:cNvPr id="8" name="Group 7"/>
          <p:cNvGrpSpPr/>
          <p:nvPr/>
        </p:nvGrpSpPr>
        <p:grpSpPr>
          <a:xfrm>
            <a:off x="82425" y="3056505"/>
            <a:ext cx="1477874" cy="1604656"/>
            <a:chOff x="82425" y="3056505"/>
            <a:chExt cx="1477874" cy="1604656"/>
          </a:xfrm>
        </p:grpSpPr>
        <p:pic>
          <p:nvPicPr>
            <p:cNvPr id="15" name="Picture 14"/>
            <p:cNvPicPr>
              <a:picLocks noChangeAspect="1"/>
            </p:cNvPicPr>
            <p:nvPr/>
          </p:nvPicPr>
          <p:blipFill>
            <a:blip r:embed="rId4"/>
            <a:stretch>
              <a:fillRect/>
            </a:stretch>
          </p:blipFill>
          <p:spPr>
            <a:xfrm>
              <a:off x="132347" y="3197434"/>
              <a:ext cx="1371600" cy="1371600"/>
            </a:xfrm>
            <a:prstGeom prst="rect">
              <a:avLst/>
            </a:prstGeom>
          </p:spPr>
        </p:pic>
        <p:sp>
          <p:nvSpPr>
            <p:cNvPr id="46" name="TextBox 45"/>
            <p:cNvSpPr txBox="1"/>
            <p:nvPr/>
          </p:nvSpPr>
          <p:spPr>
            <a:xfrm>
              <a:off x="171087" y="4445717"/>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CD5 PE-Dazzle™ 594</a:t>
              </a:r>
              <a:endParaRPr lang="en-US" sz="800" b="1" dirty="0">
                <a:solidFill>
                  <a:srgbClr val="003399"/>
                </a:solidFill>
                <a:latin typeface="Arial" panose="020B0604020202020204" pitchFamily="34" charset="0"/>
                <a:cs typeface="Arial" panose="020B0604020202020204" pitchFamily="34" charset="0"/>
              </a:endParaRPr>
            </a:p>
          </p:txBody>
        </p:sp>
        <p:sp>
          <p:nvSpPr>
            <p:cNvPr id="47" name="TextBox 46"/>
            <p:cNvSpPr txBox="1"/>
            <p:nvPr/>
          </p:nvSpPr>
          <p:spPr>
            <a:xfrm rot="16200000">
              <a:off x="-504459" y="3643389"/>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CD21 PE-Fire™ 700</a:t>
              </a:r>
              <a:endParaRPr lang="en-US" sz="800" b="1" dirty="0">
                <a:solidFill>
                  <a:srgbClr val="003399"/>
                </a:solidFill>
                <a:latin typeface="Arial" panose="020B0604020202020204" pitchFamily="34" charset="0"/>
                <a:cs typeface="Arial" panose="020B0604020202020204" pitchFamily="34" charset="0"/>
              </a:endParaRPr>
            </a:p>
          </p:txBody>
        </p:sp>
      </p:grpSp>
      <p:grpSp>
        <p:nvGrpSpPr>
          <p:cNvPr id="7" name="Group 6"/>
          <p:cNvGrpSpPr/>
          <p:nvPr/>
        </p:nvGrpSpPr>
        <p:grpSpPr>
          <a:xfrm>
            <a:off x="1553869" y="3071384"/>
            <a:ext cx="1477874" cy="1604656"/>
            <a:chOff x="1496753" y="3063415"/>
            <a:chExt cx="1477874" cy="1604656"/>
          </a:xfrm>
        </p:grpSpPr>
        <p:pic>
          <p:nvPicPr>
            <p:cNvPr id="16" name="Picture 15"/>
            <p:cNvPicPr>
              <a:picLocks noChangeAspect="1"/>
            </p:cNvPicPr>
            <p:nvPr/>
          </p:nvPicPr>
          <p:blipFill>
            <a:blip r:embed="rId5"/>
            <a:stretch>
              <a:fillRect/>
            </a:stretch>
          </p:blipFill>
          <p:spPr>
            <a:xfrm>
              <a:off x="1503947" y="3208721"/>
              <a:ext cx="1371600" cy="1371600"/>
            </a:xfrm>
            <a:prstGeom prst="rect">
              <a:avLst/>
            </a:prstGeom>
          </p:spPr>
        </p:pic>
        <p:sp>
          <p:nvSpPr>
            <p:cNvPr id="48" name="TextBox 47"/>
            <p:cNvSpPr txBox="1"/>
            <p:nvPr/>
          </p:nvSpPr>
          <p:spPr>
            <a:xfrm>
              <a:off x="1585415" y="4452627"/>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CD5 PE-Dazzle™ 594</a:t>
              </a:r>
              <a:endParaRPr lang="en-US" sz="800" b="1" dirty="0">
                <a:solidFill>
                  <a:srgbClr val="003399"/>
                </a:solidFill>
                <a:latin typeface="Arial" panose="020B0604020202020204" pitchFamily="34" charset="0"/>
                <a:cs typeface="Arial" panose="020B0604020202020204" pitchFamily="34" charset="0"/>
              </a:endParaRPr>
            </a:p>
          </p:txBody>
        </p:sp>
        <p:sp>
          <p:nvSpPr>
            <p:cNvPr id="49" name="TextBox 48"/>
            <p:cNvSpPr txBox="1"/>
            <p:nvPr/>
          </p:nvSpPr>
          <p:spPr>
            <a:xfrm rot="16200000">
              <a:off x="909869" y="3650299"/>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CD21 PE-Fire™ 700</a:t>
              </a:r>
              <a:endParaRPr lang="en-US" sz="800" b="1" dirty="0">
                <a:solidFill>
                  <a:srgbClr val="003399"/>
                </a:solidFill>
                <a:latin typeface="Arial" panose="020B0604020202020204" pitchFamily="34" charset="0"/>
                <a:cs typeface="Arial" panose="020B0604020202020204" pitchFamily="34" charset="0"/>
              </a:endParaRPr>
            </a:p>
          </p:txBody>
        </p:sp>
      </p:grpSp>
      <p:grpSp>
        <p:nvGrpSpPr>
          <p:cNvPr id="3" name="Group 2"/>
          <p:cNvGrpSpPr/>
          <p:nvPr/>
        </p:nvGrpSpPr>
        <p:grpSpPr>
          <a:xfrm>
            <a:off x="117315" y="1100635"/>
            <a:ext cx="1843832" cy="1873070"/>
            <a:chOff x="117315" y="1364101"/>
            <a:chExt cx="1843832" cy="1873070"/>
          </a:xfrm>
        </p:grpSpPr>
        <p:pic>
          <p:nvPicPr>
            <p:cNvPr id="14" name="Picture 13"/>
            <p:cNvPicPr>
              <a:picLocks noChangeAspect="1"/>
            </p:cNvPicPr>
            <p:nvPr/>
          </p:nvPicPr>
          <p:blipFill>
            <a:blip r:embed="rId6"/>
            <a:stretch>
              <a:fillRect/>
            </a:stretch>
          </p:blipFill>
          <p:spPr>
            <a:xfrm>
              <a:off x="132347" y="1364101"/>
              <a:ext cx="1828800" cy="1828800"/>
            </a:xfrm>
            <a:prstGeom prst="rect">
              <a:avLst/>
            </a:prstGeom>
          </p:spPr>
        </p:pic>
        <p:sp>
          <p:nvSpPr>
            <p:cNvPr id="26" name="TextBox 25"/>
            <p:cNvSpPr txBox="1"/>
            <p:nvPr/>
          </p:nvSpPr>
          <p:spPr>
            <a:xfrm>
              <a:off x="487302" y="3021727"/>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CD5 PE-Dazzle™ 594</a:t>
              </a:r>
              <a:endParaRPr lang="en-US" sz="800" b="1" dirty="0">
                <a:solidFill>
                  <a:srgbClr val="003399"/>
                </a:solidFill>
                <a:latin typeface="Arial" panose="020B0604020202020204" pitchFamily="34" charset="0"/>
                <a:cs typeface="Arial" panose="020B0604020202020204" pitchFamily="34" charset="0"/>
              </a:endParaRPr>
            </a:p>
          </p:txBody>
        </p:sp>
        <p:sp>
          <p:nvSpPr>
            <p:cNvPr id="27" name="TextBox 26"/>
            <p:cNvSpPr txBox="1"/>
            <p:nvPr/>
          </p:nvSpPr>
          <p:spPr>
            <a:xfrm rot="16200000">
              <a:off x="-469569" y="2004375"/>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CD21 PE-Fire™ 700</a:t>
              </a:r>
              <a:endParaRPr lang="en-US" sz="800" b="1" dirty="0">
                <a:solidFill>
                  <a:srgbClr val="003399"/>
                </a:solidFill>
                <a:latin typeface="Arial" panose="020B0604020202020204" pitchFamily="34" charset="0"/>
                <a:cs typeface="Arial" panose="020B0604020202020204" pitchFamily="34" charset="0"/>
              </a:endParaRPr>
            </a:p>
          </p:txBody>
        </p:sp>
      </p:grpSp>
      <p:sp>
        <p:nvSpPr>
          <p:cNvPr id="23" name="TextBox 22"/>
          <p:cNvSpPr txBox="1"/>
          <p:nvPr/>
        </p:nvSpPr>
        <p:spPr>
          <a:xfrm>
            <a:off x="2502569" y="4771746"/>
            <a:ext cx="5558590" cy="276999"/>
          </a:xfrm>
          <a:prstGeom prst="rect">
            <a:avLst/>
          </a:prstGeom>
          <a:noFill/>
        </p:spPr>
        <p:txBody>
          <a:bodyPr wrap="square" rtlCol="0">
            <a:spAutoFit/>
          </a:bodyPr>
          <a:lstStyle/>
          <a:p>
            <a:r>
              <a:rPr lang="en-US" sz="1200" dirty="0" smtClean="0">
                <a:solidFill>
                  <a:srgbClr val="000000"/>
                </a:solidFill>
              </a:rPr>
              <a:t>Front </a:t>
            </a:r>
            <a:r>
              <a:rPr lang="en-US" sz="1200" dirty="0" err="1" smtClean="0">
                <a:solidFill>
                  <a:srgbClr val="000000"/>
                </a:solidFill>
              </a:rPr>
              <a:t>Immunol</a:t>
            </a:r>
            <a:r>
              <a:rPr lang="en-US" sz="1200" dirty="0" smtClean="0">
                <a:solidFill>
                  <a:srgbClr val="000000"/>
                </a:solidFill>
              </a:rPr>
              <a:t> 2011 Dec 26. Wu and Dunn-Walters, et al. CD27 in PBMC</a:t>
            </a:r>
            <a:endParaRPr lang="en-US" sz="1200" dirty="0">
              <a:solidFill>
                <a:srgbClr val="000000"/>
              </a:solidFill>
            </a:endParaRPr>
          </a:p>
        </p:txBody>
      </p:sp>
      <p:cxnSp>
        <p:nvCxnSpPr>
          <p:cNvPr id="18" name="Straight Arrow Connector 17"/>
          <p:cNvCxnSpPr/>
          <p:nvPr/>
        </p:nvCxnSpPr>
        <p:spPr>
          <a:xfrm>
            <a:off x="1046746" y="1482052"/>
            <a:ext cx="1143001"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288990" y="2968645"/>
            <a:ext cx="1587523" cy="276999"/>
          </a:xfrm>
          <a:prstGeom prst="rect">
            <a:avLst/>
          </a:prstGeom>
          <a:noFill/>
        </p:spPr>
        <p:txBody>
          <a:bodyPr wrap="square" rtlCol="0">
            <a:spAutoFit/>
          </a:bodyPr>
          <a:lstStyle/>
          <a:p>
            <a:r>
              <a:rPr lang="en-US" sz="1200" b="1" dirty="0" smtClean="0">
                <a:solidFill>
                  <a:srgbClr val="000000"/>
                </a:solidFill>
              </a:rPr>
              <a:t>FMO PE-Fire™ 700</a:t>
            </a:r>
            <a:endParaRPr lang="en-US" sz="1200" b="1" dirty="0">
              <a:solidFill>
                <a:srgbClr val="000000"/>
              </a:solidFill>
            </a:endParaRPr>
          </a:p>
        </p:txBody>
      </p:sp>
      <p:sp>
        <p:nvSpPr>
          <p:cNvPr id="36" name="TextBox 35"/>
          <p:cNvSpPr txBox="1"/>
          <p:nvPr/>
        </p:nvSpPr>
        <p:spPr>
          <a:xfrm>
            <a:off x="1759703" y="2981425"/>
            <a:ext cx="1835904" cy="276999"/>
          </a:xfrm>
          <a:prstGeom prst="rect">
            <a:avLst/>
          </a:prstGeom>
          <a:noFill/>
        </p:spPr>
        <p:txBody>
          <a:bodyPr wrap="square" rtlCol="0">
            <a:spAutoFit/>
          </a:bodyPr>
          <a:lstStyle/>
          <a:p>
            <a:r>
              <a:rPr lang="en-US" sz="1200" b="1" dirty="0" smtClean="0">
                <a:solidFill>
                  <a:srgbClr val="000000"/>
                </a:solidFill>
              </a:rPr>
              <a:t>FMO PE-Dazzle™ 594</a:t>
            </a:r>
            <a:endParaRPr lang="en-US" sz="1200" b="1" dirty="0">
              <a:solidFill>
                <a:srgbClr val="000000"/>
              </a:solidFill>
            </a:endParaRPr>
          </a:p>
        </p:txBody>
      </p:sp>
      <p:grpSp>
        <p:nvGrpSpPr>
          <p:cNvPr id="11" name="Group 10"/>
          <p:cNvGrpSpPr/>
          <p:nvPr/>
        </p:nvGrpSpPr>
        <p:grpSpPr>
          <a:xfrm>
            <a:off x="4307305" y="1757849"/>
            <a:ext cx="1509606" cy="1442568"/>
            <a:chOff x="4307305" y="1757849"/>
            <a:chExt cx="1509606" cy="1442568"/>
          </a:xfrm>
        </p:grpSpPr>
        <p:pic>
          <p:nvPicPr>
            <p:cNvPr id="29" name="Picture 28"/>
            <p:cNvPicPr>
              <a:picLocks noChangeAspect="1"/>
            </p:cNvPicPr>
            <p:nvPr/>
          </p:nvPicPr>
          <p:blipFill>
            <a:blip r:embed="rId7"/>
            <a:stretch>
              <a:fillRect/>
            </a:stretch>
          </p:blipFill>
          <p:spPr>
            <a:xfrm>
              <a:off x="4307305" y="1757849"/>
              <a:ext cx="1371600" cy="1371600"/>
            </a:xfrm>
            <a:prstGeom prst="rect">
              <a:avLst/>
            </a:prstGeom>
          </p:spPr>
        </p:pic>
        <p:sp>
          <p:nvSpPr>
            <p:cNvPr id="37" name="TextBox 36"/>
            <p:cNvSpPr txBox="1"/>
            <p:nvPr/>
          </p:nvSpPr>
          <p:spPr>
            <a:xfrm>
              <a:off x="4427699" y="3015751"/>
              <a:ext cx="1389212" cy="184666"/>
            </a:xfrm>
            <a:prstGeom prst="rect">
              <a:avLst/>
            </a:prstGeom>
            <a:solidFill>
              <a:srgbClr val="FFFFFF"/>
            </a:solidFill>
          </p:spPr>
          <p:txBody>
            <a:bodyPr wrap="square" rtlCol="0">
              <a:spAutoFit/>
            </a:bodyPr>
            <a:lstStyle/>
            <a:p>
              <a:pPr algn="ctr"/>
              <a:r>
                <a:rPr lang="en-US" sz="600" b="1" dirty="0" err="1" smtClean="0">
                  <a:solidFill>
                    <a:srgbClr val="003399"/>
                  </a:solidFill>
                  <a:latin typeface="Arial" panose="020B0604020202020204" pitchFamily="34" charset="0"/>
                  <a:cs typeface="Arial" panose="020B0604020202020204" pitchFamily="34" charset="0"/>
                </a:rPr>
                <a:t>IgD</a:t>
              </a:r>
              <a:r>
                <a:rPr lang="en-US" sz="600" b="1" dirty="0" smtClean="0">
                  <a:solidFill>
                    <a:srgbClr val="003399"/>
                  </a:solidFill>
                  <a:latin typeface="Arial" panose="020B0604020202020204" pitchFamily="34" charset="0"/>
                  <a:cs typeface="Arial" panose="020B0604020202020204" pitchFamily="34" charset="0"/>
                </a:rPr>
                <a:t> BV605™</a:t>
              </a:r>
              <a:endParaRPr lang="en-US" sz="600" b="1" dirty="0">
                <a:solidFill>
                  <a:srgbClr val="003399"/>
                </a:solidFill>
                <a:latin typeface="Arial" panose="020B0604020202020204" pitchFamily="34" charset="0"/>
                <a:cs typeface="Arial" panose="020B0604020202020204" pitchFamily="34" charset="0"/>
              </a:endParaRPr>
            </a:p>
          </p:txBody>
        </p:sp>
      </p:grpSp>
      <p:grpSp>
        <p:nvGrpSpPr>
          <p:cNvPr id="12" name="Group 11"/>
          <p:cNvGrpSpPr/>
          <p:nvPr/>
        </p:nvGrpSpPr>
        <p:grpSpPr>
          <a:xfrm>
            <a:off x="5739063" y="1784195"/>
            <a:ext cx="1506064" cy="1440690"/>
            <a:chOff x="5739063" y="1784195"/>
            <a:chExt cx="1506064" cy="1440690"/>
          </a:xfrm>
        </p:grpSpPr>
        <p:pic>
          <p:nvPicPr>
            <p:cNvPr id="30" name="Picture 29"/>
            <p:cNvPicPr>
              <a:picLocks noChangeAspect="1"/>
            </p:cNvPicPr>
            <p:nvPr/>
          </p:nvPicPr>
          <p:blipFill>
            <a:blip r:embed="rId8"/>
            <a:stretch>
              <a:fillRect/>
            </a:stretch>
          </p:blipFill>
          <p:spPr>
            <a:xfrm>
              <a:off x="5739063" y="1784195"/>
              <a:ext cx="1371600" cy="1371600"/>
            </a:xfrm>
            <a:prstGeom prst="rect">
              <a:avLst/>
            </a:prstGeom>
          </p:spPr>
        </p:pic>
        <p:sp>
          <p:nvSpPr>
            <p:cNvPr id="38" name="TextBox 37"/>
            <p:cNvSpPr txBox="1"/>
            <p:nvPr/>
          </p:nvSpPr>
          <p:spPr>
            <a:xfrm>
              <a:off x="5855915" y="3040219"/>
              <a:ext cx="1389212" cy="184666"/>
            </a:xfrm>
            <a:prstGeom prst="rect">
              <a:avLst/>
            </a:prstGeom>
            <a:solidFill>
              <a:srgbClr val="FFFFFF"/>
            </a:solidFill>
          </p:spPr>
          <p:txBody>
            <a:bodyPr wrap="square" rtlCol="0">
              <a:spAutoFit/>
            </a:bodyPr>
            <a:lstStyle/>
            <a:p>
              <a:pPr algn="ctr"/>
              <a:r>
                <a:rPr lang="en-US" sz="600" b="1" dirty="0" smtClean="0">
                  <a:solidFill>
                    <a:srgbClr val="003399"/>
                  </a:solidFill>
                  <a:latin typeface="Arial" panose="020B0604020202020204" pitchFamily="34" charset="0"/>
                  <a:cs typeface="Arial" panose="020B0604020202020204" pitchFamily="34" charset="0"/>
                </a:rPr>
                <a:t>IgM Alexa Fluor® 647</a:t>
              </a:r>
              <a:endParaRPr lang="en-US" sz="600" b="1" dirty="0">
                <a:solidFill>
                  <a:srgbClr val="003399"/>
                </a:solidFill>
                <a:latin typeface="Arial" panose="020B0604020202020204" pitchFamily="34" charset="0"/>
                <a:cs typeface="Arial" panose="020B0604020202020204" pitchFamily="34" charset="0"/>
              </a:endParaRPr>
            </a:p>
          </p:txBody>
        </p:sp>
      </p:grpSp>
      <p:grpSp>
        <p:nvGrpSpPr>
          <p:cNvPr id="10" name="Group 9"/>
          <p:cNvGrpSpPr/>
          <p:nvPr/>
        </p:nvGrpSpPr>
        <p:grpSpPr>
          <a:xfrm>
            <a:off x="4307305" y="3202370"/>
            <a:ext cx="1528715" cy="1436528"/>
            <a:chOff x="4307305" y="3202370"/>
            <a:chExt cx="1528715" cy="1436528"/>
          </a:xfrm>
        </p:grpSpPr>
        <p:pic>
          <p:nvPicPr>
            <p:cNvPr id="31" name="Picture 30"/>
            <p:cNvPicPr>
              <a:picLocks noChangeAspect="1"/>
            </p:cNvPicPr>
            <p:nvPr/>
          </p:nvPicPr>
          <p:blipFill>
            <a:blip r:embed="rId9"/>
            <a:stretch>
              <a:fillRect/>
            </a:stretch>
          </p:blipFill>
          <p:spPr>
            <a:xfrm>
              <a:off x="4307305" y="3202370"/>
              <a:ext cx="1371600" cy="1371600"/>
            </a:xfrm>
            <a:prstGeom prst="rect">
              <a:avLst/>
            </a:prstGeom>
          </p:spPr>
        </p:pic>
        <p:sp>
          <p:nvSpPr>
            <p:cNvPr id="39" name="TextBox 38"/>
            <p:cNvSpPr txBox="1"/>
            <p:nvPr/>
          </p:nvSpPr>
          <p:spPr>
            <a:xfrm>
              <a:off x="4446808" y="4454232"/>
              <a:ext cx="1389212" cy="184666"/>
            </a:xfrm>
            <a:prstGeom prst="rect">
              <a:avLst/>
            </a:prstGeom>
            <a:solidFill>
              <a:srgbClr val="FFFFFF"/>
            </a:solidFill>
          </p:spPr>
          <p:txBody>
            <a:bodyPr wrap="square" rtlCol="0">
              <a:spAutoFit/>
            </a:bodyPr>
            <a:lstStyle/>
            <a:p>
              <a:pPr algn="ctr"/>
              <a:r>
                <a:rPr lang="en-US" sz="600" b="1" dirty="0" smtClean="0">
                  <a:solidFill>
                    <a:srgbClr val="003399"/>
                  </a:solidFill>
                  <a:latin typeface="Arial" panose="020B0604020202020204" pitchFamily="34" charset="0"/>
                  <a:cs typeface="Arial" panose="020B0604020202020204" pitchFamily="34" charset="0"/>
                </a:rPr>
                <a:t>CXCR4 BV421™</a:t>
              </a:r>
              <a:endParaRPr lang="en-US" sz="600" b="1" dirty="0">
                <a:solidFill>
                  <a:srgbClr val="003399"/>
                </a:solidFill>
                <a:latin typeface="Arial" panose="020B0604020202020204" pitchFamily="34" charset="0"/>
                <a:cs typeface="Arial" panose="020B0604020202020204" pitchFamily="34" charset="0"/>
              </a:endParaRPr>
            </a:p>
          </p:txBody>
        </p:sp>
      </p:grpSp>
      <p:grpSp>
        <p:nvGrpSpPr>
          <p:cNvPr id="9" name="Group 8"/>
          <p:cNvGrpSpPr/>
          <p:nvPr/>
        </p:nvGrpSpPr>
        <p:grpSpPr>
          <a:xfrm>
            <a:off x="5739063" y="3232009"/>
            <a:ext cx="1506064" cy="1432552"/>
            <a:chOff x="5739063" y="3232009"/>
            <a:chExt cx="1506064" cy="1432552"/>
          </a:xfrm>
        </p:grpSpPr>
        <p:pic>
          <p:nvPicPr>
            <p:cNvPr id="32" name="Picture 31"/>
            <p:cNvPicPr>
              <a:picLocks noChangeAspect="1"/>
            </p:cNvPicPr>
            <p:nvPr/>
          </p:nvPicPr>
          <p:blipFill>
            <a:blip r:embed="rId10"/>
            <a:stretch>
              <a:fillRect/>
            </a:stretch>
          </p:blipFill>
          <p:spPr>
            <a:xfrm>
              <a:off x="5739063" y="3232009"/>
              <a:ext cx="1371600" cy="1371600"/>
            </a:xfrm>
            <a:prstGeom prst="rect">
              <a:avLst/>
            </a:prstGeom>
          </p:spPr>
        </p:pic>
        <p:sp>
          <p:nvSpPr>
            <p:cNvPr id="40" name="TextBox 39"/>
            <p:cNvSpPr txBox="1"/>
            <p:nvPr/>
          </p:nvSpPr>
          <p:spPr>
            <a:xfrm>
              <a:off x="5855915" y="4479895"/>
              <a:ext cx="1389212" cy="184666"/>
            </a:xfrm>
            <a:prstGeom prst="rect">
              <a:avLst/>
            </a:prstGeom>
            <a:solidFill>
              <a:srgbClr val="FFFFFF"/>
            </a:solidFill>
          </p:spPr>
          <p:txBody>
            <a:bodyPr wrap="square" rtlCol="0">
              <a:spAutoFit/>
            </a:bodyPr>
            <a:lstStyle/>
            <a:p>
              <a:pPr algn="ctr"/>
              <a:r>
                <a:rPr lang="en-US" sz="600" b="1" dirty="0" smtClean="0">
                  <a:solidFill>
                    <a:srgbClr val="003399"/>
                  </a:solidFill>
                  <a:latin typeface="Arial" panose="020B0604020202020204" pitchFamily="34" charset="0"/>
                  <a:cs typeface="Arial" panose="020B0604020202020204" pitchFamily="34" charset="0"/>
                </a:rPr>
                <a:t>CD44 FITC</a:t>
              </a:r>
              <a:endParaRPr lang="en-US" sz="600" b="1" dirty="0">
                <a:solidFill>
                  <a:srgbClr val="003399"/>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438362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TLR9 expression in PBMC</a:t>
            </a:r>
            <a:endParaRPr lang="en-US" dirty="0"/>
          </a:p>
        </p:txBody>
      </p:sp>
      <p:pic>
        <p:nvPicPr>
          <p:cNvPr id="4" name="Picture 3"/>
          <p:cNvPicPr>
            <a:picLocks noChangeAspect="1"/>
          </p:cNvPicPr>
          <p:nvPr/>
        </p:nvPicPr>
        <p:blipFill>
          <a:blip r:embed="rId2"/>
          <a:stretch>
            <a:fillRect/>
          </a:stretch>
        </p:blipFill>
        <p:spPr>
          <a:xfrm>
            <a:off x="2947736" y="1484623"/>
            <a:ext cx="1828800" cy="1828800"/>
          </a:xfrm>
          <a:prstGeom prst="rect">
            <a:avLst/>
          </a:prstGeom>
        </p:spPr>
      </p:pic>
      <p:pic>
        <p:nvPicPr>
          <p:cNvPr id="5" name="Picture 4"/>
          <p:cNvPicPr>
            <a:picLocks noChangeAspect="1"/>
          </p:cNvPicPr>
          <p:nvPr/>
        </p:nvPicPr>
        <p:blipFill>
          <a:blip r:embed="rId3"/>
          <a:stretch>
            <a:fillRect/>
          </a:stretch>
        </p:blipFill>
        <p:spPr>
          <a:xfrm>
            <a:off x="5068302" y="1484623"/>
            <a:ext cx="1828800" cy="1828800"/>
          </a:xfrm>
          <a:prstGeom prst="rect">
            <a:avLst/>
          </a:prstGeom>
        </p:spPr>
      </p:pic>
      <p:sp>
        <p:nvSpPr>
          <p:cNvPr id="13" name="TextBox 12"/>
          <p:cNvSpPr txBox="1"/>
          <p:nvPr/>
        </p:nvSpPr>
        <p:spPr>
          <a:xfrm>
            <a:off x="4887829" y="1143106"/>
            <a:ext cx="2183732" cy="307777"/>
          </a:xfrm>
          <a:prstGeom prst="rect">
            <a:avLst/>
          </a:prstGeom>
          <a:noFill/>
        </p:spPr>
        <p:txBody>
          <a:bodyPr wrap="square" rtlCol="0">
            <a:spAutoFit/>
          </a:bodyPr>
          <a:lstStyle/>
          <a:p>
            <a:r>
              <a:rPr lang="en-US" sz="1400" dirty="0" smtClean="0">
                <a:ln>
                  <a:solidFill>
                    <a:sysClr val="windowText" lastClr="000000"/>
                  </a:solidFill>
                </a:ln>
              </a:rPr>
              <a:t>Total intracellular staining</a:t>
            </a:r>
            <a:endParaRPr lang="en-US" sz="1400" dirty="0">
              <a:ln>
                <a:solidFill>
                  <a:sysClr val="windowText" lastClr="000000"/>
                </a:solidFill>
              </a:ln>
            </a:endParaRPr>
          </a:p>
        </p:txBody>
      </p:sp>
      <p:sp>
        <p:nvSpPr>
          <p:cNvPr id="14" name="TextBox 13"/>
          <p:cNvSpPr txBox="1"/>
          <p:nvPr/>
        </p:nvSpPr>
        <p:spPr>
          <a:xfrm>
            <a:off x="3203407" y="1141618"/>
            <a:ext cx="1864895" cy="307777"/>
          </a:xfrm>
          <a:prstGeom prst="rect">
            <a:avLst/>
          </a:prstGeom>
          <a:noFill/>
        </p:spPr>
        <p:txBody>
          <a:bodyPr wrap="square" rtlCol="0">
            <a:spAutoFit/>
          </a:bodyPr>
          <a:lstStyle/>
          <a:p>
            <a:r>
              <a:rPr lang="en-US" sz="1400" dirty="0" smtClean="0">
                <a:ln>
                  <a:solidFill>
                    <a:sysClr val="windowText" lastClr="000000"/>
                  </a:solidFill>
                </a:ln>
              </a:rPr>
              <a:t>Surface-only staining</a:t>
            </a:r>
            <a:endParaRPr lang="en-US" sz="1400" dirty="0">
              <a:ln>
                <a:solidFill>
                  <a:sysClr val="windowText" lastClr="000000"/>
                </a:solidFill>
              </a:ln>
            </a:endParaRPr>
          </a:p>
        </p:txBody>
      </p:sp>
      <p:graphicFrame>
        <p:nvGraphicFramePr>
          <p:cNvPr id="15" name="Table 14"/>
          <p:cNvGraphicFramePr>
            <a:graphicFrameLocks noGrp="1"/>
          </p:cNvGraphicFramePr>
          <p:nvPr>
            <p:extLst>
              <p:ext uri="{D42A27DB-BD31-4B8C-83A1-F6EECF244321}">
                <p14:modId xmlns:p14="http://schemas.microsoft.com/office/powerpoint/2010/main" val="3047038400"/>
              </p:ext>
            </p:extLst>
          </p:nvPr>
        </p:nvGraphicFramePr>
        <p:xfrm>
          <a:off x="7188868" y="1682743"/>
          <a:ext cx="1359568" cy="1432560"/>
        </p:xfrm>
        <a:graphic>
          <a:graphicData uri="http://schemas.openxmlformats.org/drawingml/2006/table">
            <a:tbl>
              <a:tblPr>
                <a:tableStyleId>{5C22544A-7EE6-4342-B048-85BDC9FD1C3A}</a:tableStyleId>
              </a:tblPr>
              <a:tblGrid>
                <a:gridCol w="230222">
                  <a:extLst>
                    <a:ext uri="{9D8B030D-6E8A-4147-A177-3AD203B41FA5}">
                      <a16:colId xmlns:a16="http://schemas.microsoft.com/office/drawing/2014/main" val="3749943510"/>
                    </a:ext>
                  </a:extLst>
                </a:gridCol>
                <a:gridCol w="1129346">
                  <a:extLst>
                    <a:ext uri="{9D8B030D-6E8A-4147-A177-3AD203B41FA5}">
                      <a16:colId xmlns:a16="http://schemas.microsoft.com/office/drawing/2014/main" val="2061507336"/>
                    </a:ext>
                  </a:extLst>
                </a:gridCol>
              </a:tblGrid>
              <a:tr h="278758">
                <a:tc>
                  <a:txBody>
                    <a:bodyPr/>
                    <a:lstStyle/>
                    <a:p>
                      <a:endParaRPr lang="en-US" sz="1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00"/>
                    </a:solidFill>
                  </a:tcPr>
                </a:tc>
                <a:tc>
                  <a:txBody>
                    <a:bodyPr/>
                    <a:lstStyle/>
                    <a:p>
                      <a:r>
                        <a:rPr lang="en-US" sz="1400" b="1" dirty="0" err="1" smtClean="0">
                          <a:solidFill>
                            <a:srgbClr val="000000"/>
                          </a:solidFill>
                        </a:rPr>
                        <a:t>pDCs</a:t>
                      </a:r>
                      <a:endParaRPr lang="en-US" sz="1400" b="1" dirty="0" smtClean="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3553403"/>
                  </a:ext>
                </a:extLst>
              </a:tr>
              <a:tr h="217613">
                <a:tc>
                  <a:txBody>
                    <a:bodyPr/>
                    <a:lstStyle/>
                    <a:p>
                      <a:endParaRPr lang="en-US" sz="1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r>
                        <a:rPr lang="en-US" sz="1400" b="1" baseline="0" dirty="0" smtClean="0">
                          <a:solidFill>
                            <a:srgbClr val="000000"/>
                          </a:solidFill>
                        </a:rPr>
                        <a:t>CD38+ Naive</a:t>
                      </a:r>
                      <a:endParaRPr lang="en-US" sz="1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58130818"/>
                  </a:ext>
                </a:extLst>
              </a:tr>
              <a:tr h="278758">
                <a:tc>
                  <a:txBody>
                    <a:bodyPr/>
                    <a:lstStyle/>
                    <a:p>
                      <a:endParaRPr lang="en-US" sz="1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r>
                        <a:rPr lang="en-US" sz="1400" b="1" dirty="0" smtClean="0">
                          <a:solidFill>
                            <a:srgbClr val="000000"/>
                          </a:solidFill>
                        </a:rPr>
                        <a:t>CD27+</a:t>
                      </a:r>
                      <a:r>
                        <a:rPr lang="en-US" sz="1400" b="1" baseline="0" dirty="0" smtClean="0">
                          <a:solidFill>
                            <a:srgbClr val="000000"/>
                          </a:solidFill>
                        </a:rPr>
                        <a:t> Memory</a:t>
                      </a:r>
                      <a:endParaRPr lang="en-US" sz="1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0694202"/>
                  </a:ext>
                </a:extLst>
              </a:tr>
              <a:tr h="278758">
                <a:tc>
                  <a:txBody>
                    <a:bodyPr/>
                    <a:lstStyle/>
                    <a:p>
                      <a:endParaRPr lang="en-US" sz="1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r>
                        <a:rPr lang="en-US" sz="1400" b="1" dirty="0" smtClean="0">
                          <a:solidFill>
                            <a:srgbClr val="000000"/>
                          </a:solidFill>
                        </a:rPr>
                        <a:t>unstained</a:t>
                      </a:r>
                      <a:endParaRPr lang="en-US" sz="1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0062432"/>
                  </a:ext>
                </a:extLst>
              </a:tr>
            </a:tbl>
          </a:graphicData>
        </a:graphic>
      </p:graphicFrame>
      <p:sp>
        <p:nvSpPr>
          <p:cNvPr id="16" name="Rectangle 15"/>
          <p:cNvSpPr/>
          <p:nvPr/>
        </p:nvSpPr>
        <p:spPr>
          <a:xfrm>
            <a:off x="6881316" y="4475808"/>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5"/>
          <p:cNvGrpSpPr/>
          <p:nvPr/>
        </p:nvGrpSpPr>
        <p:grpSpPr>
          <a:xfrm>
            <a:off x="212127" y="2774401"/>
            <a:ext cx="1857304" cy="1876286"/>
            <a:chOff x="212127" y="2774401"/>
            <a:chExt cx="1857304" cy="1876286"/>
          </a:xfrm>
        </p:grpSpPr>
        <p:pic>
          <p:nvPicPr>
            <p:cNvPr id="7" name="Picture 6"/>
            <p:cNvPicPr>
              <a:picLocks noChangeAspect="1"/>
            </p:cNvPicPr>
            <p:nvPr/>
          </p:nvPicPr>
          <p:blipFill>
            <a:blip r:embed="rId4"/>
            <a:stretch>
              <a:fillRect/>
            </a:stretch>
          </p:blipFill>
          <p:spPr>
            <a:xfrm>
              <a:off x="240631" y="2774401"/>
              <a:ext cx="1828800" cy="1828800"/>
            </a:xfrm>
            <a:prstGeom prst="rect">
              <a:avLst/>
            </a:prstGeom>
          </p:spPr>
        </p:pic>
        <p:sp>
          <p:nvSpPr>
            <p:cNvPr id="17" name="TextBox 16"/>
            <p:cNvSpPr txBox="1"/>
            <p:nvPr/>
          </p:nvSpPr>
          <p:spPr>
            <a:xfrm>
              <a:off x="559903" y="4435243"/>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CD123 </a:t>
              </a:r>
              <a:r>
                <a:rPr lang="en-US" sz="800" b="1" dirty="0" err="1" smtClean="0">
                  <a:solidFill>
                    <a:srgbClr val="003399"/>
                  </a:solidFill>
                  <a:latin typeface="Arial" panose="020B0604020202020204" pitchFamily="34" charset="0"/>
                  <a:cs typeface="Arial" panose="020B0604020202020204" pitchFamily="34" charset="0"/>
                </a:rPr>
                <a:t>PacBlue</a:t>
              </a:r>
              <a:endParaRPr lang="en-US" sz="800" b="1" dirty="0">
                <a:solidFill>
                  <a:srgbClr val="003399"/>
                </a:solidFill>
                <a:latin typeface="Arial" panose="020B0604020202020204" pitchFamily="34" charset="0"/>
                <a:cs typeface="Arial" panose="020B0604020202020204" pitchFamily="34" charset="0"/>
              </a:endParaRPr>
            </a:p>
          </p:txBody>
        </p:sp>
        <p:sp>
          <p:nvSpPr>
            <p:cNvPr id="18" name="TextBox 17"/>
            <p:cNvSpPr txBox="1"/>
            <p:nvPr/>
          </p:nvSpPr>
          <p:spPr>
            <a:xfrm rot="16200000">
              <a:off x="-374757" y="3466198"/>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CD303 Alexa Fluor® 700</a:t>
              </a:r>
              <a:endParaRPr lang="en-US" sz="800" b="1" dirty="0">
                <a:solidFill>
                  <a:srgbClr val="003399"/>
                </a:solidFill>
                <a:latin typeface="Arial" panose="020B0604020202020204" pitchFamily="34" charset="0"/>
                <a:cs typeface="Arial" panose="020B0604020202020204" pitchFamily="34" charset="0"/>
              </a:endParaRPr>
            </a:p>
          </p:txBody>
        </p:sp>
      </p:grpSp>
      <p:grpSp>
        <p:nvGrpSpPr>
          <p:cNvPr id="23" name="Group 22"/>
          <p:cNvGrpSpPr/>
          <p:nvPr/>
        </p:nvGrpSpPr>
        <p:grpSpPr>
          <a:xfrm>
            <a:off x="241756" y="948609"/>
            <a:ext cx="2116433" cy="1871416"/>
            <a:chOff x="241756" y="948609"/>
            <a:chExt cx="2116433" cy="1871416"/>
          </a:xfrm>
        </p:grpSpPr>
        <p:grpSp>
          <p:nvGrpSpPr>
            <p:cNvPr id="8" name="Group 7"/>
            <p:cNvGrpSpPr/>
            <p:nvPr/>
          </p:nvGrpSpPr>
          <p:grpSpPr>
            <a:xfrm>
              <a:off x="300789" y="948609"/>
              <a:ext cx="2057400" cy="1828800"/>
              <a:chOff x="2189747" y="1326995"/>
              <a:chExt cx="2057400" cy="1828800"/>
            </a:xfrm>
          </p:grpSpPr>
          <p:pic>
            <p:nvPicPr>
              <p:cNvPr id="9" name="Picture 8"/>
              <p:cNvPicPr>
                <a:picLocks noChangeAspect="1"/>
              </p:cNvPicPr>
              <p:nvPr/>
            </p:nvPicPr>
            <p:blipFill>
              <a:blip r:embed="rId5"/>
              <a:stretch>
                <a:fillRect/>
              </a:stretch>
            </p:blipFill>
            <p:spPr>
              <a:xfrm>
                <a:off x="2189747" y="1326995"/>
                <a:ext cx="1828800" cy="1828800"/>
              </a:xfrm>
              <a:prstGeom prst="rect">
                <a:avLst/>
              </a:prstGeom>
            </p:spPr>
          </p:pic>
          <p:sp>
            <p:nvSpPr>
              <p:cNvPr id="10" name="TextBox 9"/>
              <p:cNvSpPr txBox="1"/>
              <p:nvPr/>
            </p:nvSpPr>
            <p:spPr>
              <a:xfrm>
                <a:off x="2502569" y="1401344"/>
                <a:ext cx="818147" cy="276999"/>
              </a:xfrm>
              <a:prstGeom prst="rect">
                <a:avLst/>
              </a:prstGeom>
              <a:noFill/>
            </p:spPr>
            <p:txBody>
              <a:bodyPr wrap="square" rtlCol="0">
                <a:spAutoFit/>
              </a:bodyPr>
              <a:lstStyle/>
              <a:p>
                <a:r>
                  <a:rPr lang="en-US" sz="1200" dirty="0" smtClean="0">
                    <a:solidFill>
                      <a:srgbClr val="FF0000"/>
                    </a:solidFill>
                  </a:rPr>
                  <a:t>memory</a:t>
                </a:r>
                <a:endParaRPr lang="en-US" sz="1200" dirty="0">
                  <a:solidFill>
                    <a:srgbClr val="FF0000"/>
                  </a:solidFill>
                </a:endParaRPr>
              </a:p>
            </p:txBody>
          </p:sp>
          <p:sp>
            <p:nvSpPr>
              <p:cNvPr id="11" name="TextBox 10"/>
              <p:cNvSpPr txBox="1"/>
              <p:nvPr/>
            </p:nvSpPr>
            <p:spPr>
              <a:xfrm>
                <a:off x="3260558" y="1401344"/>
                <a:ext cx="818147" cy="461665"/>
              </a:xfrm>
              <a:prstGeom prst="rect">
                <a:avLst/>
              </a:prstGeom>
              <a:noFill/>
            </p:spPr>
            <p:txBody>
              <a:bodyPr wrap="square" rtlCol="0">
                <a:spAutoFit/>
              </a:bodyPr>
              <a:lstStyle/>
              <a:p>
                <a:r>
                  <a:rPr lang="en-US" sz="1200" dirty="0" smtClean="0">
                    <a:solidFill>
                      <a:srgbClr val="FF0000"/>
                    </a:solidFill>
                  </a:rPr>
                  <a:t>Plasma/ </a:t>
                </a:r>
                <a:r>
                  <a:rPr lang="en-US" sz="1200" dirty="0" err="1" smtClean="0">
                    <a:solidFill>
                      <a:srgbClr val="FF0000"/>
                    </a:solidFill>
                  </a:rPr>
                  <a:t>Pblast</a:t>
                </a:r>
                <a:endParaRPr lang="en-US" sz="1200" dirty="0">
                  <a:solidFill>
                    <a:srgbClr val="FF0000"/>
                  </a:solidFill>
                </a:endParaRPr>
              </a:p>
            </p:txBody>
          </p:sp>
          <p:sp>
            <p:nvSpPr>
              <p:cNvPr id="12" name="TextBox 11"/>
              <p:cNvSpPr txBox="1"/>
              <p:nvPr/>
            </p:nvSpPr>
            <p:spPr>
              <a:xfrm>
                <a:off x="3429000" y="2219631"/>
                <a:ext cx="818147" cy="276999"/>
              </a:xfrm>
              <a:prstGeom prst="rect">
                <a:avLst/>
              </a:prstGeom>
              <a:noFill/>
            </p:spPr>
            <p:txBody>
              <a:bodyPr wrap="square" rtlCol="0">
                <a:spAutoFit/>
              </a:bodyPr>
              <a:lstStyle/>
              <a:p>
                <a:r>
                  <a:rPr lang="en-US" sz="1200" dirty="0" smtClean="0">
                    <a:solidFill>
                      <a:srgbClr val="FF0000"/>
                    </a:solidFill>
                  </a:rPr>
                  <a:t>Naive</a:t>
                </a:r>
                <a:endParaRPr lang="en-US" sz="1200" dirty="0">
                  <a:solidFill>
                    <a:srgbClr val="FF0000"/>
                  </a:solidFill>
                </a:endParaRPr>
              </a:p>
            </p:txBody>
          </p:sp>
        </p:grpSp>
        <p:sp>
          <p:nvSpPr>
            <p:cNvPr id="19" name="TextBox 18"/>
            <p:cNvSpPr txBox="1"/>
            <p:nvPr/>
          </p:nvSpPr>
          <p:spPr>
            <a:xfrm>
              <a:off x="651831" y="2604581"/>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CD38 PCP-Fire™ 720</a:t>
              </a:r>
              <a:endParaRPr lang="en-US" sz="800" b="1" dirty="0">
                <a:solidFill>
                  <a:srgbClr val="003399"/>
                </a:solidFill>
                <a:latin typeface="Arial" panose="020B0604020202020204" pitchFamily="34" charset="0"/>
                <a:cs typeface="Arial" panose="020B0604020202020204" pitchFamily="34" charset="0"/>
              </a:endParaRPr>
            </a:p>
          </p:txBody>
        </p:sp>
        <p:sp>
          <p:nvSpPr>
            <p:cNvPr id="20" name="TextBox 19"/>
            <p:cNvSpPr txBox="1"/>
            <p:nvPr/>
          </p:nvSpPr>
          <p:spPr>
            <a:xfrm rot="16200000">
              <a:off x="-345128" y="1676501"/>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CD27 BV750™</a:t>
              </a:r>
              <a:endParaRPr lang="en-US" sz="800" b="1" dirty="0">
                <a:solidFill>
                  <a:srgbClr val="003399"/>
                </a:solidFill>
                <a:latin typeface="Arial" panose="020B0604020202020204" pitchFamily="34" charset="0"/>
                <a:cs typeface="Arial" panose="020B0604020202020204" pitchFamily="34" charset="0"/>
              </a:endParaRPr>
            </a:p>
          </p:txBody>
        </p:sp>
      </p:grpSp>
      <p:sp>
        <p:nvSpPr>
          <p:cNvPr id="24" name="TextBox 23"/>
          <p:cNvSpPr txBox="1"/>
          <p:nvPr/>
        </p:nvSpPr>
        <p:spPr>
          <a:xfrm>
            <a:off x="3253471" y="3156371"/>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TLR9 PE</a:t>
            </a:r>
            <a:endParaRPr lang="en-US" sz="800" b="1" dirty="0">
              <a:solidFill>
                <a:srgbClr val="003399"/>
              </a:solidFill>
              <a:latin typeface="Arial" panose="020B0604020202020204" pitchFamily="34" charset="0"/>
              <a:cs typeface="Arial" panose="020B0604020202020204" pitchFamily="34" charset="0"/>
            </a:endParaRPr>
          </a:p>
        </p:txBody>
      </p:sp>
      <p:sp>
        <p:nvSpPr>
          <p:cNvPr id="25" name="TextBox 24"/>
          <p:cNvSpPr txBox="1"/>
          <p:nvPr/>
        </p:nvSpPr>
        <p:spPr>
          <a:xfrm>
            <a:off x="5366083" y="3155221"/>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TLR9 PE</a:t>
            </a:r>
            <a:endParaRPr lang="en-US" sz="800" b="1" dirty="0">
              <a:solidFill>
                <a:srgbClr val="003399"/>
              </a:solidFill>
              <a:latin typeface="Arial" panose="020B0604020202020204" pitchFamily="34" charset="0"/>
              <a:cs typeface="Arial" panose="020B0604020202020204" pitchFamily="34" charset="0"/>
            </a:endParaRPr>
          </a:p>
        </p:txBody>
      </p:sp>
      <p:sp>
        <p:nvSpPr>
          <p:cNvPr id="26" name="TextBox 25"/>
          <p:cNvSpPr txBox="1"/>
          <p:nvPr/>
        </p:nvSpPr>
        <p:spPr>
          <a:xfrm>
            <a:off x="2947736" y="3593805"/>
            <a:ext cx="4037855" cy="1077218"/>
          </a:xfrm>
          <a:prstGeom prst="rect">
            <a:avLst/>
          </a:prstGeom>
          <a:noFill/>
        </p:spPr>
        <p:txBody>
          <a:bodyPr wrap="square" rtlCol="0">
            <a:spAutoFit/>
          </a:bodyPr>
          <a:lstStyle/>
          <a:p>
            <a:r>
              <a:rPr lang="en-US" sz="1600" dirty="0" smtClean="0">
                <a:solidFill>
                  <a:srgbClr val="000000"/>
                </a:solidFill>
              </a:rPr>
              <a:t>TLR9 mediates antiviral immunity by activation in response to </a:t>
            </a:r>
            <a:r>
              <a:rPr lang="en-US" sz="1600" dirty="0" err="1" smtClean="0">
                <a:solidFill>
                  <a:srgbClr val="000000"/>
                </a:solidFill>
              </a:rPr>
              <a:t>unmethylated</a:t>
            </a:r>
            <a:r>
              <a:rPr lang="en-US" sz="1600" dirty="0" smtClean="0">
                <a:solidFill>
                  <a:srgbClr val="000000"/>
                </a:solidFill>
              </a:rPr>
              <a:t> </a:t>
            </a:r>
            <a:r>
              <a:rPr lang="en-US" sz="1600" dirty="0" err="1" smtClean="0">
                <a:solidFill>
                  <a:srgbClr val="000000"/>
                </a:solidFill>
              </a:rPr>
              <a:t>CpG</a:t>
            </a:r>
            <a:r>
              <a:rPr lang="en-US" sz="1600" dirty="0" smtClean="0">
                <a:solidFill>
                  <a:srgbClr val="000000"/>
                </a:solidFill>
              </a:rPr>
              <a:t>. However, expression might also be important in cancer. </a:t>
            </a:r>
          </a:p>
          <a:p>
            <a:r>
              <a:rPr lang="en-US" sz="1600" dirty="0" smtClean="0">
                <a:solidFill>
                  <a:srgbClr val="000000"/>
                </a:solidFill>
              </a:rPr>
              <a:t>Novel clone S16013D for IC staining.</a:t>
            </a:r>
            <a:endParaRPr lang="en-US" sz="1600" dirty="0">
              <a:solidFill>
                <a:srgbClr val="000000"/>
              </a:solidFill>
            </a:endParaRPr>
          </a:p>
        </p:txBody>
      </p:sp>
    </p:spTree>
    <p:extLst>
      <p:ext uri="{BB962C8B-B14F-4D97-AF65-F5344CB8AC3E}">
        <p14:creationId xmlns:p14="http://schemas.microsoft.com/office/powerpoint/2010/main" val="2564366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6881316" y="4475808"/>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err="1" smtClean="0"/>
              <a:t>Plasmablasts</a:t>
            </a:r>
            <a:r>
              <a:rPr lang="en-US" dirty="0" smtClean="0"/>
              <a:t> and Plasma Cells in PBMC</a:t>
            </a:r>
            <a:endParaRPr lang="en-US" dirty="0"/>
          </a:p>
        </p:txBody>
      </p:sp>
      <p:grpSp>
        <p:nvGrpSpPr>
          <p:cNvPr id="4" name="Group 3"/>
          <p:cNvGrpSpPr/>
          <p:nvPr/>
        </p:nvGrpSpPr>
        <p:grpSpPr>
          <a:xfrm>
            <a:off x="1811023" y="975803"/>
            <a:ext cx="985123" cy="1059611"/>
            <a:chOff x="48491" y="1459758"/>
            <a:chExt cx="1238299" cy="1412813"/>
          </a:xfrm>
        </p:grpSpPr>
        <p:grpSp>
          <p:nvGrpSpPr>
            <p:cNvPr id="5" name="Group 4"/>
            <p:cNvGrpSpPr/>
            <p:nvPr/>
          </p:nvGrpSpPr>
          <p:grpSpPr>
            <a:xfrm>
              <a:off x="310100" y="1643932"/>
              <a:ext cx="906450" cy="922351"/>
              <a:chOff x="310100" y="1168842"/>
              <a:chExt cx="906450" cy="922351"/>
            </a:xfrm>
          </p:grpSpPr>
          <p:cxnSp>
            <p:nvCxnSpPr>
              <p:cNvPr id="8" name="Straight Connector 7"/>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Connector 8"/>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10" name="Straight Connector 9"/>
              <p:cNvCxnSpPr/>
              <p:nvPr/>
            </p:nvCxnSpPr>
            <p:spPr>
              <a:xfrm>
                <a:off x="763325"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11" name="Straight Connector 10"/>
              <p:cNvCxnSpPr/>
              <p:nvPr/>
            </p:nvCxnSpPr>
            <p:spPr>
              <a:xfrm flipH="1">
                <a:off x="310100" y="1647245"/>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6" name="TextBox 5"/>
            <p:cNvSpPr txBox="1"/>
            <p:nvPr/>
          </p:nvSpPr>
          <p:spPr>
            <a:xfrm rot="16200000">
              <a:off x="-442306" y="1950555"/>
              <a:ext cx="1258591" cy="276998"/>
            </a:xfrm>
            <a:prstGeom prst="rect">
              <a:avLst/>
            </a:prstGeom>
            <a:noFill/>
          </p:spPr>
          <p:txBody>
            <a:bodyPr wrap="square" rtlCol="0">
              <a:spAutoFit/>
            </a:bodyPr>
            <a:lstStyle/>
            <a:p>
              <a:r>
                <a:rPr lang="en-US" sz="750" b="1" dirty="0" smtClean="0"/>
                <a:t>CD38 PCP-Fire 720</a:t>
              </a:r>
              <a:endParaRPr lang="en-US" sz="750" b="1" dirty="0"/>
            </a:p>
          </p:txBody>
        </p:sp>
        <p:sp>
          <p:nvSpPr>
            <p:cNvPr id="7" name="TextBox 6"/>
            <p:cNvSpPr txBox="1"/>
            <p:nvPr/>
          </p:nvSpPr>
          <p:spPr>
            <a:xfrm>
              <a:off x="335620" y="2595573"/>
              <a:ext cx="951170" cy="276998"/>
            </a:xfrm>
            <a:prstGeom prst="rect">
              <a:avLst/>
            </a:prstGeom>
            <a:noFill/>
          </p:spPr>
          <p:txBody>
            <a:bodyPr wrap="square" rtlCol="0">
              <a:spAutoFit/>
            </a:bodyPr>
            <a:lstStyle/>
            <a:p>
              <a:r>
                <a:rPr lang="en-US" sz="750" b="1" dirty="0" smtClean="0"/>
                <a:t>CD27 BV421</a:t>
              </a:r>
              <a:endParaRPr lang="en-US" sz="750" b="1" dirty="0"/>
            </a:p>
          </p:txBody>
        </p:sp>
      </p:grpSp>
      <p:grpSp>
        <p:nvGrpSpPr>
          <p:cNvPr id="12" name="Group 11"/>
          <p:cNvGrpSpPr/>
          <p:nvPr/>
        </p:nvGrpSpPr>
        <p:grpSpPr>
          <a:xfrm>
            <a:off x="457200" y="1080549"/>
            <a:ext cx="876044" cy="958771"/>
            <a:chOff x="48492" y="1594211"/>
            <a:chExt cx="1168058" cy="1278360"/>
          </a:xfrm>
        </p:grpSpPr>
        <p:grpSp>
          <p:nvGrpSpPr>
            <p:cNvPr id="13" name="Group 12"/>
            <p:cNvGrpSpPr/>
            <p:nvPr/>
          </p:nvGrpSpPr>
          <p:grpSpPr>
            <a:xfrm>
              <a:off x="310100" y="1643932"/>
              <a:ext cx="906450" cy="922351"/>
              <a:chOff x="310100" y="1168842"/>
              <a:chExt cx="906450" cy="922351"/>
            </a:xfrm>
          </p:grpSpPr>
          <p:cxnSp>
            <p:nvCxnSpPr>
              <p:cNvPr id="16" name="Straight Connector 15"/>
              <p:cNvCxnSpPr/>
              <p:nvPr/>
            </p:nvCxnSpPr>
            <p:spPr>
              <a:xfrm>
                <a:off x="310101"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17" name="Straight Connector 16"/>
              <p:cNvCxnSpPr/>
              <p:nvPr/>
            </p:nvCxnSpPr>
            <p:spPr>
              <a:xfrm flipH="1">
                <a:off x="310101" y="2091193"/>
                <a:ext cx="906449" cy="0"/>
              </a:xfrm>
              <a:prstGeom prst="line">
                <a:avLst/>
              </a:prstGeom>
            </p:spPr>
            <p:style>
              <a:lnRef idx="2">
                <a:schemeClr val="dk1"/>
              </a:lnRef>
              <a:fillRef idx="0">
                <a:schemeClr val="dk1"/>
              </a:fillRef>
              <a:effectRef idx="1">
                <a:schemeClr val="dk1"/>
              </a:effectRef>
              <a:fontRef idx="minor">
                <a:schemeClr val="tx1"/>
              </a:fontRef>
            </p:style>
          </p:cxnSp>
          <p:cxnSp>
            <p:nvCxnSpPr>
              <p:cNvPr id="18" name="Straight Connector 17"/>
              <p:cNvCxnSpPr/>
              <p:nvPr/>
            </p:nvCxnSpPr>
            <p:spPr>
              <a:xfrm>
                <a:off x="763325" y="1168842"/>
                <a:ext cx="0" cy="922351"/>
              </a:xfrm>
              <a:prstGeom prst="line">
                <a:avLst/>
              </a:prstGeom>
            </p:spPr>
            <p:style>
              <a:lnRef idx="2">
                <a:schemeClr val="dk1"/>
              </a:lnRef>
              <a:fillRef idx="0">
                <a:schemeClr val="dk1"/>
              </a:fillRef>
              <a:effectRef idx="1">
                <a:schemeClr val="dk1"/>
              </a:effectRef>
              <a:fontRef idx="minor">
                <a:schemeClr val="tx1"/>
              </a:fontRef>
            </p:style>
          </p:cxnSp>
          <p:cxnSp>
            <p:nvCxnSpPr>
              <p:cNvPr id="19" name="Straight Connector 18"/>
              <p:cNvCxnSpPr/>
              <p:nvPr/>
            </p:nvCxnSpPr>
            <p:spPr>
              <a:xfrm flipH="1">
                <a:off x="310100" y="1647245"/>
                <a:ext cx="906449" cy="0"/>
              </a:xfrm>
              <a:prstGeom prst="line">
                <a:avLst/>
              </a:prstGeom>
            </p:spPr>
            <p:style>
              <a:lnRef idx="2">
                <a:schemeClr val="dk1"/>
              </a:lnRef>
              <a:fillRef idx="0">
                <a:schemeClr val="dk1"/>
              </a:fillRef>
              <a:effectRef idx="1">
                <a:schemeClr val="dk1"/>
              </a:effectRef>
              <a:fontRef idx="minor">
                <a:schemeClr val="tx1"/>
              </a:fontRef>
            </p:style>
          </p:cxnSp>
        </p:grpSp>
        <p:sp>
          <p:nvSpPr>
            <p:cNvPr id="14" name="TextBox 13"/>
            <p:cNvSpPr txBox="1"/>
            <p:nvPr/>
          </p:nvSpPr>
          <p:spPr>
            <a:xfrm rot="16200000">
              <a:off x="-350410" y="1993113"/>
              <a:ext cx="1074801" cy="276998"/>
            </a:xfrm>
            <a:prstGeom prst="rect">
              <a:avLst/>
            </a:prstGeom>
            <a:noFill/>
          </p:spPr>
          <p:txBody>
            <a:bodyPr wrap="square" rtlCol="0">
              <a:spAutoFit/>
            </a:bodyPr>
            <a:lstStyle/>
            <a:p>
              <a:r>
                <a:rPr lang="en-US" sz="750" b="1" dirty="0" smtClean="0"/>
                <a:t>CD19 Spark 550</a:t>
              </a:r>
              <a:endParaRPr lang="en-US" sz="750" b="1" dirty="0"/>
            </a:p>
          </p:txBody>
        </p:sp>
        <p:sp>
          <p:nvSpPr>
            <p:cNvPr id="15" name="TextBox 14"/>
            <p:cNvSpPr txBox="1"/>
            <p:nvPr/>
          </p:nvSpPr>
          <p:spPr>
            <a:xfrm>
              <a:off x="307159" y="2595573"/>
              <a:ext cx="909389" cy="276998"/>
            </a:xfrm>
            <a:prstGeom prst="rect">
              <a:avLst/>
            </a:prstGeom>
            <a:noFill/>
          </p:spPr>
          <p:txBody>
            <a:bodyPr wrap="square" rtlCol="0">
              <a:spAutoFit/>
            </a:bodyPr>
            <a:lstStyle/>
            <a:p>
              <a:r>
                <a:rPr lang="en-US" sz="750" b="1" dirty="0" smtClean="0"/>
                <a:t>CD20 </a:t>
              </a:r>
              <a:r>
                <a:rPr lang="en-US" sz="750" b="1" dirty="0" err="1" smtClean="0"/>
                <a:t>PerCP</a:t>
              </a:r>
              <a:endParaRPr lang="en-US" sz="750" b="1" dirty="0"/>
            </a:p>
          </p:txBody>
        </p:sp>
      </p:grpSp>
      <p:cxnSp>
        <p:nvCxnSpPr>
          <p:cNvPr id="20" name="Straight Arrow Connector 19"/>
          <p:cNvCxnSpPr/>
          <p:nvPr/>
        </p:nvCxnSpPr>
        <p:spPr>
          <a:xfrm>
            <a:off x="873072" y="1644446"/>
            <a:ext cx="662587" cy="10983"/>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2634916" y="1080549"/>
            <a:ext cx="105350" cy="1346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p:cNvPicPr>
            <a:picLocks noChangeAspect="1"/>
          </p:cNvPicPr>
          <p:nvPr/>
        </p:nvPicPr>
        <p:blipFill>
          <a:blip r:embed="rId2"/>
          <a:stretch>
            <a:fillRect/>
          </a:stretch>
        </p:blipFill>
        <p:spPr>
          <a:xfrm>
            <a:off x="5528600" y="1165538"/>
            <a:ext cx="1674896" cy="1653784"/>
          </a:xfrm>
          <a:prstGeom prst="rect">
            <a:avLst/>
          </a:prstGeom>
        </p:spPr>
      </p:pic>
      <p:sp>
        <p:nvSpPr>
          <p:cNvPr id="36" name="TextBox 35"/>
          <p:cNvSpPr txBox="1"/>
          <p:nvPr/>
        </p:nvSpPr>
        <p:spPr>
          <a:xfrm>
            <a:off x="2147777" y="4684036"/>
            <a:ext cx="6996223" cy="307777"/>
          </a:xfrm>
          <a:prstGeom prst="rect">
            <a:avLst/>
          </a:prstGeom>
          <a:noFill/>
        </p:spPr>
        <p:txBody>
          <a:bodyPr wrap="square" rtlCol="0">
            <a:spAutoFit/>
          </a:bodyPr>
          <a:lstStyle/>
          <a:p>
            <a:r>
              <a:rPr lang="en-US" sz="1400" dirty="0" smtClean="0">
                <a:solidFill>
                  <a:srgbClr val="000000"/>
                </a:solidFill>
              </a:rPr>
              <a:t>J </a:t>
            </a:r>
            <a:r>
              <a:rPr lang="en-US" sz="1400" dirty="0" err="1" smtClean="0">
                <a:solidFill>
                  <a:srgbClr val="000000"/>
                </a:solidFill>
              </a:rPr>
              <a:t>Immunol</a:t>
            </a:r>
            <a:r>
              <a:rPr lang="en-US" sz="1400" dirty="0" smtClean="0">
                <a:solidFill>
                  <a:srgbClr val="000000"/>
                </a:solidFill>
              </a:rPr>
              <a:t>. 2017 June 15. </a:t>
            </a:r>
            <a:r>
              <a:rPr lang="en-US" sz="1400" dirty="0" err="1" smtClean="0">
                <a:solidFill>
                  <a:srgbClr val="000000"/>
                </a:solidFill>
              </a:rPr>
              <a:t>Arumugakani</a:t>
            </a:r>
            <a:r>
              <a:rPr lang="en-US" sz="1400" dirty="0" smtClean="0">
                <a:solidFill>
                  <a:srgbClr val="000000"/>
                </a:solidFill>
              </a:rPr>
              <a:t> and </a:t>
            </a:r>
            <a:r>
              <a:rPr lang="en-US" sz="1400" dirty="0" err="1" smtClean="0">
                <a:solidFill>
                  <a:srgbClr val="000000"/>
                </a:solidFill>
              </a:rPr>
              <a:t>Tooze</a:t>
            </a:r>
            <a:r>
              <a:rPr lang="en-US" sz="1400" dirty="0" smtClean="0">
                <a:solidFill>
                  <a:srgbClr val="000000"/>
                </a:solidFill>
              </a:rPr>
              <a:t> et al. (</a:t>
            </a:r>
            <a:r>
              <a:rPr lang="en-US" sz="1400" dirty="0" err="1" smtClean="0">
                <a:solidFill>
                  <a:srgbClr val="000000"/>
                </a:solidFill>
              </a:rPr>
              <a:t>Plasmablast</a:t>
            </a:r>
            <a:r>
              <a:rPr lang="en-US" sz="1400" dirty="0" smtClean="0">
                <a:solidFill>
                  <a:srgbClr val="000000"/>
                </a:solidFill>
              </a:rPr>
              <a:t> to Plasma Cell Transition)</a:t>
            </a:r>
            <a:endParaRPr lang="en-US" sz="1400" dirty="0">
              <a:solidFill>
                <a:srgbClr val="000000"/>
              </a:solidFill>
            </a:endParaRPr>
          </a:p>
        </p:txBody>
      </p:sp>
      <p:sp>
        <p:nvSpPr>
          <p:cNvPr id="37" name="TextBox 36"/>
          <p:cNvSpPr txBox="1"/>
          <p:nvPr/>
        </p:nvSpPr>
        <p:spPr>
          <a:xfrm>
            <a:off x="5770991" y="753383"/>
            <a:ext cx="1862661" cy="523220"/>
          </a:xfrm>
          <a:prstGeom prst="rect">
            <a:avLst/>
          </a:prstGeom>
          <a:noFill/>
        </p:spPr>
        <p:txBody>
          <a:bodyPr wrap="square" rtlCol="0">
            <a:spAutoFit/>
          </a:bodyPr>
          <a:lstStyle/>
          <a:p>
            <a:r>
              <a:rPr lang="en-US" sz="1400" b="1" dirty="0" smtClean="0">
                <a:solidFill>
                  <a:srgbClr val="000000"/>
                </a:solidFill>
              </a:rPr>
              <a:t>6-8 day Influenza-specific response</a:t>
            </a:r>
            <a:endParaRPr lang="en-US" sz="1400" b="1" dirty="0">
              <a:solidFill>
                <a:srgbClr val="000000"/>
              </a:solidFill>
            </a:endParaRPr>
          </a:p>
        </p:txBody>
      </p:sp>
      <p:sp>
        <p:nvSpPr>
          <p:cNvPr id="40" name="TextBox 39"/>
          <p:cNvSpPr txBox="1"/>
          <p:nvPr/>
        </p:nvSpPr>
        <p:spPr>
          <a:xfrm>
            <a:off x="3603987" y="859161"/>
            <a:ext cx="1862661" cy="307777"/>
          </a:xfrm>
          <a:prstGeom prst="rect">
            <a:avLst/>
          </a:prstGeom>
          <a:noFill/>
        </p:spPr>
        <p:txBody>
          <a:bodyPr wrap="square" rtlCol="0">
            <a:spAutoFit/>
          </a:bodyPr>
          <a:lstStyle/>
          <a:p>
            <a:r>
              <a:rPr lang="en-US" sz="1400" b="1" dirty="0" smtClean="0">
                <a:solidFill>
                  <a:srgbClr val="000000"/>
                </a:solidFill>
              </a:rPr>
              <a:t>Healthy donor</a:t>
            </a:r>
            <a:endParaRPr lang="en-US" sz="1400" b="1" dirty="0">
              <a:solidFill>
                <a:srgbClr val="000000"/>
              </a:solidFill>
            </a:endParaRPr>
          </a:p>
        </p:txBody>
      </p:sp>
      <p:pic>
        <p:nvPicPr>
          <p:cNvPr id="41" name="Picture 40"/>
          <p:cNvPicPr>
            <a:picLocks noChangeAspect="1"/>
          </p:cNvPicPr>
          <p:nvPr/>
        </p:nvPicPr>
        <p:blipFill>
          <a:blip r:embed="rId3"/>
          <a:stretch>
            <a:fillRect/>
          </a:stretch>
        </p:blipFill>
        <p:spPr>
          <a:xfrm>
            <a:off x="4007781" y="3055812"/>
            <a:ext cx="1371600" cy="1371600"/>
          </a:xfrm>
          <a:prstGeom prst="rect">
            <a:avLst/>
          </a:prstGeom>
        </p:spPr>
      </p:pic>
      <p:sp>
        <p:nvSpPr>
          <p:cNvPr id="45" name="TextBox 44"/>
          <p:cNvSpPr txBox="1"/>
          <p:nvPr/>
        </p:nvSpPr>
        <p:spPr>
          <a:xfrm>
            <a:off x="86653" y="2742272"/>
            <a:ext cx="3921128" cy="1169551"/>
          </a:xfrm>
          <a:prstGeom prst="rect">
            <a:avLst/>
          </a:prstGeom>
          <a:noFill/>
        </p:spPr>
        <p:txBody>
          <a:bodyPr wrap="square" rtlCol="0">
            <a:spAutoFit/>
          </a:bodyPr>
          <a:lstStyle/>
          <a:p>
            <a:r>
              <a:rPr lang="en-US" sz="1400" b="1" dirty="0" err="1" smtClean="0">
                <a:solidFill>
                  <a:srgbClr val="000000"/>
                </a:solidFill>
              </a:rPr>
              <a:t>Plasmablast</a:t>
            </a:r>
            <a:r>
              <a:rPr lang="en-US" sz="1400" b="1" dirty="0" smtClean="0">
                <a:solidFill>
                  <a:srgbClr val="000000"/>
                </a:solidFill>
              </a:rPr>
              <a:t>:</a:t>
            </a:r>
          </a:p>
          <a:p>
            <a:r>
              <a:rPr lang="en-US" sz="1400" dirty="0" smtClean="0">
                <a:solidFill>
                  <a:srgbClr val="000000"/>
                </a:solidFill>
              </a:rPr>
              <a:t>CD19+ CD20lo/-, CD27hi CD38hi, CD21+ </a:t>
            </a:r>
            <a:r>
              <a:rPr lang="en-US" sz="1400" b="1" dirty="0" smtClean="0">
                <a:solidFill>
                  <a:srgbClr val="000000"/>
                </a:solidFill>
              </a:rPr>
              <a:t>CD138-</a:t>
            </a:r>
          </a:p>
          <a:p>
            <a:r>
              <a:rPr lang="en-US" sz="1400" b="1" dirty="0" smtClean="0">
                <a:solidFill>
                  <a:srgbClr val="000000"/>
                </a:solidFill>
              </a:rPr>
              <a:t>Plasma Cells:</a:t>
            </a:r>
          </a:p>
          <a:p>
            <a:r>
              <a:rPr lang="en-US" sz="1400" dirty="0" smtClean="0">
                <a:solidFill>
                  <a:srgbClr val="000000"/>
                </a:solidFill>
              </a:rPr>
              <a:t>CD19lo CD20-</a:t>
            </a:r>
            <a:r>
              <a:rPr lang="en-US" sz="1400" dirty="0">
                <a:solidFill>
                  <a:srgbClr val="000000"/>
                </a:solidFill>
              </a:rPr>
              <a:t>, CD27hi CD38hi, </a:t>
            </a:r>
            <a:r>
              <a:rPr lang="en-US" sz="1400" dirty="0" smtClean="0">
                <a:solidFill>
                  <a:srgbClr val="000000"/>
                </a:solidFill>
              </a:rPr>
              <a:t>CD21- </a:t>
            </a:r>
            <a:r>
              <a:rPr lang="en-US" sz="1400" b="1" dirty="0">
                <a:solidFill>
                  <a:srgbClr val="000000"/>
                </a:solidFill>
              </a:rPr>
              <a:t>CD138+</a:t>
            </a:r>
          </a:p>
          <a:p>
            <a:endParaRPr lang="en-US" sz="1400" dirty="0">
              <a:solidFill>
                <a:srgbClr val="000000"/>
              </a:solidFill>
            </a:endParaRPr>
          </a:p>
        </p:txBody>
      </p:sp>
      <p:pic>
        <p:nvPicPr>
          <p:cNvPr id="47" name="Picture 46"/>
          <p:cNvPicPr>
            <a:picLocks noChangeAspect="1"/>
          </p:cNvPicPr>
          <p:nvPr/>
        </p:nvPicPr>
        <p:blipFill>
          <a:blip r:embed="rId4"/>
          <a:stretch>
            <a:fillRect/>
          </a:stretch>
        </p:blipFill>
        <p:spPr>
          <a:xfrm>
            <a:off x="5379381" y="3055812"/>
            <a:ext cx="1371600" cy="1371600"/>
          </a:xfrm>
          <a:prstGeom prst="rect">
            <a:avLst/>
          </a:prstGeom>
        </p:spPr>
      </p:pic>
      <p:sp>
        <p:nvSpPr>
          <p:cNvPr id="31" name="TextBox 30"/>
          <p:cNvSpPr txBox="1"/>
          <p:nvPr/>
        </p:nvSpPr>
        <p:spPr>
          <a:xfrm>
            <a:off x="5492104" y="4313095"/>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CD138 APC-Fire™ 750</a:t>
            </a:r>
            <a:endParaRPr lang="en-US" sz="800" b="1" dirty="0">
              <a:solidFill>
                <a:srgbClr val="003399"/>
              </a:solidFill>
              <a:latin typeface="Arial" panose="020B0604020202020204" pitchFamily="34" charset="0"/>
              <a:cs typeface="Arial" panose="020B0604020202020204" pitchFamily="34" charset="0"/>
            </a:endParaRPr>
          </a:p>
        </p:txBody>
      </p:sp>
      <p:sp>
        <p:nvSpPr>
          <p:cNvPr id="32" name="TextBox 31"/>
          <p:cNvSpPr txBox="1"/>
          <p:nvPr/>
        </p:nvSpPr>
        <p:spPr>
          <a:xfrm rot="16200000">
            <a:off x="4767120" y="3335638"/>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CD21 PE-Fire™ 700</a:t>
            </a:r>
            <a:endParaRPr lang="en-US" sz="800" b="1" dirty="0">
              <a:solidFill>
                <a:srgbClr val="003399"/>
              </a:solidFill>
              <a:latin typeface="Arial" panose="020B0604020202020204" pitchFamily="34" charset="0"/>
              <a:cs typeface="Arial" panose="020B0604020202020204" pitchFamily="34" charset="0"/>
            </a:endParaRPr>
          </a:p>
        </p:txBody>
      </p:sp>
      <p:grpSp>
        <p:nvGrpSpPr>
          <p:cNvPr id="21" name="Group 20"/>
          <p:cNvGrpSpPr/>
          <p:nvPr/>
        </p:nvGrpSpPr>
        <p:grpSpPr>
          <a:xfrm>
            <a:off x="3256211" y="1108963"/>
            <a:ext cx="1736988" cy="1771373"/>
            <a:chOff x="3256211" y="1108963"/>
            <a:chExt cx="1736988" cy="1771373"/>
          </a:xfrm>
        </p:grpSpPr>
        <p:pic>
          <p:nvPicPr>
            <p:cNvPr id="39" name="Picture 38"/>
            <p:cNvPicPr>
              <a:picLocks noChangeAspect="1"/>
            </p:cNvPicPr>
            <p:nvPr/>
          </p:nvPicPr>
          <p:blipFill>
            <a:blip r:embed="rId5"/>
            <a:stretch>
              <a:fillRect/>
            </a:stretch>
          </p:blipFill>
          <p:spPr>
            <a:xfrm>
              <a:off x="3343794" y="1158627"/>
              <a:ext cx="1646087" cy="1646087"/>
            </a:xfrm>
            <a:prstGeom prst="rect">
              <a:avLst/>
            </a:prstGeom>
          </p:spPr>
        </p:pic>
        <p:sp>
          <p:nvSpPr>
            <p:cNvPr id="33" name="TextBox 32"/>
            <p:cNvSpPr txBox="1"/>
            <p:nvPr/>
          </p:nvSpPr>
          <p:spPr>
            <a:xfrm>
              <a:off x="3603987" y="2664892"/>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CD27 BV421™</a:t>
              </a:r>
              <a:endParaRPr lang="en-US" sz="800" b="1" dirty="0">
                <a:solidFill>
                  <a:srgbClr val="003399"/>
                </a:solidFill>
                <a:latin typeface="Arial" panose="020B0604020202020204" pitchFamily="34" charset="0"/>
                <a:cs typeface="Arial" panose="020B0604020202020204" pitchFamily="34" charset="0"/>
              </a:endParaRPr>
            </a:p>
          </p:txBody>
        </p:sp>
        <p:sp>
          <p:nvSpPr>
            <p:cNvPr id="34" name="TextBox 33"/>
            <p:cNvSpPr txBox="1"/>
            <p:nvPr/>
          </p:nvSpPr>
          <p:spPr>
            <a:xfrm rot="16200000">
              <a:off x="2669327" y="1695847"/>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CD38 PCP-Fire™ 720</a:t>
              </a:r>
              <a:endParaRPr lang="en-US" sz="800" b="1" dirty="0">
                <a:solidFill>
                  <a:srgbClr val="003399"/>
                </a:solidFill>
                <a:latin typeface="Arial" panose="020B0604020202020204" pitchFamily="34" charset="0"/>
                <a:cs typeface="Arial" panose="020B0604020202020204" pitchFamily="34" charset="0"/>
              </a:endParaRPr>
            </a:p>
          </p:txBody>
        </p:sp>
      </p:grpSp>
      <p:cxnSp>
        <p:nvCxnSpPr>
          <p:cNvPr id="22" name="Straight Arrow Connector 21"/>
          <p:cNvCxnSpPr/>
          <p:nvPr/>
        </p:nvCxnSpPr>
        <p:spPr>
          <a:xfrm>
            <a:off x="4652883" y="1578515"/>
            <a:ext cx="0" cy="1388465"/>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4085203" y="4313095"/>
            <a:ext cx="1389212" cy="215444"/>
          </a:xfrm>
          <a:prstGeom prst="rect">
            <a:avLst/>
          </a:prstGeom>
          <a:solidFill>
            <a:srgbClr val="FFFFFF"/>
          </a:solidFill>
        </p:spPr>
        <p:txBody>
          <a:bodyPr wrap="square" rtlCol="0">
            <a:spAutoFit/>
          </a:bodyPr>
          <a:lstStyle/>
          <a:p>
            <a:pPr algn="ctr"/>
            <a:r>
              <a:rPr lang="en-US" sz="800" b="1" dirty="0" smtClean="0">
                <a:solidFill>
                  <a:srgbClr val="003399"/>
                </a:solidFill>
                <a:latin typeface="Arial" panose="020B0604020202020204" pitchFamily="34" charset="0"/>
                <a:cs typeface="Arial" panose="020B0604020202020204" pitchFamily="34" charset="0"/>
              </a:rPr>
              <a:t>CD138 APC-Fire™ 750</a:t>
            </a:r>
            <a:endParaRPr lang="en-US" sz="800" b="1" dirty="0">
              <a:solidFill>
                <a:srgbClr val="003399"/>
              </a:solidFill>
              <a:latin typeface="Arial" panose="020B0604020202020204" pitchFamily="34" charset="0"/>
              <a:cs typeface="Arial" panose="020B0604020202020204" pitchFamily="34" charset="0"/>
            </a:endParaRPr>
          </a:p>
        </p:txBody>
      </p:sp>
      <p:sp>
        <p:nvSpPr>
          <p:cNvPr id="24" name="TextBox 23"/>
          <p:cNvSpPr txBox="1"/>
          <p:nvPr/>
        </p:nvSpPr>
        <p:spPr>
          <a:xfrm>
            <a:off x="5594455" y="2858418"/>
            <a:ext cx="1489933" cy="307777"/>
          </a:xfrm>
          <a:prstGeom prst="rect">
            <a:avLst/>
          </a:prstGeom>
          <a:noFill/>
        </p:spPr>
        <p:txBody>
          <a:bodyPr wrap="square" rtlCol="0">
            <a:spAutoFit/>
          </a:bodyPr>
          <a:lstStyle/>
          <a:p>
            <a:r>
              <a:rPr lang="en-US" sz="1400" b="1" dirty="0" smtClean="0">
                <a:solidFill>
                  <a:srgbClr val="000000"/>
                </a:solidFill>
              </a:rPr>
              <a:t>All CD38+/CD27+</a:t>
            </a:r>
            <a:endParaRPr lang="en-US" sz="1400" b="1" dirty="0">
              <a:solidFill>
                <a:srgbClr val="000000"/>
              </a:solidFill>
            </a:endParaRPr>
          </a:p>
        </p:txBody>
      </p:sp>
    </p:spTree>
    <p:extLst>
      <p:ext uri="{BB962C8B-B14F-4D97-AF65-F5344CB8AC3E}">
        <p14:creationId xmlns:p14="http://schemas.microsoft.com/office/powerpoint/2010/main" val="7220292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24032" y="4494791"/>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Expression heat maps- Astrolabe</a:t>
            </a:r>
            <a:endParaRPr lang="en-US" dirty="0"/>
          </a:p>
        </p:txBody>
      </p:sp>
      <p:sp>
        <p:nvSpPr>
          <p:cNvPr id="5" name="Rectangle 4"/>
          <p:cNvSpPr/>
          <p:nvPr/>
        </p:nvSpPr>
        <p:spPr>
          <a:xfrm>
            <a:off x="6881316" y="4475808"/>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5"/>
          <p:cNvGrpSpPr/>
          <p:nvPr/>
        </p:nvGrpSpPr>
        <p:grpSpPr>
          <a:xfrm>
            <a:off x="890410" y="871327"/>
            <a:ext cx="6369132" cy="2214076"/>
            <a:chOff x="604162" y="910787"/>
            <a:chExt cx="6746001" cy="2683304"/>
          </a:xfrm>
        </p:grpSpPr>
        <p:pic>
          <p:nvPicPr>
            <p:cNvPr id="4" name="Picture 3"/>
            <p:cNvPicPr>
              <a:picLocks noChangeAspect="1"/>
            </p:cNvPicPr>
            <p:nvPr/>
          </p:nvPicPr>
          <p:blipFill rotWithShape="1">
            <a:blip r:embed="rId2"/>
            <a:srcRect r="3700" b="50141"/>
            <a:stretch/>
          </p:blipFill>
          <p:spPr>
            <a:xfrm>
              <a:off x="604162" y="910787"/>
              <a:ext cx="6746001" cy="1955060"/>
            </a:xfrm>
            <a:prstGeom prst="rect">
              <a:avLst/>
            </a:prstGeom>
          </p:spPr>
        </p:pic>
        <p:pic>
          <p:nvPicPr>
            <p:cNvPr id="7" name="Picture 6"/>
            <p:cNvPicPr>
              <a:picLocks noChangeAspect="1"/>
            </p:cNvPicPr>
            <p:nvPr/>
          </p:nvPicPr>
          <p:blipFill rotWithShape="1">
            <a:blip r:embed="rId2"/>
            <a:srcRect t="54842" r="3700" b="26423"/>
            <a:stretch/>
          </p:blipFill>
          <p:spPr>
            <a:xfrm>
              <a:off x="604162" y="2859444"/>
              <a:ext cx="6746001" cy="734647"/>
            </a:xfrm>
            <a:prstGeom prst="rect">
              <a:avLst/>
            </a:prstGeom>
          </p:spPr>
        </p:pic>
      </p:grpSp>
      <p:sp>
        <p:nvSpPr>
          <p:cNvPr id="3" name="TextBox 2"/>
          <p:cNvSpPr txBox="1"/>
          <p:nvPr/>
        </p:nvSpPr>
        <p:spPr>
          <a:xfrm>
            <a:off x="890410" y="987109"/>
            <a:ext cx="1636295" cy="369332"/>
          </a:xfrm>
          <a:prstGeom prst="rect">
            <a:avLst/>
          </a:prstGeom>
          <a:noFill/>
        </p:spPr>
        <p:txBody>
          <a:bodyPr wrap="square" rtlCol="0">
            <a:spAutoFit/>
          </a:bodyPr>
          <a:lstStyle/>
          <a:p>
            <a:r>
              <a:rPr lang="en-US" b="1" dirty="0" smtClean="0">
                <a:solidFill>
                  <a:srgbClr val="000000"/>
                </a:solidFill>
              </a:rPr>
              <a:t>Bone Marrow</a:t>
            </a:r>
            <a:endParaRPr lang="en-US" b="1" dirty="0">
              <a:solidFill>
                <a:srgbClr val="000000"/>
              </a:solidFill>
            </a:endParaRPr>
          </a:p>
        </p:txBody>
      </p:sp>
      <p:grpSp>
        <p:nvGrpSpPr>
          <p:cNvPr id="12" name="Group 11"/>
          <p:cNvGrpSpPr/>
          <p:nvPr/>
        </p:nvGrpSpPr>
        <p:grpSpPr>
          <a:xfrm>
            <a:off x="558488" y="3174007"/>
            <a:ext cx="7671112" cy="1891661"/>
            <a:chOff x="558488" y="3107673"/>
            <a:chExt cx="7929500" cy="1957996"/>
          </a:xfrm>
        </p:grpSpPr>
        <p:pic>
          <p:nvPicPr>
            <p:cNvPr id="8" name="Picture 7"/>
            <p:cNvPicPr>
              <a:picLocks noChangeAspect="1"/>
            </p:cNvPicPr>
            <p:nvPr/>
          </p:nvPicPr>
          <p:blipFill rotWithShape="1">
            <a:blip r:embed="rId3"/>
            <a:srcRect l="971" t="-343" r="7637" b="43157"/>
            <a:stretch/>
          </p:blipFill>
          <p:spPr>
            <a:xfrm>
              <a:off x="558488" y="3107673"/>
              <a:ext cx="7355610" cy="1954090"/>
            </a:xfrm>
            <a:prstGeom prst="rect">
              <a:avLst/>
            </a:prstGeom>
          </p:spPr>
        </p:pic>
        <p:pic>
          <p:nvPicPr>
            <p:cNvPr id="9" name="Picture 8"/>
            <p:cNvPicPr>
              <a:picLocks noChangeAspect="1"/>
            </p:cNvPicPr>
            <p:nvPr/>
          </p:nvPicPr>
          <p:blipFill rotWithShape="1">
            <a:blip r:embed="rId4"/>
            <a:srcRect b="42414"/>
            <a:stretch/>
          </p:blipFill>
          <p:spPr>
            <a:xfrm>
              <a:off x="8142971" y="3211304"/>
              <a:ext cx="345017" cy="1854365"/>
            </a:xfrm>
            <a:prstGeom prst="rect">
              <a:avLst/>
            </a:prstGeom>
          </p:spPr>
        </p:pic>
        <p:pic>
          <p:nvPicPr>
            <p:cNvPr id="10" name="Picture 9"/>
            <p:cNvPicPr>
              <a:picLocks noChangeAspect="1"/>
            </p:cNvPicPr>
            <p:nvPr/>
          </p:nvPicPr>
          <p:blipFill rotWithShape="1">
            <a:blip r:embed="rId3"/>
            <a:srcRect l="95276" r="2054" b="42814"/>
            <a:stretch/>
          </p:blipFill>
          <p:spPr>
            <a:xfrm>
              <a:off x="7916052" y="3111579"/>
              <a:ext cx="214923" cy="1954090"/>
            </a:xfrm>
            <a:prstGeom prst="rect">
              <a:avLst/>
            </a:prstGeom>
          </p:spPr>
        </p:pic>
        <p:sp>
          <p:nvSpPr>
            <p:cNvPr id="11" name="TextBox 10"/>
            <p:cNvSpPr txBox="1"/>
            <p:nvPr/>
          </p:nvSpPr>
          <p:spPr>
            <a:xfrm>
              <a:off x="1507980" y="3371483"/>
              <a:ext cx="1556084" cy="369332"/>
            </a:xfrm>
            <a:prstGeom prst="rect">
              <a:avLst/>
            </a:prstGeom>
            <a:noFill/>
          </p:spPr>
          <p:txBody>
            <a:bodyPr wrap="square" rtlCol="0">
              <a:spAutoFit/>
            </a:bodyPr>
            <a:lstStyle/>
            <a:p>
              <a:r>
                <a:rPr lang="en-US" b="1" dirty="0" smtClean="0">
                  <a:solidFill>
                    <a:srgbClr val="000000"/>
                  </a:solidFill>
                </a:rPr>
                <a:t>PBMC</a:t>
              </a:r>
              <a:endParaRPr lang="en-US" b="1" dirty="0">
                <a:solidFill>
                  <a:srgbClr val="000000"/>
                </a:solidFill>
              </a:endParaRPr>
            </a:p>
          </p:txBody>
        </p:sp>
      </p:grpSp>
      <p:sp>
        <p:nvSpPr>
          <p:cNvPr id="14" name="TextBox 13"/>
          <p:cNvSpPr txBox="1"/>
          <p:nvPr/>
        </p:nvSpPr>
        <p:spPr>
          <a:xfrm rot="16200000">
            <a:off x="7297672" y="2962673"/>
            <a:ext cx="1479272" cy="276999"/>
          </a:xfrm>
          <a:prstGeom prst="rect">
            <a:avLst/>
          </a:prstGeom>
          <a:solidFill>
            <a:srgbClr val="FFFFFF"/>
          </a:solidFill>
          <a:ln>
            <a:noFill/>
          </a:ln>
        </p:spPr>
        <p:txBody>
          <a:bodyPr wrap="square" rtlCol="0">
            <a:spAutoFit/>
          </a:bodyPr>
          <a:lstStyle/>
          <a:p>
            <a:r>
              <a:rPr lang="en-US" sz="1200" dirty="0" smtClean="0">
                <a:solidFill>
                  <a:srgbClr val="000000"/>
                </a:solidFill>
              </a:rPr>
              <a:t>TLR9 intracellular</a:t>
            </a:r>
            <a:endParaRPr lang="en-US" sz="1200" dirty="0">
              <a:solidFill>
                <a:srgbClr val="000000"/>
              </a:solidFill>
            </a:endParaRPr>
          </a:p>
        </p:txBody>
      </p:sp>
      <p:sp>
        <p:nvSpPr>
          <p:cNvPr id="15" name="TextBox 14"/>
          <p:cNvSpPr txBox="1"/>
          <p:nvPr/>
        </p:nvSpPr>
        <p:spPr>
          <a:xfrm rot="16200000">
            <a:off x="7050950" y="2959512"/>
            <a:ext cx="1479272" cy="276999"/>
          </a:xfrm>
          <a:prstGeom prst="rect">
            <a:avLst/>
          </a:prstGeom>
          <a:solidFill>
            <a:srgbClr val="FFFFFF"/>
          </a:solidFill>
          <a:ln>
            <a:noFill/>
          </a:ln>
        </p:spPr>
        <p:txBody>
          <a:bodyPr wrap="square" rtlCol="0">
            <a:spAutoFit/>
          </a:bodyPr>
          <a:lstStyle/>
          <a:p>
            <a:r>
              <a:rPr lang="en-US" sz="1200" dirty="0" smtClean="0">
                <a:solidFill>
                  <a:srgbClr val="000000"/>
                </a:solidFill>
              </a:rPr>
              <a:t>TLR9 cell surface</a:t>
            </a:r>
            <a:endParaRPr lang="en-US" sz="1200" dirty="0">
              <a:solidFill>
                <a:srgbClr val="000000"/>
              </a:solidFill>
            </a:endParaRPr>
          </a:p>
        </p:txBody>
      </p:sp>
    </p:spTree>
    <p:extLst>
      <p:ext uri="{BB962C8B-B14F-4D97-AF65-F5344CB8AC3E}">
        <p14:creationId xmlns:p14="http://schemas.microsoft.com/office/powerpoint/2010/main" val="10895518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Antigen Expression Databases- CD Maps</a:t>
            </a:r>
            <a:endParaRPr lang="en-US" dirty="0"/>
          </a:p>
        </p:txBody>
      </p:sp>
      <p:sp>
        <p:nvSpPr>
          <p:cNvPr id="5" name="Rectangle 4"/>
          <p:cNvSpPr/>
          <p:nvPr/>
        </p:nvSpPr>
        <p:spPr>
          <a:xfrm>
            <a:off x="6881316" y="4475808"/>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a:stretch>
            <a:fillRect/>
          </a:stretch>
        </p:blipFill>
        <p:spPr>
          <a:xfrm>
            <a:off x="2462335" y="945662"/>
            <a:ext cx="2911739" cy="4114937"/>
          </a:xfrm>
          <a:prstGeom prst="rect">
            <a:avLst/>
          </a:prstGeom>
        </p:spPr>
      </p:pic>
      <p:pic>
        <p:nvPicPr>
          <p:cNvPr id="7" name="Picture 6"/>
          <p:cNvPicPr>
            <a:picLocks noChangeAspect="1"/>
          </p:cNvPicPr>
          <p:nvPr/>
        </p:nvPicPr>
        <p:blipFill>
          <a:blip r:embed="rId3"/>
          <a:stretch>
            <a:fillRect/>
          </a:stretch>
        </p:blipFill>
        <p:spPr>
          <a:xfrm>
            <a:off x="5822828" y="844768"/>
            <a:ext cx="2315110" cy="3657600"/>
          </a:xfrm>
          <a:prstGeom prst="rect">
            <a:avLst/>
          </a:prstGeom>
        </p:spPr>
      </p:pic>
      <p:sp>
        <p:nvSpPr>
          <p:cNvPr id="4" name="Rectangle 3"/>
          <p:cNvSpPr/>
          <p:nvPr/>
        </p:nvSpPr>
        <p:spPr>
          <a:xfrm>
            <a:off x="3526941" y="4576703"/>
            <a:ext cx="3608680" cy="369332"/>
          </a:xfrm>
          <a:prstGeom prst="rect">
            <a:avLst/>
          </a:prstGeom>
        </p:spPr>
        <p:txBody>
          <a:bodyPr wrap="none">
            <a:spAutoFit/>
          </a:bodyPr>
          <a:lstStyle/>
          <a:p>
            <a:r>
              <a:rPr lang="en-US" u="sng" dirty="0">
                <a:solidFill>
                  <a:srgbClr val="000000"/>
                </a:solidFill>
                <a:latin typeface="Times New Roman" panose="02020603050405020304" pitchFamily="18" charset="0"/>
                <a:ea typeface="Calibri" panose="020F0502020204030204" pitchFamily="34" charset="0"/>
                <a:hlinkClick r:id="rId4"/>
              </a:rPr>
              <a:t>http://bioinformin.cesnet.cz/CDmaps</a:t>
            </a:r>
            <a:endParaRPr lang="en-US" dirty="0">
              <a:solidFill>
                <a:srgbClr val="000000"/>
              </a:solidFill>
              <a:latin typeface="Times New Roman" panose="02020603050405020304" pitchFamily="18" charset="0"/>
              <a:ea typeface="Calibri" panose="020F0502020204030204" pitchFamily="34" charset="0"/>
            </a:endParaRPr>
          </a:p>
        </p:txBody>
      </p:sp>
      <p:sp>
        <p:nvSpPr>
          <p:cNvPr id="6" name="Rectangle 5"/>
          <p:cNvSpPr/>
          <p:nvPr/>
        </p:nvSpPr>
        <p:spPr>
          <a:xfrm>
            <a:off x="3526941" y="4207371"/>
            <a:ext cx="2217338" cy="369332"/>
          </a:xfrm>
          <a:prstGeom prst="rect">
            <a:avLst/>
          </a:prstGeom>
        </p:spPr>
        <p:txBody>
          <a:bodyPr wrap="none">
            <a:spAutoFit/>
          </a:bodyPr>
          <a:lstStyle/>
          <a:p>
            <a:r>
              <a:rPr lang="en-US" u="sng" dirty="0">
                <a:solidFill>
                  <a:srgbClr val="000000"/>
                </a:solidFill>
                <a:latin typeface="Times New Roman" panose="02020603050405020304" pitchFamily="18" charset="0"/>
                <a:ea typeface="Calibri" panose="020F0502020204030204" pitchFamily="34" charset="0"/>
                <a:hlinkClick r:id="rId5"/>
              </a:rPr>
              <a:t>http://www.hcdm.org/</a:t>
            </a:r>
            <a:endParaRPr lang="en-US" dirty="0">
              <a:solidFill>
                <a:srgbClr val="00000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7275462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practices</a:t>
            </a:r>
            <a:endParaRPr lang="en-US" dirty="0"/>
          </a:p>
        </p:txBody>
      </p:sp>
      <p:sp>
        <p:nvSpPr>
          <p:cNvPr id="3" name="Content Placeholder 2"/>
          <p:cNvSpPr>
            <a:spLocks noGrp="1"/>
          </p:cNvSpPr>
          <p:nvPr>
            <p:ph idx="1"/>
          </p:nvPr>
        </p:nvSpPr>
        <p:spPr/>
        <p:txBody>
          <a:bodyPr/>
          <a:lstStyle/>
          <a:p>
            <a:r>
              <a:rPr lang="en-US" dirty="0" smtClean="0"/>
              <a:t>Planning is everything</a:t>
            </a:r>
          </a:p>
          <a:p>
            <a:r>
              <a:rPr lang="en-US" dirty="0" smtClean="0"/>
              <a:t>Scrutinize the accuracy of your controls- spectrum, contamination, </a:t>
            </a:r>
            <a:r>
              <a:rPr lang="en-US" dirty="0" err="1" smtClean="0"/>
              <a:t>etc</a:t>
            </a:r>
            <a:endParaRPr lang="en-US" dirty="0" smtClean="0"/>
          </a:p>
          <a:p>
            <a:r>
              <a:rPr lang="en-US" dirty="0" smtClean="0"/>
              <a:t>Don’t mess with the gain settings, it changes the spectrum.  If you do, do it uniformly and consistently</a:t>
            </a:r>
          </a:p>
          <a:p>
            <a:r>
              <a:rPr lang="en-US" dirty="0" smtClean="0"/>
              <a:t>Employ </a:t>
            </a:r>
            <a:r>
              <a:rPr lang="en-US" dirty="0" err="1" smtClean="0"/>
              <a:t>unmixing</a:t>
            </a:r>
            <a:r>
              <a:rPr lang="en-US" dirty="0"/>
              <a:t> </a:t>
            </a:r>
            <a:r>
              <a:rPr lang="en-US" dirty="0" smtClean="0"/>
              <a:t>controls, fluorescence minus multiple controls, any control that ensures you don’t question accuracy later</a:t>
            </a:r>
          </a:p>
          <a:p>
            <a:endParaRPr lang="en-US" dirty="0" smtClean="0"/>
          </a:p>
          <a:p>
            <a:endParaRPr lang="en-US" dirty="0"/>
          </a:p>
        </p:txBody>
      </p:sp>
      <p:sp>
        <p:nvSpPr>
          <p:cNvPr id="4" name="Rectangle 3"/>
          <p:cNvSpPr/>
          <p:nvPr/>
        </p:nvSpPr>
        <p:spPr>
          <a:xfrm>
            <a:off x="6881316" y="4475808"/>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46950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881316" y="4475808"/>
            <a:ext cx="2179674" cy="58479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48424" y="181826"/>
            <a:ext cx="5238376" cy="689501"/>
          </a:xfrm>
        </p:spPr>
        <p:txBody>
          <a:bodyPr/>
          <a:lstStyle/>
          <a:p>
            <a:r>
              <a:rPr lang="en-US" dirty="0" smtClean="0"/>
              <a:t>THANK YOU!</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7827" y="1119633"/>
            <a:ext cx="3886257" cy="3219914"/>
          </a:xfrm>
          <a:prstGeom prst="rect">
            <a:avLst/>
          </a:prstGeom>
        </p:spPr>
      </p:pic>
    </p:spTree>
    <p:extLst>
      <p:ext uri="{BB962C8B-B14F-4D97-AF65-F5344CB8AC3E}">
        <p14:creationId xmlns:p14="http://schemas.microsoft.com/office/powerpoint/2010/main" val="1379519882"/>
      </p:ext>
    </p:extLst>
  </p:cSld>
  <p:clrMapOvr>
    <a:masterClrMapping/>
  </p:clrMapOvr>
  <p:timing>
    <p:tnLst>
      <p:par>
        <p:cTn id="1" dur="indefinite" restart="never" nodeType="tmRoot"/>
      </p:par>
    </p:tnLst>
  </p:timing>
</p:sld>
</file>

<file path=ppt/theme/theme1.xml><?xml version="1.0" encoding="utf-8"?>
<a:theme xmlns:a="http://schemas.openxmlformats.org/drawingml/2006/main" name="3_Title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ntent">
  <a:themeElements>
    <a:clrScheme name="BioLegend">
      <a:dk1>
        <a:srgbClr val="490A88"/>
      </a:dk1>
      <a:lt1>
        <a:srgbClr val="FFFF00"/>
      </a:lt1>
      <a:dk2>
        <a:srgbClr val="4E0B81"/>
      </a:dk2>
      <a:lt2>
        <a:srgbClr val="D9B3FF"/>
      </a:lt2>
      <a:accent1>
        <a:srgbClr val="BA88FC"/>
      </a:accent1>
      <a:accent2>
        <a:srgbClr val="9CB084"/>
      </a:accent2>
      <a:accent3>
        <a:srgbClr val="6BB1C9"/>
      </a:accent3>
      <a:accent4>
        <a:srgbClr val="6585CF"/>
      </a:accent4>
      <a:accent5>
        <a:srgbClr val="F6F11B"/>
      </a:accent5>
      <a:accent6>
        <a:srgbClr val="BD7790"/>
      </a:accent6>
      <a:hlink>
        <a:srgbClr val="A246FF"/>
      </a:hlink>
      <a:folHlink>
        <a:srgbClr val="8A20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Appendix">
  <a:themeElements>
    <a:clrScheme name="BioLegend">
      <a:dk1>
        <a:srgbClr val="490A88"/>
      </a:dk1>
      <a:lt1>
        <a:srgbClr val="FFFF00"/>
      </a:lt1>
      <a:dk2>
        <a:srgbClr val="4E0B81"/>
      </a:dk2>
      <a:lt2>
        <a:srgbClr val="D9B3FF"/>
      </a:lt2>
      <a:accent1>
        <a:srgbClr val="BA88FC"/>
      </a:accent1>
      <a:accent2>
        <a:srgbClr val="9CB084"/>
      </a:accent2>
      <a:accent3>
        <a:srgbClr val="6BB1C9"/>
      </a:accent3>
      <a:accent4>
        <a:srgbClr val="6585CF"/>
      </a:accent4>
      <a:accent5>
        <a:srgbClr val="F6F11B"/>
      </a:accent5>
      <a:accent6>
        <a:srgbClr val="BD7790"/>
      </a:accent6>
      <a:hlink>
        <a:srgbClr val="A246FF"/>
      </a:hlink>
      <a:folHlink>
        <a:srgbClr val="8A20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IACT_Logo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25125</TotalTime>
  <Words>4199</Words>
  <Application>Microsoft Office PowerPoint</Application>
  <PresentationFormat>On-screen Show (16:9)</PresentationFormat>
  <Paragraphs>1643</Paragraphs>
  <Slides>39</Slides>
  <Notes>14</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39</vt:i4>
      </vt:variant>
    </vt:vector>
  </HeadingPairs>
  <TitlesOfParts>
    <vt:vector size="48" baseType="lpstr">
      <vt:lpstr>Arial</vt:lpstr>
      <vt:lpstr>Calibri</vt:lpstr>
      <vt:lpstr>Times</vt:lpstr>
      <vt:lpstr>Times New Roman</vt:lpstr>
      <vt:lpstr>3_Title Slide</vt:lpstr>
      <vt:lpstr>Content</vt:lpstr>
      <vt:lpstr>Appendix</vt:lpstr>
      <vt:lpstr>blank</vt:lpstr>
      <vt:lpstr>1_IACT_Logo Slide</vt:lpstr>
      <vt:lpstr>Kelly Lundsten Business Segment Manager, Adv Cytometry PD Flow</vt:lpstr>
      <vt:lpstr>Seminar Overview</vt:lpstr>
      <vt:lpstr>Multiplexing platforms</vt:lpstr>
      <vt:lpstr> Types of fluorescent molecules</vt:lpstr>
      <vt:lpstr>The future of fluorescent molecules</vt:lpstr>
      <vt:lpstr>Simultaneous Fluors-5L and 34 colors</vt:lpstr>
      <vt:lpstr>Spectrally Distinct Fluorophores</vt:lpstr>
      <vt:lpstr>Spectrally Distinct Fluorophores</vt:lpstr>
      <vt:lpstr>Spectrally Distinct Fluorophores</vt:lpstr>
      <vt:lpstr>Spectrally Distinct Fluorophores</vt:lpstr>
      <vt:lpstr>Spectrally Distinct Fluorophores</vt:lpstr>
      <vt:lpstr>Spectrally Distinct Fluorophores</vt:lpstr>
      <vt:lpstr>Spectrally Distinct Fluorophores</vt:lpstr>
      <vt:lpstr>Photostability Test- Veri-Cells™</vt:lpstr>
      <vt:lpstr>Fixatives affect fluorophores</vt:lpstr>
      <vt:lpstr>Fluorophore Development Conclusions</vt:lpstr>
      <vt:lpstr>Choosing markers for the panel- B-cell phenotypes</vt:lpstr>
      <vt:lpstr>Panel marker decisions and optimization</vt:lpstr>
      <vt:lpstr>Panel and key differentiating markers</vt:lpstr>
      <vt:lpstr>Optimized commercial panels</vt:lpstr>
      <vt:lpstr>Spreading spillover matrix (CD4)</vt:lpstr>
      <vt:lpstr>PerCP/Cy5.5 vs PerCP/Fire™ 720</vt:lpstr>
      <vt:lpstr>Distortions of the negative population</vt:lpstr>
      <vt:lpstr>Verifying accuracy of unmixing controls- positives</vt:lpstr>
      <vt:lpstr>PE-Dazzle™ 594 into BV605™ - negatives</vt:lpstr>
      <vt:lpstr>NxN full panel</vt:lpstr>
      <vt:lpstr>Fluorophore choice conclusion</vt:lpstr>
      <vt:lpstr>Isolating B-cell progenitors</vt:lpstr>
      <vt:lpstr>B-cell progenitors in bone marrow</vt:lpstr>
      <vt:lpstr>Pre-B and Immature B-cells- Bone Marrow</vt:lpstr>
      <vt:lpstr>Transitional Subsets- BM</vt:lpstr>
      <vt:lpstr>Transitional Subsets- PBMC</vt:lpstr>
      <vt:lpstr>Naïve mature and memory subsets in PBMC</vt:lpstr>
      <vt:lpstr>TLR9 expression in PBMC</vt:lpstr>
      <vt:lpstr>Plasmablasts and Plasma Cells in PBMC</vt:lpstr>
      <vt:lpstr>Expression heat maps- Astrolabe</vt:lpstr>
      <vt:lpstr>Antigen Expression Databases- CD Maps</vt:lpstr>
      <vt:lpstr>Best practices</vt:lpstr>
      <vt:lpstr>THANK YOU!</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 Oliveira</dc:creator>
  <cp:lastModifiedBy>Kelly Lundsten</cp:lastModifiedBy>
  <cp:revision>409</cp:revision>
  <dcterms:created xsi:type="dcterms:W3CDTF">2013-02-22T18:50:39Z</dcterms:created>
  <dcterms:modified xsi:type="dcterms:W3CDTF">2019-10-17T15:44:40Z</dcterms:modified>
</cp:coreProperties>
</file>