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63" r:id="rId3"/>
    <p:sldId id="320" r:id="rId4"/>
    <p:sldId id="258" r:id="rId5"/>
    <p:sldId id="317" r:id="rId6"/>
    <p:sldId id="260" r:id="rId7"/>
    <p:sldId id="269" r:id="rId8"/>
    <p:sldId id="270" r:id="rId9"/>
    <p:sldId id="271" r:id="rId10"/>
    <p:sldId id="274" r:id="rId11"/>
    <p:sldId id="275" r:id="rId12"/>
    <p:sldId id="276" r:id="rId13"/>
    <p:sldId id="280" r:id="rId14"/>
    <p:sldId id="278" r:id="rId15"/>
    <p:sldId id="279" r:id="rId16"/>
    <p:sldId id="281" r:id="rId17"/>
    <p:sldId id="322" r:id="rId18"/>
    <p:sldId id="318" r:id="rId19"/>
    <p:sldId id="323" r:id="rId20"/>
    <p:sldId id="285" r:id="rId21"/>
    <p:sldId id="286" r:id="rId22"/>
    <p:sldId id="304" r:id="rId23"/>
    <p:sldId id="305" r:id="rId24"/>
    <p:sldId id="306" r:id="rId25"/>
    <p:sldId id="308" r:id="rId26"/>
    <p:sldId id="290" r:id="rId27"/>
    <p:sldId id="291" r:id="rId28"/>
    <p:sldId id="292" r:id="rId29"/>
    <p:sldId id="296" r:id="rId30"/>
    <p:sldId id="303" r:id="rId31"/>
    <p:sldId id="298" r:id="rId32"/>
    <p:sldId id="277" r:id="rId33"/>
    <p:sldId id="301" r:id="rId34"/>
    <p:sldId id="302" r:id="rId35"/>
    <p:sldId id="313" r:id="rId36"/>
    <p:sldId id="262" r:id="rId37"/>
    <p:sldId id="312" r:id="rId38"/>
    <p:sldId id="324" r:id="rId39"/>
    <p:sldId id="321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830E"/>
    <a:srgbClr val="00D600"/>
    <a:srgbClr val="FFF0CC"/>
    <a:srgbClr val="F01DE0"/>
    <a:srgbClr val="FFBE3A"/>
    <a:srgbClr val="3FA5B2"/>
    <a:srgbClr val="53A19D"/>
    <a:srgbClr val="3F9795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19" autoAdjust="0"/>
    <p:restoredTop sz="94660"/>
  </p:normalViewPr>
  <p:slideViewPr>
    <p:cSldViewPr>
      <p:cViewPr varScale="1">
        <p:scale>
          <a:sx n="121" d="100"/>
          <a:sy n="121" d="100"/>
        </p:scale>
        <p:origin x="-12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6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EA106-6390-3C42-A165-FD583160546E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67809-3DBE-4244-9663-94CEFA28C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74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4CDAF6-2420-4034-BEB0-CAC5BCF8F7E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04AF79-0756-4F93-BF00-A9B460530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18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4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5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6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7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8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9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10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11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12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13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14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15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16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17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18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19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20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21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22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23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24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err="1" smtClean="0"/>
              <a:t>Don’t</a:t>
            </a:r>
            <a:r>
              <a:rPr lang="fr-FR" dirty="0" smtClean="0"/>
              <a:t> let P1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autosize</a:t>
            </a:r>
            <a:endParaRPr lang="fr-FR" baseline="0" dirty="0" smtClean="0"/>
          </a:p>
          <a:p>
            <a:pPr eaLnBrk="1" hangingPunct="1"/>
            <a:r>
              <a:rPr lang="fr-FR" baseline="0" dirty="0" err="1" smtClean="0"/>
              <a:t>Correctly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calculated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applies</a:t>
            </a:r>
            <a:r>
              <a:rPr lang="fr-FR" baseline="0" dirty="0" smtClean="0"/>
              <a:t> to all </a:t>
            </a:r>
            <a:r>
              <a:rPr lang="fr-FR" baseline="0" dirty="0" err="1" smtClean="0"/>
              <a:t>cell</a:t>
            </a:r>
            <a:r>
              <a:rPr lang="fr-FR" baseline="0" dirty="0" smtClean="0"/>
              <a:t> types</a:t>
            </a:r>
            <a:endParaRPr lang="fr-FR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25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/>
              <a:t>Voltage change</a:t>
            </a:r>
          </a:p>
          <a:p>
            <a:pPr eaLnBrk="1" hangingPunct="1"/>
            <a:r>
              <a:rPr lang="fr-FR" dirty="0" err="1" smtClean="0"/>
              <a:t>Treat</a:t>
            </a:r>
            <a:r>
              <a:rPr lang="fr-FR" dirty="0" smtClean="0"/>
              <a:t>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26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27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28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29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30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err="1" smtClean="0"/>
              <a:t>Transfected</a:t>
            </a:r>
            <a:r>
              <a:rPr lang="fr-FR" dirty="0" smtClean="0"/>
              <a:t> vs non-</a:t>
            </a:r>
            <a:r>
              <a:rPr lang="fr-FR" dirty="0" err="1" smtClean="0"/>
              <a:t>transfected</a:t>
            </a:r>
            <a:r>
              <a:rPr lang="fr-FR" dirty="0" smtClean="0"/>
              <a:t>. Good </a:t>
            </a:r>
            <a:r>
              <a:rPr lang="fr-FR" dirty="0" err="1" smtClean="0"/>
              <a:t>example</a:t>
            </a:r>
            <a:r>
              <a:rPr lang="fr-FR" dirty="0" smtClean="0"/>
              <a:t>.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31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32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33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34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35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36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37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5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38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7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39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/>
              <a:t>Voltage change</a:t>
            </a:r>
          </a:p>
          <a:p>
            <a:pPr eaLnBrk="1" hangingPunct="1"/>
            <a:r>
              <a:rPr lang="fr-FR" dirty="0" err="1" smtClean="0"/>
              <a:t>Treat</a:t>
            </a:r>
            <a:r>
              <a:rPr lang="fr-FR" dirty="0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32080-DA4D-46E7-AAA6-1A7F88A101AE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EA752-1460-4E81-B4BD-E464C36AF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7063-56CE-4580-81FE-CE95C1341C84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DBBC7-0A97-4B1D-93DC-24788A43C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1F191-19DE-4AA5-9C42-6BE90FEA0D8A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AA249-A0DC-4F02-954B-3972DA9B2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ADBF9-1363-44C3-8910-7960ECFC7D69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F768-5FB4-4F74-A4FF-ED35A0CBCE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4185D-ECF7-4839-B277-858A3DE7490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DE35B-C9B1-4FD4-99EB-66A6B3517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CF106-4489-430A-B072-E62277BFE0C2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6CC16-1C30-4AA1-A233-77FA36101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B972D-6683-4E9C-A063-FD881A80CA33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21619-075B-4A44-B5EB-16B7812F0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2B334-955E-464F-965E-E6AE1E1D1467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E017C-BC6E-4A3E-AB74-4F31CC884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DCFF5-9BA5-4791-9AD2-9D3171567086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04A46-49D2-4A8D-A30E-020065CF2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CE679-DF61-4186-AED5-381C5F79D412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94564-E94D-49EB-944E-00B2D95F0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8E58-083A-4140-ACD6-70922EC6653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AD7C5-003F-4BDF-822C-F464B386C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64C13E-C240-4168-9763-220B410C76CB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EF5536-E363-453F-BD2F-A4E6F7238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jennifer.wilshire@stemcell.com" TargetMode="Externa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tif"/><Relationship Id="rId5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3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3.jpeg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7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6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24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838200"/>
            <a:ext cx="7696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4800" b="1" dirty="0" smtClean="0">
                <a:latin typeface="Arial" charset="0"/>
              </a:rPr>
              <a:t>Forensic Flow </a:t>
            </a:r>
            <a:r>
              <a:rPr lang="en-US" sz="4800" b="1" dirty="0" err="1" smtClean="0">
                <a:latin typeface="Arial" charset="0"/>
              </a:rPr>
              <a:t>Cytometry</a:t>
            </a:r>
            <a:endParaRPr lang="en-US" sz="4800" b="1" dirty="0" smtClean="0">
              <a:latin typeface="Arial" charset="0"/>
            </a:endParaRPr>
          </a:p>
          <a:p>
            <a:pPr eaLnBrk="1" hangingPunct="1"/>
            <a:endParaRPr lang="en-US" sz="3200" b="1" dirty="0"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5829181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en-US" sz="2800" dirty="0"/>
              <a:t>Jennifer Wilshire, PhD</a:t>
            </a:r>
          </a:p>
          <a:p>
            <a:pPr algn="ctr" eaLnBrk="1" hangingPunct="1"/>
            <a:r>
              <a:rPr lang="en-US" dirty="0">
                <a:hlinkClick r:id="rId2"/>
              </a:rPr>
              <a:t>j</a:t>
            </a:r>
            <a:r>
              <a:rPr lang="en-US" dirty="0" smtClean="0">
                <a:hlinkClick r:id="rId2"/>
              </a:rPr>
              <a:t>ennifer.wilshire@stemcell.com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683935">
            <a:off x="-508879" y="3425669"/>
            <a:ext cx="1000201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  DO NOT CROSS     CRIME </a:t>
            </a:r>
            <a:r>
              <a:rPr lang="en-US" b="1" dirty="0">
                <a:latin typeface="Arial Black"/>
                <a:cs typeface="Arial Black"/>
              </a:rPr>
              <a:t>SCIENCE – DO NOT </a:t>
            </a:r>
            <a:r>
              <a:rPr lang="en-US" b="1" dirty="0" smtClean="0">
                <a:latin typeface="Arial Black"/>
                <a:cs typeface="Arial Black"/>
              </a:rPr>
              <a:t>CROSS     CRIME </a:t>
            </a:r>
            <a:r>
              <a:rPr lang="en-US" b="1" dirty="0">
                <a:latin typeface="Arial Black"/>
                <a:cs typeface="Arial Black"/>
              </a:rPr>
              <a:t>SCIENCE </a:t>
            </a:r>
            <a:r>
              <a:rPr lang="en-US" b="1" dirty="0" smtClean="0">
                <a:latin typeface="Arial Black"/>
                <a:cs typeface="Arial Black"/>
              </a:rPr>
              <a:t>- DO</a:t>
            </a:r>
            <a:endParaRPr lang="en-US" b="1" dirty="0">
              <a:latin typeface="Arial Black"/>
              <a:cs typeface="Arial Black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945762" y="5638800"/>
            <a:ext cx="2198238" cy="1151084"/>
            <a:chOff x="6945762" y="5638800"/>
            <a:chExt cx="2198238" cy="11510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62157" r="4275" b="64706"/>
            <a:stretch/>
          </p:blipFill>
          <p:spPr>
            <a:xfrm>
              <a:off x="8102600" y="5638800"/>
              <a:ext cx="914400" cy="67299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945762" y="5638800"/>
              <a:ext cx="2198238" cy="115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BAD 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DATA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STOPPERS</a:t>
              </a:r>
              <a:endParaRPr lang="en-US" sz="3200" dirty="0">
                <a:latin typeface="Stencil"/>
                <a:cs typeface="Stencil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Overview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1905000"/>
            <a:ext cx="8077200" cy="31393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7 Practical Rules of Flow </a:t>
            </a:r>
            <a:r>
              <a:rPr lang="en-US" sz="2400" dirty="0" err="1" smtClean="0"/>
              <a:t>Cytometry</a:t>
            </a:r>
            <a:endParaRPr lang="en-US" sz="2400" dirty="0" smtClean="0"/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Part 1: You </a:t>
            </a:r>
            <a:r>
              <a:rPr lang="en-US" sz="2400" dirty="0"/>
              <a:t>will </a:t>
            </a:r>
            <a:r>
              <a:rPr lang="en-US" sz="2400" dirty="0" smtClean="0"/>
              <a:t>suggest the crime in each case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Part 2: You will investigate flow crimes in an experiment</a:t>
            </a:r>
            <a:endParaRPr lang="en-US" sz="2400" dirty="0"/>
          </a:p>
          <a:p>
            <a:pPr marL="1657350" lvl="3" indent="-285750">
              <a:buFont typeface="Arial"/>
              <a:buChar char="•"/>
            </a:pPr>
            <a:endParaRPr lang="en-US" sz="1400" dirty="0"/>
          </a:p>
          <a:p>
            <a:pPr lvl="1"/>
            <a:endParaRPr lang="en-US" sz="2400" dirty="0" smtClean="0"/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858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7533" y="214761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1600" dirty="0"/>
              <a:t>Prinz </a:t>
            </a:r>
            <a:r>
              <a:rPr lang="hr-HR" sz="1600" i="1" dirty="0"/>
              <a:t>et al. Nat. Rev. Drug Discov. </a:t>
            </a:r>
            <a:r>
              <a:rPr lang="hr-HR" sz="1600" dirty="0"/>
              <a:t>10, 712, 2011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19668" y="1752600"/>
            <a:ext cx="8040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Bayer Healthcare team found only 25% of studies could be replicated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19668" y="2912534"/>
            <a:ext cx="8187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Amgen could only </a:t>
            </a:r>
            <a:r>
              <a:rPr lang="en-US" sz="2000" dirty="0"/>
              <a:t>robustly </a:t>
            </a:r>
            <a:r>
              <a:rPr lang="en-US" sz="2000" dirty="0" smtClean="0"/>
              <a:t>replicate 6 out of 53 “landmark” oncology studies from 2001-2011.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277533" y="368854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600" dirty="0" err="1"/>
              <a:t>Begley</a:t>
            </a:r>
            <a:r>
              <a:rPr lang="it-IT" sz="1600" dirty="0"/>
              <a:t> &amp; </a:t>
            </a:r>
            <a:r>
              <a:rPr lang="it-IT" sz="1600" dirty="0" err="1"/>
              <a:t>Ellis</a:t>
            </a:r>
            <a:r>
              <a:rPr lang="it-IT" sz="1600" dirty="0"/>
              <a:t> </a:t>
            </a:r>
            <a:r>
              <a:rPr lang="it-IT" sz="1600" i="1" dirty="0"/>
              <a:t>Nature </a:t>
            </a:r>
            <a:r>
              <a:rPr lang="it-IT" sz="1600" dirty="0"/>
              <a:t>483, 531–533, 2012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016000" y="5122333"/>
            <a:ext cx="5178897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00D600"/>
                </a:solidFill>
                <a:latin typeface="Stencil"/>
                <a:cs typeface="Stencil"/>
              </a:rPr>
              <a:t>DO GOOD FLOW!</a:t>
            </a:r>
            <a:endParaRPr lang="en-US" sz="5400" dirty="0">
              <a:solidFill>
                <a:srgbClr val="00D600"/>
              </a:solidFill>
              <a:latin typeface="Stencil"/>
              <a:cs typeface="Stenci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480121" y="5012267"/>
            <a:ext cx="2198238" cy="1151084"/>
            <a:chOff x="6945762" y="5638800"/>
            <a:chExt cx="2198238" cy="11510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62157" r="4275" b="64706"/>
            <a:stretch/>
          </p:blipFill>
          <p:spPr>
            <a:xfrm>
              <a:off x="8102600" y="5638800"/>
              <a:ext cx="914400" cy="67299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945762" y="5638800"/>
              <a:ext cx="2198238" cy="115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BAD 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DATA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STOPPERS</a:t>
              </a:r>
              <a:endParaRPr lang="en-US" sz="3200" dirty="0">
                <a:latin typeface="Stencil"/>
                <a:cs typeface="Stencil"/>
              </a:endParaRPr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762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3200" b="1" dirty="0" smtClean="0">
                <a:latin typeface="Arial" charset="0"/>
              </a:rPr>
              <a:t>Motivation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411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1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393267" y="2743200"/>
            <a:ext cx="3733800" cy="133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</a:t>
            </a:r>
            <a:r>
              <a:rPr lang="en-US" sz="1600" i="1" dirty="0" err="1" smtClean="0"/>
              <a:t>lymphs</a:t>
            </a: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</a:t>
            </a:r>
            <a:r>
              <a:rPr lang="en-US" sz="1600" i="1" dirty="0" err="1" smtClean="0"/>
              <a:t>FcR</a:t>
            </a:r>
            <a:r>
              <a:rPr lang="en-US" sz="1600" i="1" dirty="0" smtClean="0"/>
              <a:t> blocked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experiment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-CD3 expression is bi-modal (on or off)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981200" y="51054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Incorrect pattern and % of CD3+</a:t>
            </a:r>
            <a:endParaRPr lang="en-US" sz="2800" i="1" dirty="0">
              <a:solidFill>
                <a:srgbClr val="F01DE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486400" y="1905000"/>
            <a:ext cx="1143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81666" y="1066800"/>
            <a:ext cx="5985934" cy="3310354"/>
            <a:chOff x="1481666" y="1066800"/>
            <a:chExt cx="5985934" cy="3310354"/>
          </a:xfrm>
        </p:grpSpPr>
        <p:sp>
          <p:nvSpPr>
            <p:cNvPr id="15362" name="Text Box 4"/>
            <p:cNvSpPr txBox="1">
              <a:spLocks noChangeArrowheads="1"/>
            </p:cNvSpPr>
            <p:nvPr/>
          </p:nvSpPr>
          <p:spPr bwMode="auto">
            <a:xfrm>
              <a:off x="4572000" y="1143000"/>
              <a:ext cx="2895600" cy="5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600" dirty="0" smtClean="0"/>
                <a:t>Unstained</a:t>
              </a:r>
            </a:p>
            <a:p>
              <a:pPr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600" dirty="0" smtClean="0"/>
                <a:t>CD3-PE</a:t>
              </a:r>
              <a:endParaRPr lang="en-US" sz="1600" dirty="0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4419601" y="1185333"/>
              <a:ext cx="165100" cy="1651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50"/>
            <p:cNvSpPr>
              <a:spLocks noChangeArrowheads="1"/>
            </p:cNvSpPr>
            <p:nvPr/>
          </p:nvSpPr>
          <p:spPr bwMode="auto">
            <a:xfrm>
              <a:off x="4419600" y="1466853"/>
              <a:ext cx="165100" cy="165100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481666" y="1066800"/>
              <a:ext cx="2785533" cy="3310354"/>
              <a:chOff x="1481666" y="1066800"/>
              <a:chExt cx="2785533" cy="3310354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1481666" y="1066800"/>
                <a:ext cx="2785533" cy="2895600"/>
                <a:chOff x="1481666" y="1066800"/>
                <a:chExt cx="2785533" cy="2895600"/>
              </a:xfrm>
            </p:grpSpPr>
            <p:pic>
              <p:nvPicPr>
                <p:cNvPr id="3" name="Picture 2" descr="Overstaining.tif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765" b="14211"/>
                <a:stretch/>
              </p:blipFill>
              <p:spPr>
                <a:xfrm>
                  <a:off x="1481666" y="1066800"/>
                  <a:ext cx="2785533" cy="2895600"/>
                </a:xfrm>
                <a:prstGeom prst="rect">
                  <a:avLst/>
                </a:prstGeom>
              </p:spPr>
            </p:pic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560233" y="2434167"/>
                  <a:ext cx="8467" cy="105833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Rectangle 18"/>
                <p:cNvSpPr/>
                <p:nvPr/>
              </p:nvSpPr>
              <p:spPr>
                <a:xfrm>
                  <a:off x="3289300" y="2421467"/>
                  <a:ext cx="220133" cy="2666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3547533" y="2374900"/>
                  <a:ext cx="8467" cy="105833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276600" y="2391833"/>
                  <a:ext cx="0" cy="122767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3657600" y="2209800"/>
                <a:ext cx="544002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</a:rPr>
                  <a:t>PE+</a:t>
                </a:r>
              </a:p>
              <a:p>
                <a:r>
                  <a:rPr lang="en-US" sz="1400" dirty="0" smtClean="0">
                    <a:solidFill>
                      <a:srgbClr val="000000"/>
                    </a:solidFill>
                  </a:rPr>
                  <a:t>87%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TextBox 28"/>
              <p:cNvSpPr txBox="1">
                <a:spLocks noChangeArrowheads="1"/>
              </p:cNvSpPr>
              <p:nvPr/>
            </p:nvSpPr>
            <p:spPr bwMode="auto">
              <a:xfrm>
                <a:off x="2286000" y="4038600"/>
                <a:ext cx="1051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dirty="0" smtClean="0"/>
                  <a:t>CD3 - PE</a:t>
                </a:r>
                <a:endParaRPr lang="en-US" sz="1600" dirty="0"/>
              </a:p>
            </p:txBody>
          </p:sp>
        </p:grpSp>
      </p:grpSp>
      <p:sp>
        <p:nvSpPr>
          <p:cNvPr id="35" name="Line 598"/>
          <p:cNvSpPr>
            <a:spLocks noChangeShapeType="1"/>
          </p:cNvSpPr>
          <p:nvPr/>
        </p:nvSpPr>
        <p:spPr bwMode="auto">
          <a:xfrm>
            <a:off x="2582334" y="1219200"/>
            <a:ext cx="0" cy="2751995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77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95299" y="1447800"/>
            <a:ext cx="2247900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F01DE0"/>
                </a:solidFill>
              </a:rPr>
              <a:t>OVERSTAINED</a:t>
            </a:r>
            <a:r>
              <a:rPr lang="en-US" sz="2000" dirty="0" smtClean="0">
                <a:solidFill>
                  <a:srgbClr val="F01DE0"/>
                </a:solidFill>
              </a:rPr>
              <a:t>!</a:t>
            </a:r>
            <a:endParaRPr lang="en-US" sz="2000" dirty="0">
              <a:solidFill>
                <a:srgbClr val="F01DE0"/>
              </a:solidFill>
            </a:endParaRPr>
          </a:p>
        </p:txBody>
      </p:sp>
      <p:grpSp>
        <p:nvGrpSpPr>
          <p:cNvPr id="2058" name="Group 2057"/>
          <p:cNvGrpSpPr/>
          <p:nvPr/>
        </p:nvGrpSpPr>
        <p:grpSpPr>
          <a:xfrm>
            <a:off x="2413000" y="990600"/>
            <a:ext cx="1880934" cy="2202085"/>
            <a:chOff x="1066800" y="1371600"/>
            <a:chExt cx="2806754" cy="3285980"/>
          </a:xfrm>
        </p:grpSpPr>
        <p:grpSp>
          <p:nvGrpSpPr>
            <p:cNvPr id="13" name="Group 12"/>
            <p:cNvGrpSpPr/>
            <p:nvPr/>
          </p:nvGrpSpPr>
          <p:grpSpPr>
            <a:xfrm>
              <a:off x="1066800" y="1371600"/>
              <a:ext cx="2785533" cy="2895600"/>
              <a:chOff x="1481666" y="1066800"/>
              <a:chExt cx="2785533" cy="2895600"/>
            </a:xfrm>
          </p:grpSpPr>
          <p:pic>
            <p:nvPicPr>
              <p:cNvPr id="16" name="Picture 15" descr="Overstaining.tif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65" b="14211"/>
              <a:stretch/>
            </p:blipFill>
            <p:spPr>
              <a:xfrm>
                <a:off x="1481666" y="1066800"/>
                <a:ext cx="2785533" cy="2895600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>
              <a:xfrm>
                <a:off x="3560233" y="2434167"/>
                <a:ext cx="8467" cy="105833"/>
              </a:xfrm>
              <a:prstGeom prst="line">
                <a:avLst/>
              </a:prstGeom>
              <a:ln w="1905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3289300" y="2421467"/>
                <a:ext cx="220133" cy="2666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3547533" y="2374900"/>
                <a:ext cx="8467" cy="105833"/>
              </a:xfrm>
              <a:prstGeom prst="line">
                <a:avLst/>
              </a:prstGeom>
              <a:ln w="1905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3276600" y="2391833"/>
                <a:ext cx="0" cy="122767"/>
              </a:xfrm>
              <a:prstGeom prst="line">
                <a:avLst/>
              </a:prstGeom>
              <a:ln w="1905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3176689" y="2434224"/>
              <a:ext cx="696865" cy="6429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PE+</a:t>
              </a:r>
            </a:p>
            <a:p>
              <a:r>
                <a:rPr lang="en-US" sz="1100" dirty="0" smtClean="0">
                  <a:solidFill>
                    <a:srgbClr val="000000"/>
                  </a:solidFill>
                </a:rPr>
                <a:t>87%</a:t>
              </a:r>
              <a:endParaRPr 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38" name="TextBox 28"/>
            <p:cNvSpPr txBox="1">
              <a:spLocks noChangeArrowheads="1"/>
            </p:cNvSpPr>
            <p:nvPr/>
          </p:nvSpPr>
          <p:spPr bwMode="auto">
            <a:xfrm>
              <a:off x="1905000" y="4267202"/>
              <a:ext cx="1164524" cy="390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 smtClean="0"/>
                <a:t>CD3 - PE</a:t>
              </a:r>
              <a:endParaRPr lang="en-US" sz="1100" dirty="0"/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1904999" y="1752600"/>
            <a:ext cx="1388534" cy="10668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Line 598"/>
          <p:cNvSpPr>
            <a:spLocks noChangeShapeType="1"/>
          </p:cNvSpPr>
          <p:nvPr/>
        </p:nvSpPr>
        <p:spPr bwMode="auto">
          <a:xfrm>
            <a:off x="3141133" y="1066800"/>
            <a:ext cx="0" cy="1858434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894305" y="762000"/>
            <a:ext cx="1887495" cy="2437086"/>
            <a:chOff x="4513306" y="762000"/>
            <a:chExt cx="1887495" cy="2437086"/>
          </a:xfrm>
        </p:grpSpPr>
        <p:grpSp>
          <p:nvGrpSpPr>
            <p:cNvPr id="21" name="Group 20"/>
            <p:cNvGrpSpPr/>
            <p:nvPr/>
          </p:nvGrpSpPr>
          <p:grpSpPr>
            <a:xfrm>
              <a:off x="4513306" y="993483"/>
              <a:ext cx="1887495" cy="1961170"/>
              <a:chOff x="1481666" y="1066800"/>
              <a:chExt cx="2785533" cy="288713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1481666" y="1066800"/>
                <a:ext cx="2785533" cy="2887133"/>
                <a:chOff x="1481666" y="1066800"/>
                <a:chExt cx="2785533" cy="2887133"/>
              </a:xfrm>
            </p:grpSpPr>
            <p:pic>
              <p:nvPicPr>
                <p:cNvPr id="24" name="Picture 23" descr="Overstaining.tif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765" b="14461"/>
                <a:stretch/>
              </p:blipFill>
              <p:spPr>
                <a:xfrm>
                  <a:off x="1481666" y="1066800"/>
                  <a:ext cx="2785533" cy="2887133"/>
                </a:xfrm>
                <a:prstGeom prst="rect">
                  <a:avLst/>
                </a:prstGeom>
              </p:spPr>
            </p:pic>
            <p:cxnSp>
              <p:nvCxnSpPr>
                <p:cNvPr id="25" name="Straight Connector 24"/>
                <p:cNvCxnSpPr/>
                <p:nvPr/>
              </p:nvCxnSpPr>
              <p:spPr>
                <a:xfrm>
                  <a:off x="3560233" y="2434167"/>
                  <a:ext cx="8467" cy="105833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ectangle 25"/>
                <p:cNvSpPr/>
                <p:nvPr/>
              </p:nvSpPr>
              <p:spPr>
                <a:xfrm>
                  <a:off x="3289300" y="2421467"/>
                  <a:ext cx="220133" cy="2666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3547533" y="2374900"/>
                  <a:ext cx="8467" cy="105833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276600" y="2391833"/>
                  <a:ext cx="0" cy="122767"/>
                </a:xfrm>
                <a:prstGeom prst="line">
                  <a:avLst/>
                </a:prstGeom>
                <a:ln w="1905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extBox 22"/>
              <p:cNvSpPr txBox="1"/>
              <p:nvPr/>
            </p:nvSpPr>
            <p:spPr>
              <a:xfrm>
                <a:off x="3592470" y="2090851"/>
                <a:ext cx="467001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000000"/>
                    </a:solidFill>
                  </a:rPr>
                  <a:t>PE+</a:t>
                </a:r>
              </a:p>
              <a:p>
                <a:r>
                  <a:rPr lang="en-US" sz="1100" dirty="0" smtClean="0">
                    <a:solidFill>
                      <a:srgbClr val="000000"/>
                    </a:solidFill>
                  </a:rPr>
                  <a:t>72%</a:t>
                </a:r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052" name="TextBox 2051"/>
            <p:cNvSpPr txBox="1"/>
            <p:nvPr/>
          </p:nvSpPr>
          <p:spPr>
            <a:xfrm>
              <a:off x="4724400" y="762000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01DE0"/>
                  </a:solidFill>
                </a:rPr>
                <a:t>Correct PE+ %</a:t>
              </a:r>
              <a:endParaRPr lang="en-US" sz="1600" b="1" dirty="0">
                <a:solidFill>
                  <a:srgbClr val="F01DE0"/>
                </a:solidFill>
              </a:endParaRPr>
            </a:p>
          </p:txBody>
        </p:sp>
        <p:sp>
          <p:nvSpPr>
            <p:cNvPr id="39" name="TextBox 28"/>
            <p:cNvSpPr txBox="1">
              <a:spLocks noChangeArrowheads="1"/>
            </p:cNvSpPr>
            <p:nvPr/>
          </p:nvSpPr>
          <p:spPr bwMode="auto">
            <a:xfrm>
              <a:off x="5195121" y="2937476"/>
              <a:ext cx="78040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 smtClean="0"/>
                <a:t>CD3 - PE</a:t>
              </a:r>
              <a:endParaRPr lang="en-US" sz="11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184543" y="2028705"/>
              <a:ext cx="344223" cy="18116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56" name="Straight Connector 2055"/>
            <p:cNvCxnSpPr/>
            <p:nvPr/>
          </p:nvCxnSpPr>
          <p:spPr>
            <a:xfrm>
              <a:off x="5528766" y="2080466"/>
              <a:ext cx="0" cy="103522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Line 598"/>
            <p:cNvSpPr>
              <a:spLocks noChangeShapeType="1"/>
            </p:cNvSpPr>
            <p:nvPr/>
          </p:nvSpPr>
          <p:spPr bwMode="auto">
            <a:xfrm>
              <a:off x="5528735" y="10668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060" name="Group 2059"/>
          <p:cNvGrpSpPr/>
          <p:nvPr/>
        </p:nvGrpSpPr>
        <p:grpSpPr>
          <a:xfrm>
            <a:off x="2667000" y="3548390"/>
            <a:ext cx="5087644" cy="2242810"/>
            <a:chOff x="2819400" y="4572000"/>
            <a:chExt cx="5087644" cy="2242810"/>
          </a:xfrm>
        </p:grpSpPr>
        <p:sp>
          <p:nvSpPr>
            <p:cNvPr id="9" name="TextBox 8"/>
            <p:cNvSpPr txBox="1"/>
            <p:nvPr/>
          </p:nvSpPr>
          <p:spPr>
            <a:xfrm>
              <a:off x="4961243" y="4648200"/>
              <a:ext cx="22030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Expression is a smear</a:t>
              </a:r>
              <a:endParaRPr lang="en-US" sz="1600" dirty="0"/>
            </a:p>
          </p:txBody>
        </p:sp>
        <p:grpSp>
          <p:nvGrpSpPr>
            <p:cNvPr id="2059" name="Group 2058"/>
            <p:cNvGrpSpPr/>
            <p:nvPr/>
          </p:nvGrpSpPr>
          <p:grpSpPr>
            <a:xfrm>
              <a:off x="2819400" y="4572000"/>
              <a:ext cx="5087644" cy="2006600"/>
              <a:chOff x="3702050" y="4572000"/>
              <a:chExt cx="5087644" cy="2006600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867400" y="4953000"/>
                <a:ext cx="292229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01DE0"/>
                    </a:solidFill>
                  </a:rPr>
                  <a:t>Where do you place the gate?</a:t>
                </a:r>
                <a:endParaRPr lang="en-US" sz="1600" dirty="0">
                  <a:solidFill>
                    <a:srgbClr val="F01DE0"/>
                  </a:solidFill>
                </a:endParaRP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4"/>
              <a:srcRect l="14785" b="13925"/>
              <a:stretch/>
            </p:blipFill>
            <p:spPr>
              <a:xfrm>
                <a:off x="3702050" y="4572000"/>
                <a:ext cx="2012950" cy="2006600"/>
              </a:xfrm>
              <a:prstGeom prst="rect">
                <a:avLst/>
              </a:prstGeom>
            </p:spPr>
          </p:pic>
        </p:grpSp>
        <p:sp>
          <p:nvSpPr>
            <p:cNvPr id="54" name="TextBox 28"/>
            <p:cNvSpPr txBox="1">
              <a:spLocks noChangeArrowheads="1"/>
            </p:cNvSpPr>
            <p:nvPr/>
          </p:nvSpPr>
          <p:spPr bwMode="auto">
            <a:xfrm>
              <a:off x="3461127" y="6553200"/>
              <a:ext cx="8822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 smtClean="0"/>
                <a:t>CCR7 - PE</a:t>
              </a:r>
              <a:endParaRPr lang="en-US" sz="1100" dirty="0"/>
            </a:p>
          </p:txBody>
        </p:sp>
      </p:grpSp>
      <p:grpSp>
        <p:nvGrpSpPr>
          <p:cNvPr id="2061" name="Group 2060"/>
          <p:cNvGrpSpPr/>
          <p:nvPr/>
        </p:nvGrpSpPr>
        <p:grpSpPr>
          <a:xfrm>
            <a:off x="2667000" y="3548390"/>
            <a:ext cx="2006600" cy="2242809"/>
            <a:chOff x="2971800" y="7239000"/>
            <a:chExt cx="2006600" cy="2242809"/>
          </a:xfrm>
        </p:grpSpPr>
        <p:grpSp>
          <p:nvGrpSpPr>
            <p:cNvPr id="2048" name="Group 2047"/>
            <p:cNvGrpSpPr/>
            <p:nvPr/>
          </p:nvGrpSpPr>
          <p:grpSpPr>
            <a:xfrm>
              <a:off x="2971800" y="7239000"/>
              <a:ext cx="2006600" cy="2000251"/>
              <a:chOff x="3854450" y="7238999"/>
              <a:chExt cx="2006600" cy="2000251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5"/>
              <a:srcRect l="14825" b="13965"/>
              <a:stretch/>
            </p:blipFill>
            <p:spPr>
              <a:xfrm>
                <a:off x="3854450" y="7238999"/>
                <a:ext cx="2006600" cy="2000251"/>
              </a:xfrm>
              <a:prstGeom prst="rect">
                <a:avLst/>
              </a:prstGeom>
            </p:spPr>
          </p:pic>
          <p:sp>
            <p:nvSpPr>
              <p:cNvPr id="56" name="TextBox 55"/>
              <p:cNvSpPr txBox="1"/>
              <p:nvPr/>
            </p:nvSpPr>
            <p:spPr>
              <a:xfrm>
                <a:off x="4881836" y="7238999"/>
                <a:ext cx="8776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Unstained</a:t>
                </a:r>
                <a:endParaRPr lang="en-US" sz="1200" dirty="0"/>
              </a:p>
            </p:txBody>
          </p:sp>
        </p:grpSp>
        <p:sp>
          <p:nvSpPr>
            <p:cNvPr id="69" name="TextBox 28"/>
            <p:cNvSpPr txBox="1">
              <a:spLocks noChangeArrowheads="1"/>
            </p:cNvSpPr>
            <p:nvPr/>
          </p:nvSpPr>
          <p:spPr bwMode="auto">
            <a:xfrm>
              <a:off x="3618186" y="9220199"/>
              <a:ext cx="8822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 smtClean="0"/>
                <a:t>CCR7 - PE</a:t>
              </a:r>
              <a:endParaRPr lang="en-US" sz="1100" dirty="0"/>
            </a:p>
          </p:txBody>
        </p:sp>
      </p:grpSp>
      <p:grpSp>
        <p:nvGrpSpPr>
          <p:cNvPr id="2062" name="Group 2061"/>
          <p:cNvGrpSpPr/>
          <p:nvPr/>
        </p:nvGrpSpPr>
        <p:grpSpPr>
          <a:xfrm>
            <a:off x="2667000" y="3548390"/>
            <a:ext cx="6370858" cy="2242810"/>
            <a:chOff x="76200" y="4267200"/>
            <a:chExt cx="6370858" cy="2242810"/>
          </a:xfrm>
        </p:grpSpPr>
        <p:grpSp>
          <p:nvGrpSpPr>
            <p:cNvPr id="2055" name="Group 2054"/>
            <p:cNvGrpSpPr/>
            <p:nvPr/>
          </p:nvGrpSpPr>
          <p:grpSpPr>
            <a:xfrm>
              <a:off x="76200" y="4267200"/>
              <a:ext cx="6370858" cy="2013198"/>
              <a:chOff x="958850" y="4273302"/>
              <a:chExt cx="6370858" cy="2013198"/>
            </a:xfrm>
          </p:grpSpPr>
          <p:pic>
            <p:nvPicPr>
              <p:cNvPr id="2054" name="Picture 2053"/>
              <p:cNvPicPr>
                <a:picLocks noChangeAspect="1"/>
              </p:cNvPicPr>
              <p:nvPr/>
            </p:nvPicPr>
            <p:blipFill rotWithShape="1">
              <a:blip r:embed="rId6"/>
              <a:srcRect l="14910" b="14039"/>
              <a:stretch/>
            </p:blipFill>
            <p:spPr>
              <a:xfrm>
                <a:off x="958850" y="4273302"/>
                <a:ext cx="2019299" cy="2013198"/>
              </a:xfrm>
              <a:prstGeom prst="rect">
                <a:avLst/>
              </a:prstGeom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3092450" y="4654302"/>
                <a:ext cx="42372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01DE0"/>
                    </a:solidFill>
                  </a:rPr>
                  <a:t>Gate valid ONLY if antibody properly titrated!</a:t>
                </a:r>
                <a:endParaRPr lang="en-US" sz="1600" dirty="0">
                  <a:solidFill>
                    <a:srgbClr val="F01DE0"/>
                  </a:solidFill>
                </a:endParaRPr>
              </a:p>
            </p:txBody>
          </p:sp>
        </p:grpSp>
        <p:sp>
          <p:nvSpPr>
            <p:cNvPr id="71" name="TextBox 28"/>
            <p:cNvSpPr txBox="1">
              <a:spLocks noChangeArrowheads="1"/>
            </p:cNvSpPr>
            <p:nvPr/>
          </p:nvSpPr>
          <p:spPr bwMode="auto">
            <a:xfrm>
              <a:off x="717927" y="6248400"/>
              <a:ext cx="8822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 smtClean="0"/>
                <a:t>CCR7 - PE</a:t>
              </a:r>
              <a:endParaRPr lang="en-US" sz="1100" dirty="0"/>
            </a:p>
          </p:txBody>
        </p:sp>
      </p:grpSp>
      <p:grpSp>
        <p:nvGrpSpPr>
          <p:cNvPr id="2065" name="Group 2064"/>
          <p:cNvGrpSpPr/>
          <p:nvPr/>
        </p:nvGrpSpPr>
        <p:grpSpPr>
          <a:xfrm>
            <a:off x="3316636" y="3936861"/>
            <a:ext cx="3381493" cy="1606550"/>
            <a:chOff x="6121400" y="5715000"/>
            <a:chExt cx="3381493" cy="1606550"/>
          </a:xfrm>
        </p:grpSpPr>
        <p:sp>
          <p:nvSpPr>
            <p:cNvPr id="60" name="TextBox 59"/>
            <p:cNvSpPr txBox="1"/>
            <p:nvPr/>
          </p:nvSpPr>
          <p:spPr>
            <a:xfrm>
              <a:off x="7641286" y="5715000"/>
              <a:ext cx="18616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01DE0"/>
                  </a:solidFill>
                </a:rPr>
                <a:t>Gate on unstained</a:t>
              </a:r>
              <a:endParaRPr lang="en-US" sz="1600" dirty="0">
                <a:solidFill>
                  <a:srgbClr val="F01DE0"/>
                </a:solidFill>
              </a:endParaRPr>
            </a:p>
          </p:txBody>
        </p:sp>
        <p:sp>
          <p:nvSpPr>
            <p:cNvPr id="2064" name="Rectangle 2063"/>
            <p:cNvSpPr/>
            <p:nvPr/>
          </p:nvSpPr>
          <p:spPr>
            <a:xfrm>
              <a:off x="6121400" y="6508750"/>
              <a:ext cx="1358900" cy="812800"/>
            </a:xfrm>
            <a:prstGeom prst="rect">
              <a:avLst/>
            </a:prstGeom>
            <a:noFill/>
            <a:ln>
              <a:solidFill>
                <a:srgbClr val="F01DE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/>
          <p:nvPr/>
        </p:nvCxnSpPr>
        <p:spPr>
          <a:xfrm rot="10800000">
            <a:off x="7620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TextBox 1"/>
          <p:cNvSpPr txBox="1">
            <a:spLocks noChangeArrowheads="1"/>
          </p:cNvSpPr>
          <p:nvPr/>
        </p:nvSpPr>
        <p:spPr bwMode="auto">
          <a:xfrm>
            <a:off x="1676400" y="76200"/>
            <a:ext cx="59487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 smtClean="0">
                <a:solidFill>
                  <a:srgbClr val="008000"/>
                </a:solidFill>
              </a:rPr>
              <a:t>Titrate to make data great!</a:t>
            </a:r>
            <a:endParaRPr lang="en-US" sz="36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7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1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447800" y="990600"/>
            <a:ext cx="59487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 smtClean="0">
                <a:solidFill>
                  <a:srgbClr val="008000"/>
                </a:solidFill>
              </a:rPr>
              <a:t>Titrate to make data great!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0400" y="2133600"/>
            <a:ext cx="6019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Proteins stick to each other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Antibodies stick to membrane proteins </a:t>
            </a:r>
            <a:endParaRPr lang="en-US" sz="1600" dirty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Concentration specific</a:t>
            </a:r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Titrate your reagents – </a:t>
            </a:r>
            <a:r>
              <a:rPr lang="en-US" sz="2000" b="1" dirty="0" smtClean="0"/>
              <a:t>more is NOT merrier!</a:t>
            </a:r>
          </a:p>
          <a:p>
            <a:pPr marL="742950" lvl="1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Goals: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Saturate positives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Negatives stay </a:t>
            </a:r>
            <a:r>
              <a:rPr lang="en-US" sz="1600" dirty="0" smtClean="0"/>
              <a:t>unstained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057400"/>
            <a:ext cx="1996937" cy="1473200"/>
            <a:chOff x="304800" y="1768475"/>
            <a:chExt cx="3524766" cy="2600325"/>
          </a:xfrm>
        </p:grpSpPr>
        <p:sp>
          <p:nvSpPr>
            <p:cNvPr id="4" name="TextBox 3"/>
            <p:cNvSpPr txBox="1"/>
            <p:nvPr/>
          </p:nvSpPr>
          <p:spPr>
            <a:xfrm>
              <a:off x="3644900" y="298450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4" name="Oval 9"/>
            <p:cNvSpPr>
              <a:spLocks noChangeArrowheads="1"/>
            </p:cNvSpPr>
            <p:nvPr/>
          </p:nvSpPr>
          <p:spPr bwMode="auto">
            <a:xfrm>
              <a:off x="304800" y="2133600"/>
              <a:ext cx="2268537" cy="22352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" name="Group 21"/>
            <p:cNvGrpSpPr>
              <a:grpSpLocks/>
            </p:cNvGrpSpPr>
            <p:nvPr/>
          </p:nvGrpSpPr>
          <p:grpSpPr bwMode="auto">
            <a:xfrm rot="421272">
              <a:off x="2065337" y="2128838"/>
              <a:ext cx="1009650" cy="938212"/>
              <a:chOff x="3025" y="2205"/>
              <a:chExt cx="636" cy="591"/>
            </a:xfrm>
          </p:grpSpPr>
          <p:sp>
            <p:nvSpPr>
              <p:cNvPr id="26" name="Line 12"/>
              <p:cNvSpPr>
                <a:spLocks noChangeShapeType="1"/>
              </p:cNvSpPr>
              <p:nvPr/>
            </p:nvSpPr>
            <p:spPr bwMode="auto">
              <a:xfrm rot="3273338" flipV="1">
                <a:off x="3059" y="2317"/>
                <a:ext cx="421" cy="1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13"/>
              <p:cNvSpPr>
                <a:spLocks noChangeShapeType="1"/>
              </p:cNvSpPr>
              <p:nvPr/>
            </p:nvSpPr>
            <p:spPr bwMode="auto">
              <a:xfrm rot="3273338" flipV="1">
                <a:off x="3547" y="2392"/>
                <a:ext cx="34" cy="1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14"/>
              <p:cNvSpPr>
                <a:spLocks noChangeShapeType="1"/>
              </p:cNvSpPr>
              <p:nvPr/>
            </p:nvSpPr>
            <p:spPr bwMode="auto">
              <a:xfrm rot="3273338" flipH="1">
                <a:off x="3529" y="2332"/>
                <a:ext cx="26" cy="1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 rot="265638">
                <a:off x="3025" y="2383"/>
                <a:ext cx="421" cy="1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 rot="265638">
                <a:off x="3435" y="2598"/>
                <a:ext cx="31" cy="1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rot="265638" flipH="1" flipV="1">
                <a:off x="3375" y="2620"/>
                <a:ext cx="19" cy="1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" name="Text Box 19"/>
            <p:cNvSpPr txBox="1">
              <a:spLocks noChangeArrowheads="1"/>
            </p:cNvSpPr>
            <p:nvPr/>
          </p:nvSpPr>
          <p:spPr bwMode="auto">
            <a:xfrm>
              <a:off x="981075" y="2936875"/>
              <a:ext cx="796925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Cell</a:t>
              </a:r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>
              <a:off x="2244725" y="1768475"/>
              <a:ext cx="157638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/>
                <a:t>Antibody</a:t>
              </a:r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1219200" y="5638800"/>
            <a:ext cx="7239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Notes: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Keep </a:t>
            </a:r>
            <a:r>
              <a:rPr lang="en-US" sz="1600" b="1" u="sng" dirty="0"/>
              <a:t>T</a:t>
            </a:r>
            <a:r>
              <a:rPr lang="en-US" sz="1600" dirty="0"/>
              <a:t>ime, </a:t>
            </a:r>
            <a:r>
              <a:rPr lang="en-US" sz="1600" b="1" u="sng" dirty="0"/>
              <a:t>T</a:t>
            </a:r>
            <a:r>
              <a:rPr lang="en-US" sz="1600" dirty="0"/>
              <a:t>emperature and </a:t>
            </a:r>
            <a:r>
              <a:rPr lang="en-US" sz="1600" b="1" u="sng" dirty="0"/>
              <a:t>T</a:t>
            </a:r>
            <a:r>
              <a:rPr lang="en-US" sz="1600" dirty="0"/>
              <a:t>otal volume (concentration) </a:t>
            </a:r>
            <a:r>
              <a:rPr lang="en-US" sz="1600" dirty="0" smtClean="0"/>
              <a:t>constant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Number of cells isn’t that important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34928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2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343400" y="2514600"/>
            <a:ext cx="5105400" cy="106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-Lysed Blood cells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-CD158i is expressed on </a:t>
            </a:r>
            <a:r>
              <a:rPr lang="en-US" sz="1600" i="1" dirty="0" smtClean="0">
                <a:solidFill>
                  <a:srgbClr val="FF0000"/>
                </a:solidFill>
              </a:rPr>
              <a:t>NK cells </a:t>
            </a:r>
            <a:r>
              <a:rPr lang="en-US" sz="1600" i="1" dirty="0" smtClean="0"/>
              <a:t>and some </a:t>
            </a:r>
            <a:r>
              <a:rPr lang="en-US" sz="1600" i="1" dirty="0" smtClean="0">
                <a:solidFill>
                  <a:srgbClr val="4F81BD"/>
                </a:solidFill>
              </a:rPr>
              <a:t>T cells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/>
              <a:t>-</a:t>
            </a:r>
            <a:r>
              <a:rPr lang="en-US" sz="1600" i="1" dirty="0" smtClean="0"/>
              <a:t>Monocytes are in </a:t>
            </a:r>
            <a:r>
              <a:rPr lang="en-US" sz="1600" i="1" dirty="0" smtClean="0">
                <a:solidFill>
                  <a:srgbClr val="0000FF"/>
                </a:solidFill>
              </a:rPr>
              <a:t>blue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6550223"/>
            <a:ext cx="2799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Data courtesy of BD Biosciences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62000" y="914400"/>
            <a:ext cx="3505199" cy="3342422"/>
            <a:chOff x="1066800" y="806132"/>
            <a:chExt cx="3505199" cy="334242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20199" t="12157" r="46809" b="53380"/>
            <a:stretch/>
          </p:blipFill>
          <p:spPr>
            <a:xfrm>
              <a:off x="1523998" y="806132"/>
              <a:ext cx="3048001" cy="2932526"/>
            </a:xfrm>
            <a:prstGeom prst="rect">
              <a:avLst/>
            </a:prstGeom>
          </p:spPr>
        </p:pic>
        <p:sp>
          <p:nvSpPr>
            <p:cNvPr id="19" name="TextBox 28"/>
            <p:cNvSpPr txBox="1">
              <a:spLocks noChangeArrowheads="1"/>
            </p:cNvSpPr>
            <p:nvPr/>
          </p:nvSpPr>
          <p:spPr bwMode="auto">
            <a:xfrm>
              <a:off x="2209799" y="3810000"/>
              <a:ext cx="12333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smtClean="0"/>
                <a:t>CD3 - FITC</a:t>
              </a:r>
              <a:endParaRPr lang="en-US" sz="1600" dirty="0"/>
            </a:p>
          </p:txBody>
        </p:sp>
        <p:sp>
          <p:nvSpPr>
            <p:cNvPr id="20" name="TextBox 30"/>
            <p:cNvSpPr txBox="1">
              <a:spLocks noChangeArrowheads="1"/>
            </p:cNvSpPr>
            <p:nvPr/>
          </p:nvSpPr>
          <p:spPr bwMode="auto">
            <a:xfrm rot="16200000">
              <a:off x="447990" y="2219010"/>
              <a:ext cx="15761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smtClean="0"/>
                <a:t>CD158i  - A647</a:t>
              </a:r>
              <a:endParaRPr lang="en-US" sz="1600" dirty="0"/>
            </a:p>
          </p:txBody>
        </p:sp>
      </p:grp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905000" y="49530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Incorrect pattern and % of 158i</a:t>
            </a:r>
            <a:endParaRPr lang="en-US" sz="2800" i="1" dirty="0">
              <a:solidFill>
                <a:srgbClr val="F01D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55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447800" y="19016"/>
            <a:ext cx="64703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Fc Block to make </a:t>
            </a:r>
            <a:r>
              <a:rPr lang="en-US" sz="3600" b="1" dirty="0" smtClean="0">
                <a:solidFill>
                  <a:srgbClr val="008000"/>
                </a:solidFill>
              </a:rPr>
              <a:t>data </a:t>
            </a:r>
            <a:r>
              <a:rPr lang="en-US" sz="3600" b="1" dirty="0">
                <a:solidFill>
                  <a:srgbClr val="008000"/>
                </a:solidFill>
              </a:rPr>
              <a:t>Rock!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905000" y="914400"/>
            <a:ext cx="2781303" cy="63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MONOS BIND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ANTIBODY VIA </a:t>
            </a:r>
            <a:r>
              <a:rPr lang="en-US" sz="2000" dirty="0" err="1" smtClean="0">
                <a:solidFill>
                  <a:srgbClr val="F01DE0"/>
                </a:solidFill>
              </a:rPr>
              <a:t>FcR</a:t>
            </a:r>
            <a:endParaRPr lang="en-US" sz="2000" dirty="0">
              <a:solidFill>
                <a:srgbClr val="F01DE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5000" t="19379" r="8506" b="18417"/>
          <a:stretch/>
        </p:blipFill>
        <p:spPr>
          <a:xfrm>
            <a:off x="6019800" y="1752600"/>
            <a:ext cx="2432050" cy="2330450"/>
          </a:xfrm>
          <a:prstGeom prst="rect">
            <a:avLst/>
          </a:prstGeom>
        </p:spPr>
      </p:pic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6625451" y="4085578"/>
            <a:ext cx="1064626" cy="29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CD3 - FITC</a:t>
            </a:r>
            <a:endParaRPr lang="en-US" sz="1600" dirty="0"/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 rot="16200000">
            <a:off x="5104635" y="2712215"/>
            <a:ext cx="1360573" cy="29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CD158i  - A647</a:t>
            </a:r>
            <a:endParaRPr lang="en-US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631867" y="1524000"/>
            <a:ext cx="3025733" cy="2885222"/>
            <a:chOff x="228600" y="1524000"/>
            <a:chExt cx="3025733" cy="2885222"/>
          </a:xfrm>
        </p:grpSpPr>
        <p:grpSp>
          <p:nvGrpSpPr>
            <p:cNvPr id="19" name="Group 18"/>
            <p:cNvGrpSpPr/>
            <p:nvPr/>
          </p:nvGrpSpPr>
          <p:grpSpPr>
            <a:xfrm>
              <a:off x="228600" y="1524000"/>
              <a:ext cx="3025733" cy="2885222"/>
              <a:chOff x="1066800" y="806132"/>
              <a:chExt cx="3505199" cy="334242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4"/>
              <a:srcRect l="20199" t="12157" r="46809" b="53380"/>
              <a:stretch/>
            </p:blipFill>
            <p:spPr>
              <a:xfrm>
                <a:off x="1523998" y="806132"/>
                <a:ext cx="3048001" cy="2932526"/>
              </a:xfrm>
              <a:prstGeom prst="rect">
                <a:avLst/>
              </a:prstGeom>
            </p:spPr>
          </p:pic>
          <p:sp>
            <p:nvSpPr>
              <p:cNvPr id="21" name="TextBox 28"/>
              <p:cNvSpPr txBox="1">
                <a:spLocks noChangeArrowheads="1"/>
              </p:cNvSpPr>
              <p:nvPr/>
            </p:nvSpPr>
            <p:spPr bwMode="auto">
              <a:xfrm>
                <a:off x="2209799" y="3810000"/>
                <a:ext cx="123333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dirty="0" smtClean="0"/>
                  <a:t>CD3 - FITC</a:t>
                </a:r>
                <a:endParaRPr lang="en-US" sz="1600" dirty="0"/>
              </a:p>
            </p:txBody>
          </p:sp>
          <p:sp>
            <p:nvSpPr>
              <p:cNvPr id="22" name="TextBox 30"/>
              <p:cNvSpPr txBox="1">
                <a:spLocks noChangeArrowheads="1"/>
              </p:cNvSpPr>
              <p:nvPr/>
            </p:nvSpPr>
            <p:spPr bwMode="auto">
              <a:xfrm rot="16200000">
                <a:off x="447990" y="2219010"/>
                <a:ext cx="15761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dirty="0" smtClean="0"/>
                  <a:t>CD158i  - A647</a:t>
                </a:r>
                <a:endParaRPr lang="en-US" sz="1600" dirty="0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1981200" y="1981200"/>
              <a:ext cx="825499" cy="26669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18664185">
              <a:off x="1562201" y="2186050"/>
              <a:ext cx="613533" cy="38049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 flipH="1">
            <a:off x="1828800" y="1524000"/>
            <a:ext cx="990600" cy="13716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77000" y="1371600"/>
            <a:ext cx="155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01DE0"/>
                </a:solidFill>
              </a:rPr>
              <a:t>FcR</a:t>
            </a:r>
            <a:r>
              <a:rPr lang="en-US" b="1" dirty="0" smtClean="0">
                <a:solidFill>
                  <a:srgbClr val="F01DE0"/>
                </a:solidFill>
              </a:rPr>
              <a:t> blocked</a:t>
            </a:r>
            <a:endParaRPr lang="en-US" b="1" dirty="0">
              <a:solidFill>
                <a:srgbClr val="F01D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67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2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832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90800" y="2023529"/>
            <a:ext cx="6019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Fc Receptors bind antibodies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False positives!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Block </a:t>
            </a:r>
            <a:r>
              <a:rPr lang="en-US" sz="2000" dirty="0" err="1" smtClean="0"/>
              <a:t>FcR</a:t>
            </a:r>
            <a:r>
              <a:rPr lang="en-US" sz="2000" dirty="0" smtClean="0"/>
              <a:t> before staining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Anti-CD16/32 antibody (mouse cells)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200 </a:t>
            </a:r>
            <a:r>
              <a:rPr lang="en-US" sz="1600" dirty="0" err="1" smtClean="0"/>
              <a:t>ug</a:t>
            </a:r>
            <a:r>
              <a:rPr lang="en-US" sz="1600" dirty="0" smtClean="0"/>
              <a:t>/ml purified </a:t>
            </a:r>
            <a:r>
              <a:rPr lang="en-US" sz="1600" dirty="0" err="1" smtClean="0"/>
              <a:t>IgG</a:t>
            </a:r>
            <a:r>
              <a:rPr lang="en-US" sz="1600" dirty="0" smtClean="0"/>
              <a:t> (human cells)</a:t>
            </a:r>
            <a:endParaRPr lang="en-US" sz="1600" dirty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Commercial Fc block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378259" y="990600"/>
            <a:ext cx="64703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Fc Block to make </a:t>
            </a:r>
            <a:r>
              <a:rPr lang="en-US" sz="3600" b="1" dirty="0" smtClean="0">
                <a:solidFill>
                  <a:srgbClr val="008000"/>
                </a:solidFill>
              </a:rPr>
              <a:t>data </a:t>
            </a:r>
            <a:r>
              <a:rPr lang="en-US" sz="3600" b="1" dirty="0">
                <a:solidFill>
                  <a:srgbClr val="008000"/>
                </a:solidFill>
              </a:rPr>
              <a:t>Rock!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590800" y="4223043"/>
            <a:ext cx="4038600" cy="2372486"/>
            <a:chOff x="1585985" y="2831297"/>
            <a:chExt cx="4995302" cy="2934503"/>
          </a:xfrm>
        </p:grpSpPr>
        <p:grpSp>
          <p:nvGrpSpPr>
            <p:cNvPr id="13" name="Group 12"/>
            <p:cNvGrpSpPr/>
            <p:nvPr/>
          </p:nvGrpSpPr>
          <p:grpSpPr>
            <a:xfrm rot="20877155">
              <a:off x="2196725" y="3377686"/>
              <a:ext cx="972057" cy="776585"/>
              <a:chOff x="2438479" y="3074150"/>
              <a:chExt cx="972057" cy="776585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3219007" y="3686972"/>
                <a:ext cx="163763" cy="163763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 rot="18692941">
                <a:off x="2540436" y="2972193"/>
                <a:ext cx="768144" cy="972057"/>
                <a:chOff x="6051722" y="5089868"/>
                <a:chExt cx="768144" cy="972057"/>
              </a:xfrm>
            </p:grpSpPr>
            <p:sp>
              <p:nvSpPr>
                <p:cNvPr id="34" name="Line 12"/>
                <p:cNvSpPr>
                  <a:spLocks noChangeShapeType="1"/>
                </p:cNvSpPr>
                <p:nvPr/>
              </p:nvSpPr>
              <p:spPr bwMode="auto">
                <a:xfrm rot="17685586" flipV="1">
                  <a:off x="6053958" y="5428330"/>
                  <a:ext cx="668337" cy="3143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13"/>
                <p:cNvSpPr>
                  <a:spLocks noChangeShapeType="1"/>
                </p:cNvSpPr>
                <p:nvPr/>
              </p:nvSpPr>
              <p:spPr bwMode="auto">
                <a:xfrm rot="17685586" flipV="1">
                  <a:off x="6230081" y="4967017"/>
                  <a:ext cx="53975" cy="3095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14"/>
                <p:cNvSpPr>
                  <a:spLocks noChangeShapeType="1"/>
                </p:cNvSpPr>
                <p:nvPr/>
              </p:nvSpPr>
              <p:spPr bwMode="auto">
                <a:xfrm rot="17685586" flipH="1">
                  <a:off x="6177134" y="5044141"/>
                  <a:ext cx="41275" cy="2921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16"/>
                <p:cNvSpPr>
                  <a:spLocks noChangeShapeType="1"/>
                </p:cNvSpPr>
                <p:nvPr/>
              </p:nvSpPr>
              <p:spPr bwMode="auto">
                <a:xfrm rot="14677886">
                  <a:off x="6171705" y="5423106"/>
                  <a:ext cx="668338" cy="3143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17"/>
                <p:cNvSpPr>
                  <a:spLocks noChangeShapeType="1"/>
                </p:cNvSpPr>
                <p:nvPr/>
              </p:nvSpPr>
              <p:spPr bwMode="auto">
                <a:xfrm rot="14677886">
                  <a:off x="6607855" y="4957312"/>
                  <a:ext cx="49213" cy="3143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18"/>
                <p:cNvSpPr>
                  <a:spLocks noChangeShapeType="1"/>
                </p:cNvSpPr>
                <p:nvPr/>
              </p:nvSpPr>
              <p:spPr bwMode="auto">
                <a:xfrm rot="14677886" flipH="1" flipV="1">
                  <a:off x="6668259" y="5048190"/>
                  <a:ext cx="30163" cy="2730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Moon 39"/>
                <p:cNvSpPr/>
                <p:nvPr/>
              </p:nvSpPr>
              <p:spPr>
                <a:xfrm rot="5400000">
                  <a:off x="6355236" y="5850509"/>
                  <a:ext cx="194232" cy="228600"/>
                </a:xfrm>
                <a:prstGeom prst="moon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5" name="Group 14"/>
            <p:cNvGrpSpPr/>
            <p:nvPr/>
          </p:nvGrpSpPr>
          <p:grpSpPr>
            <a:xfrm rot="1288781">
              <a:off x="5076577" y="3293439"/>
              <a:ext cx="1127707" cy="938764"/>
              <a:chOff x="4642216" y="2813037"/>
              <a:chExt cx="1127707" cy="938764"/>
            </a:xfrm>
          </p:grpSpPr>
          <p:sp>
            <p:nvSpPr>
              <p:cNvPr id="22" name="Rectangle 21"/>
              <p:cNvSpPr/>
              <p:nvPr/>
            </p:nvSpPr>
            <p:spPr>
              <a:xfrm rot="2008061">
                <a:off x="4678221" y="3532922"/>
                <a:ext cx="257367" cy="218879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 rot="2008061">
                <a:off x="4763843" y="3476950"/>
                <a:ext cx="154743" cy="218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1"/>
              <p:cNvGrpSpPr>
                <a:grpSpLocks/>
              </p:cNvGrpSpPr>
              <p:nvPr/>
            </p:nvGrpSpPr>
            <p:grpSpPr bwMode="auto">
              <a:xfrm rot="8996190">
                <a:off x="4642216" y="2813037"/>
                <a:ext cx="1009650" cy="938212"/>
                <a:chOff x="3025" y="2205"/>
                <a:chExt cx="636" cy="591"/>
              </a:xfrm>
            </p:grpSpPr>
            <p:sp>
              <p:nvSpPr>
                <p:cNvPr id="26" name="Line 12"/>
                <p:cNvSpPr>
                  <a:spLocks noChangeShapeType="1"/>
                </p:cNvSpPr>
                <p:nvPr/>
              </p:nvSpPr>
              <p:spPr bwMode="auto">
                <a:xfrm rot="3273338" flipV="1">
                  <a:off x="3059" y="2317"/>
                  <a:ext cx="421" cy="1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13"/>
                <p:cNvSpPr>
                  <a:spLocks noChangeShapeType="1"/>
                </p:cNvSpPr>
                <p:nvPr/>
              </p:nvSpPr>
              <p:spPr bwMode="auto">
                <a:xfrm rot="3273338" flipV="1">
                  <a:off x="3547" y="2392"/>
                  <a:ext cx="34" cy="1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4"/>
                <p:cNvSpPr>
                  <a:spLocks noChangeShapeType="1"/>
                </p:cNvSpPr>
                <p:nvPr/>
              </p:nvSpPr>
              <p:spPr bwMode="auto">
                <a:xfrm rot="3273338" flipH="1">
                  <a:off x="3529" y="2332"/>
                  <a:ext cx="26" cy="1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16"/>
                <p:cNvSpPr>
                  <a:spLocks noChangeShapeType="1"/>
                </p:cNvSpPr>
                <p:nvPr/>
              </p:nvSpPr>
              <p:spPr bwMode="auto">
                <a:xfrm rot="265638">
                  <a:off x="3025" y="2383"/>
                  <a:ext cx="421" cy="1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17"/>
                <p:cNvSpPr>
                  <a:spLocks noChangeShapeType="1"/>
                </p:cNvSpPr>
                <p:nvPr/>
              </p:nvSpPr>
              <p:spPr bwMode="auto">
                <a:xfrm rot="265638">
                  <a:off x="3435" y="2598"/>
                  <a:ext cx="31" cy="1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18"/>
                <p:cNvSpPr>
                  <a:spLocks noChangeShapeType="1"/>
                </p:cNvSpPr>
                <p:nvPr/>
              </p:nvSpPr>
              <p:spPr bwMode="auto">
                <a:xfrm rot="265638" flipH="1" flipV="1">
                  <a:off x="3375" y="2620"/>
                  <a:ext cx="19" cy="1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" name="Moon 24"/>
              <p:cNvSpPr/>
              <p:nvPr/>
            </p:nvSpPr>
            <p:spPr>
              <a:xfrm>
                <a:off x="5599039" y="3169120"/>
                <a:ext cx="170884" cy="228600"/>
              </a:xfrm>
              <a:prstGeom prst="moon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2982913" y="3530600"/>
              <a:ext cx="2268537" cy="22352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5251450" y="2923830"/>
              <a:ext cx="1329837" cy="3806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Specific</a:t>
              </a:r>
              <a:endParaRPr lang="en-US" dirty="0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1585985" y="2831297"/>
              <a:ext cx="1576387" cy="307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dirty="0" smtClean="0"/>
                <a:t>Non-specific</a:t>
              </a:r>
              <a:endParaRPr lang="en-US" dirty="0"/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142465" y="3903272"/>
              <a:ext cx="1271050" cy="57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srgbClr val="FF6600"/>
                  </a:solidFill>
                </a:rPr>
                <a:t>Fc </a:t>
              </a:r>
            </a:p>
            <a:p>
              <a:r>
                <a:rPr lang="en-US" sz="1200" dirty="0" smtClean="0">
                  <a:solidFill>
                    <a:srgbClr val="FF6600"/>
                  </a:solidFill>
                </a:rPr>
                <a:t>Receptor</a:t>
              </a:r>
              <a:endParaRPr lang="en-US" sz="1200" dirty="0">
                <a:solidFill>
                  <a:srgbClr val="FF6600"/>
                </a:solidFill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4287845" y="3889000"/>
              <a:ext cx="9186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srgbClr val="008000"/>
                  </a:solidFill>
                </a:rPr>
                <a:t>Antigen</a:t>
              </a:r>
              <a:endParaRPr lang="en-US" sz="1200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14400" y="1981200"/>
            <a:ext cx="1600201" cy="1395442"/>
            <a:chOff x="228600" y="2057400"/>
            <a:chExt cx="1600201" cy="1395442"/>
          </a:xfrm>
        </p:grpSpPr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1300009" y="2295707"/>
              <a:ext cx="52879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Fab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sp>
          <p:nvSpPr>
            <p:cNvPr id="45" name="Text Box 20"/>
            <p:cNvSpPr txBox="1">
              <a:spLocks noChangeArrowheads="1"/>
            </p:cNvSpPr>
            <p:nvPr/>
          </p:nvSpPr>
          <p:spPr bwMode="auto">
            <a:xfrm>
              <a:off x="228600" y="2057400"/>
              <a:ext cx="157638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dirty="0"/>
                <a:t>Antibody</a:t>
              </a:r>
              <a:endParaRPr lang="en-US" dirty="0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 rot="17685586" flipV="1">
              <a:off x="242701" y="2805714"/>
              <a:ext cx="668337" cy="314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 rot="17685586" flipV="1">
              <a:off x="418822" y="2344402"/>
              <a:ext cx="53975" cy="3095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4"/>
            <p:cNvSpPr>
              <a:spLocks noChangeShapeType="1"/>
            </p:cNvSpPr>
            <p:nvPr/>
          </p:nvSpPr>
          <p:spPr bwMode="auto">
            <a:xfrm rot="17685586" flipH="1">
              <a:off x="365876" y="2421526"/>
              <a:ext cx="41275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6"/>
            <p:cNvSpPr>
              <a:spLocks noChangeShapeType="1"/>
            </p:cNvSpPr>
            <p:nvPr/>
          </p:nvSpPr>
          <p:spPr bwMode="auto">
            <a:xfrm rot="14677886">
              <a:off x="360445" y="2800490"/>
              <a:ext cx="668338" cy="314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17"/>
            <p:cNvSpPr>
              <a:spLocks noChangeShapeType="1"/>
            </p:cNvSpPr>
            <p:nvPr/>
          </p:nvSpPr>
          <p:spPr bwMode="auto">
            <a:xfrm rot="14677886">
              <a:off x="796597" y="2334697"/>
              <a:ext cx="49213" cy="314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18"/>
            <p:cNvSpPr>
              <a:spLocks noChangeShapeType="1"/>
            </p:cNvSpPr>
            <p:nvPr/>
          </p:nvSpPr>
          <p:spPr bwMode="auto">
            <a:xfrm rot="14677886" flipH="1" flipV="1">
              <a:off x="857000" y="2425574"/>
              <a:ext cx="30163" cy="273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 flipV="1">
              <a:off x="1012381" y="2460169"/>
              <a:ext cx="335921" cy="23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 flipV="1">
              <a:off x="736482" y="3226762"/>
              <a:ext cx="335921" cy="23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20"/>
            <p:cNvSpPr txBox="1">
              <a:spLocks noChangeArrowheads="1"/>
            </p:cNvSpPr>
            <p:nvPr/>
          </p:nvSpPr>
          <p:spPr bwMode="auto">
            <a:xfrm>
              <a:off x="1024109" y="3062300"/>
              <a:ext cx="42369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Fc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sp>
          <p:nvSpPr>
            <p:cNvPr id="44" name="Moon 43"/>
            <p:cNvSpPr/>
            <p:nvPr/>
          </p:nvSpPr>
          <p:spPr>
            <a:xfrm rot="5400000">
              <a:off x="556639" y="3253100"/>
              <a:ext cx="170884" cy="228600"/>
            </a:xfrm>
            <a:prstGeom prst="mo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760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3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6550223"/>
            <a:ext cx="4226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Data from Nature Reviews Immunology 4, 648-655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4419600" y="2317746"/>
            <a:ext cx="5105400" cy="188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-Lymphocytes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-CD4 and CD8 are mutually exclusive 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</a:t>
            </a:r>
            <a:r>
              <a:rPr lang="en-US" sz="1600" i="1" dirty="0" err="1" smtClean="0"/>
              <a:t>FcR</a:t>
            </a:r>
            <a:r>
              <a:rPr lang="en-US" sz="1600" i="1" dirty="0" smtClean="0"/>
              <a:t> were blocked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-microscope </a:t>
            </a:r>
            <a:r>
              <a:rPr lang="en-US" sz="1600" i="1" dirty="0"/>
              <a:t>shows single cell prep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905000" y="49530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CD4,CD8 double positives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 rot="16200000">
            <a:off x="1313900" y="2231528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CD8</a:t>
            </a:r>
          </a:p>
        </p:txBody>
      </p:sp>
      <p:sp>
        <p:nvSpPr>
          <p:cNvPr id="37" name="TextBox 28"/>
          <p:cNvSpPr txBox="1">
            <a:spLocks noChangeArrowheads="1"/>
          </p:cNvSpPr>
          <p:nvPr/>
        </p:nvSpPr>
        <p:spPr bwMode="auto">
          <a:xfrm>
            <a:off x="2803524" y="3962400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CD4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52600" y="1219200"/>
            <a:ext cx="2550196" cy="2730500"/>
            <a:chOff x="1752600" y="1219200"/>
            <a:chExt cx="2550196" cy="2730500"/>
          </a:xfrm>
        </p:grpSpPr>
        <p:pic>
          <p:nvPicPr>
            <p:cNvPr id="38" name="Picture 37" descr="Fig 3 BotLeft.ti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0" b="2720"/>
            <a:stretch/>
          </p:blipFill>
          <p:spPr>
            <a:xfrm>
              <a:off x="1752600" y="1219200"/>
              <a:ext cx="2550196" cy="2730500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 rot="19366018">
              <a:off x="3077576" y="1269114"/>
              <a:ext cx="289261" cy="78029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839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057400" y="76200"/>
            <a:ext cx="5657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Dead Cells Kill Your Data</a:t>
            </a:r>
          </a:p>
        </p:txBody>
      </p:sp>
      <p:pic>
        <p:nvPicPr>
          <p:cNvPr id="29" name="Picture 2" descr="skull_and_crossbones_lar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76200"/>
            <a:ext cx="63332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30"/>
          <p:cNvSpPr txBox="1">
            <a:spLocks noChangeArrowheads="1"/>
          </p:cNvSpPr>
          <p:nvPr/>
        </p:nvSpPr>
        <p:spPr bwMode="auto">
          <a:xfrm rot="16200000">
            <a:off x="643976" y="2917328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CD8</a:t>
            </a:r>
          </a:p>
        </p:txBody>
      </p:sp>
      <p:sp>
        <p:nvSpPr>
          <p:cNvPr id="17" name="TextBox 28"/>
          <p:cNvSpPr txBox="1">
            <a:spLocks noChangeArrowheads="1"/>
          </p:cNvSpPr>
          <p:nvPr/>
        </p:nvSpPr>
        <p:spPr bwMode="auto">
          <a:xfrm>
            <a:off x="2133600" y="4648200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CD4</a:t>
            </a: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6680025" y="4648200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CD4</a:t>
            </a:r>
          </a:p>
        </p:txBody>
      </p:sp>
      <p:sp>
        <p:nvSpPr>
          <p:cNvPr id="10" name="TextBox 30"/>
          <p:cNvSpPr txBox="1">
            <a:spLocks noChangeArrowheads="1"/>
          </p:cNvSpPr>
          <p:nvPr/>
        </p:nvSpPr>
        <p:spPr bwMode="auto">
          <a:xfrm rot="16200000">
            <a:off x="5162022" y="2917328"/>
            <a:ext cx="54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CD8</a:t>
            </a: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743200" y="1096754"/>
            <a:ext cx="2781303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DEAD CELLS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BIND ANTIBODIES</a:t>
            </a:r>
            <a:endParaRPr lang="en-US" sz="2000" dirty="0">
              <a:solidFill>
                <a:srgbClr val="F01DE0"/>
              </a:solidFill>
            </a:endParaRPr>
          </a:p>
        </p:txBody>
      </p:sp>
      <p:pic>
        <p:nvPicPr>
          <p:cNvPr id="3" name="Picture 2" descr="Fig 3 BotLeft.ti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b="2720"/>
          <a:stretch/>
        </p:blipFill>
        <p:spPr>
          <a:xfrm>
            <a:off x="1082676" y="1905000"/>
            <a:ext cx="2550196" cy="2730500"/>
          </a:xfrm>
          <a:prstGeom prst="rect">
            <a:avLst/>
          </a:prstGeom>
        </p:spPr>
      </p:pic>
      <p:pic>
        <p:nvPicPr>
          <p:cNvPr id="5" name="Picture 4" descr="Fig 3 BotRight.ti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" b="2833"/>
          <a:stretch/>
        </p:blipFill>
        <p:spPr>
          <a:xfrm>
            <a:off x="5600525" y="1905000"/>
            <a:ext cx="2552875" cy="2727325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H="1">
            <a:off x="3200400" y="1600200"/>
            <a:ext cx="228600" cy="9906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19366018">
            <a:off x="2407652" y="1954914"/>
            <a:ext cx="289261" cy="78029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19366018">
            <a:off x="7157718" y="1989191"/>
            <a:ext cx="289261" cy="78029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59389" y="1583266"/>
            <a:ext cx="173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01DE0"/>
                </a:solidFill>
              </a:rPr>
              <a:t>DAPI negative</a:t>
            </a:r>
            <a:endParaRPr lang="en-US" b="1" dirty="0">
              <a:solidFill>
                <a:srgbClr val="F01DE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79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3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187700" y="31232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905000" y="2577167"/>
            <a:ext cx="5867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Dead cells bind antibodies indiscriminately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False positives!</a:t>
            </a:r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Scatter gating does not remove ALL dead cells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Exclude dead cells with a viability dye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DAPI, PI, ToPro3…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Fixable live/dead dyes (fixed cells)</a:t>
            </a:r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676400" y="1281767"/>
            <a:ext cx="5657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Dead Cells Kill Your Data</a:t>
            </a:r>
          </a:p>
        </p:txBody>
      </p:sp>
    </p:spTree>
    <p:extLst>
      <p:ext uri="{BB962C8B-B14F-4D97-AF65-F5344CB8AC3E}">
        <p14:creationId xmlns:p14="http://schemas.microsoft.com/office/powerpoint/2010/main" val="3356191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4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P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63662"/>
            <a:ext cx="2695816" cy="271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1371600"/>
            <a:ext cx="2693987" cy="271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828800" y="52578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Poor post-sort purity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5791200" y="2438400"/>
            <a:ext cx="3581400" cy="161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-Cell line transfected with GFP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-post-sort purity was poor 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-recovery was good (too good?)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-bead test sort showed good purity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965200" y="1295929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</a:t>
            </a:r>
            <a:r>
              <a:rPr lang="en-US" dirty="0" smtClean="0"/>
              <a:t>-sort</a:t>
            </a:r>
          </a:p>
          <a:p>
            <a:r>
              <a:rPr lang="en-US" dirty="0" smtClean="0"/>
              <a:t>24% GFP+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77796" y="1301001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</a:t>
            </a:r>
            <a:r>
              <a:rPr lang="en-US" dirty="0" smtClean="0"/>
              <a:t>-sort</a:t>
            </a:r>
          </a:p>
          <a:p>
            <a:r>
              <a:rPr lang="en-US" dirty="0" smtClean="0"/>
              <a:t>67% GFP+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8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514600" y="39687"/>
            <a:ext cx="3929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DOUBLE Trouble</a:t>
            </a:r>
          </a:p>
        </p:txBody>
      </p:sp>
      <p:pic>
        <p:nvPicPr>
          <p:cNvPr id="8" name="P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1371600"/>
            <a:ext cx="2693987" cy="271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04809" y="990600"/>
            <a:ext cx="1274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</a:t>
            </a:r>
            <a:r>
              <a:rPr lang="en-US" dirty="0" smtClean="0"/>
              <a:t>-sort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23897" y="2163554"/>
            <a:ext cx="2781303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GFP- HITCHHIKE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WITH GFP+</a:t>
            </a:r>
            <a:endParaRPr lang="en-US" sz="2000" dirty="0">
              <a:solidFill>
                <a:srgbClr val="F01DE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86000" y="2590800"/>
            <a:ext cx="1420813" cy="808246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553200" y="76200"/>
            <a:ext cx="1066800" cy="526235"/>
            <a:chOff x="3810000" y="5943600"/>
            <a:chExt cx="1524000" cy="762000"/>
          </a:xfrm>
        </p:grpSpPr>
        <p:sp>
          <p:nvSpPr>
            <p:cNvPr id="3" name="Oval 2"/>
            <p:cNvSpPr/>
            <p:nvPr/>
          </p:nvSpPr>
          <p:spPr>
            <a:xfrm>
              <a:off x="3810000" y="5943600"/>
              <a:ext cx="762000" cy="762000"/>
            </a:xfrm>
            <a:prstGeom prst="ellipse">
              <a:avLst/>
            </a:prstGeom>
            <a:solidFill>
              <a:srgbClr val="00D6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572000" y="5943600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62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4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6598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47800" y="1656576"/>
            <a:ext cx="6705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Cells stick together </a:t>
            </a:r>
            <a:r>
              <a:rPr lang="en-US" sz="2000" dirty="0" smtClean="0">
                <a:sym typeface="Wingdings"/>
              </a:rPr>
              <a:t> Doublets</a:t>
            </a: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Not removed by filtering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C</a:t>
            </a:r>
            <a:r>
              <a:rPr lang="en-US" sz="1600" dirty="0" smtClean="0"/>
              <a:t>ause poor sort purity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Give false double positive populations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Width/Height and Area/Height pulse gating doesn’t remove all doublets</a:t>
            </a:r>
          </a:p>
          <a:p>
            <a:pPr marL="1200150" lvl="2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Cell preparation is key!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Some adhesion molecules require </a:t>
            </a:r>
            <a:r>
              <a:rPr lang="en-US" sz="1600" dirty="0" err="1" smtClean="0"/>
              <a:t>Ca</a:t>
            </a:r>
            <a:r>
              <a:rPr lang="en-US" sz="1600" baseline="30000" dirty="0"/>
              <a:t>++</a:t>
            </a:r>
            <a:r>
              <a:rPr lang="en-US" sz="1600" dirty="0"/>
              <a:t>/Mg</a:t>
            </a:r>
            <a:r>
              <a:rPr lang="en-US" sz="1600" baseline="30000" dirty="0"/>
              <a:t>+</a:t>
            </a:r>
            <a:r>
              <a:rPr lang="en-US" sz="1600" baseline="30000" dirty="0" smtClean="0"/>
              <a:t>+ </a:t>
            </a:r>
            <a:endParaRPr lang="en-US" sz="1600" dirty="0" smtClean="0"/>
          </a:p>
          <a:p>
            <a:pPr marL="1200150" lvl="2" indent="-285750">
              <a:buFont typeface="Arial"/>
              <a:buChar char="•"/>
            </a:pPr>
            <a:r>
              <a:rPr lang="en-US" sz="1400" dirty="0" smtClean="0"/>
              <a:t>Add EDTA</a:t>
            </a:r>
            <a:endParaRPr lang="en-US" sz="1400" baseline="300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DNA released from dead cells is sticky</a:t>
            </a:r>
          </a:p>
          <a:p>
            <a:pPr marL="1200150" lvl="2" indent="-285750">
              <a:buFont typeface="Arial"/>
              <a:buChar char="•"/>
            </a:pPr>
            <a:r>
              <a:rPr lang="en-US" sz="1400" dirty="0" smtClean="0"/>
              <a:t>Stop killing your cells</a:t>
            </a:r>
          </a:p>
          <a:p>
            <a:pPr marL="1200150" lvl="2" indent="-285750">
              <a:buFont typeface="Arial"/>
              <a:buChar char="•"/>
            </a:pPr>
            <a:r>
              <a:rPr lang="en-US" sz="1400" dirty="0" smtClean="0"/>
              <a:t>Add </a:t>
            </a:r>
            <a:r>
              <a:rPr lang="en-US" sz="1400" dirty="0" err="1" smtClean="0"/>
              <a:t>DNAse</a:t>
            </a:r>
            <a:endParaRPr lang="en-US" sz="1400" dirty="0" smtClean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14600" y="818376"/>
            <a:ext cx="3929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DOUBLE Trouble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62600" y="4055902"/>
            <a:ext cx="990600" cy="495300"/>
            <a:chOff x="304800" y="2667000"/>
            <a:chExt cx="1524000" cy="762000"/>
          </a:xfrm>
        </p:grpSpPr>
        <p:sp>
          <p:nvSpPr>
            <p:cNvPr id="11" name="Oval 10"/>
            <p:cNvSpPr/>
            <p:nvPr/>
          </p:nvSpPr>
          <p:spPr>
            <a:xfrm>
              <a:off x="304800" y="2667000"/>
              <a:ext cx="762000" cy="762000"/>
            </a:xfrm>
            <a:prstGeom prst="ellipse">
              <a:avLst/>
            </a:prstGeom>
            <a:solidFill>
              <a:srgbClr val="00D6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066800" y="2667000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6629400" y="4094002"/>
            <a:ext cx="0" cy="457200"/>
          </a:xfrm>
          <a:prstGeom prst="line">
            <a:avLst/>
          </a:prstGeom>
          <a:ln w="12700" cap="flat" cmpd="sng">
            <a:solidFill>
              <a:schemeClr val="tx1"/>
            </a:solidFill>
            <a:round/>
            <a:headEnd type="arrow" w="med" len="sm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29400" y="4051670"/>
            <a:ext cx="64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Pulse</a:t>
            </a:r>
          </a:p>
          <a:p>
            <a:r>
              <a:rPr lang="en-US" sz="1400" dirty="0" smtClean="0"/>
              <a:t>Width</a:t>
            </a:r>
            <a:endParaRPr lang="en-US" sz="1400" dirty="0"/>
          </a:p>
        </p:txBody>
      </p:sp>
      <p:grpSp>
        <p:nvGrpSpPr>
          <p:cNvPr id="17" name="Group 16"/>
          <p:cNvGrpSpPr/>
          <p:nvPr/>
        </p:nvGrpSpPr>
        <p:grpSpPr>
          <a:xfrm rot="16200000">
            <a:off x="3928412" y="4114800"/>
            <a:ext cx="914400" cy="457200"/>
            <a:chOff x="304800" y="2667000"/>
            <a:chExt cx="1524000" cy="762000"/>
          </a:xfrm>
        </p:grpSpPr>
        <p:sp>
          <p:nvSpPr>
            <p:cNvPr id="18" name="Oval 17"/>
            <p:cNvSpPr/>
            <p:nvPr/>
          </p:nvSpPr>
          <p:spPr>
            <a:xfrm>
              <a:off x="304800" y="2667000"/>
              <a:ext cx="762000" cy="762000"/>
            </a:xfrm>
            <a:prstGeom prst="ellipse">
              <a:avLst/>
            </a:prstGeom>
            <a:solidFill>
              <a:srgbClr val="00D6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066800" y="2667000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4690412" y="3886200"/>
            <a:ext cx="0" cy="914400"/>
          </a:xfrm>
          <a:prstGeom prst="line">
            <a:avLst/>
          </a:prstGeom>
          <a:ln w="12700" cap="flat" cmpd="sng">
            <a:solidFill>
              <a:schemeClr val="tx1"/>
            </a:solidFill>
            <a:round/>
            <a:headEnd type="arrow" w="med" len="sm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66612" y="4035623"/>
            <a:ext cx="64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Pulse</a:t>
            </a:r>
          </a:p>
          <a:p>
            <a:r>
              <a:rPr lang="en-US" sz="1400" dirty="0" smtClean="0"/>
              <a:t>Width</a:t>
            </a:r>
            <a:endParaRPr lang="en-US" sz="1400" dirty="0"/>
          </a:p>
        </p:txBody>
      </p:sp>
      <p:sp>
        <p:nvSpPr>
          <p:cNvPr id="26" name="Oval 25"/>
          <p:cNvSpPr/>
          <p:nvPr/>
        </p:nvSpPr>
        <p:spPr>
          <a:xfrm>
            <a:off x="2209800" y="4043203"/>
            <a:ext cx="495300" cy="495300"/>
          </a:xfrm>
          <a:prstGeom prst="ellipse">
            <a:avLst/>
          </a:prstGeom>
          <a:solidFill>
            <a:srgbClr val="00D6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6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785412" y="4085535"/>
            <a:ext cx="0" cy="457200"/>
          </a:xfrm>
          <a:prstGeom prst="line">
            <a:avLst/>
          </a:prstGeom>
          <a:ln w="12700" cap="flat" cmpd="sng">
            <a:solidFill>
              <a:schemeClr val="tx1"/>
            </a:solidFill>
            <a:round/>
            <a:headEnd type="arrow" w="med" len="sm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785412" y="4043203"/>
            <a:ext cx="64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Pulse</a:t>
            </a:r>
          </a:p>
          <a:p>
            <a:r>
              <a:rPr lang="en-US" sz="1400" dirty="0" smtClean="0"/>
              <a:t>Width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5615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5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438400" y="1371600"/>
            <a:ext cx="3494088" cy="3276600"/>
            <a:chOff x="2438400" y="1371600"/>
            <a:chExt cx="3494088" cy="3276600"/>
          </a:xfrm>
        </p:grpSpPr>
        <p:pic>
          <p:nvPicPr>
            <p:cNvPr id="19" name="Picture 2" descr="030714-TRPEcomp-bad.jpg                                        0006E148MR Traveler                    BB680AA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62" r="49173" b="58295"/>
            <a:stretch>
              <a:fillRect/>
            </a:stretch>
          </p:blipFill>
          <p:spPr bwMode="auto">
            <a:xfrm>
              <a:off x="2743200" y="1371600"/>
              <a:ext cx="3189288" cy="304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1"/>
            <p:cNvSpPr txBox="1">
              <a:spLocks noChangeArrowheads="1"/>
            </p:cNvSpPr>
            <p:nvPr/>
          </p:nvSpPr>
          <p:spPr bwMode="auto">
            <a:xfrm>
              <a:off x="3993261" y="4371201"/>
              <a:ext cx="959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dirty="0"/>
                <a:t>CD57 PE</a:t>
              </a:r>
            </a:p>
          </p:txBody>
        </p:sp>
        <p:sp>
          <p:nvSpPr>
            <p:cNvPr id="28" name="TextBox 1"/>
            <p:cNvSpPr txBox="1">
              <a:spLocks noChangeArrowheads="1"/>
            </p:cNvSpPr>
            <p:nvPr/>
          </p:nvSpPr>
          <p:spPr bwMode="auto">
            <a:xfrm rot="16200000">
              <a:off x="1814640" y="2681161"/>
              <a:ext cx="15245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dirty="0"/>
                <a:t>CD45RO TR-PE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6550223"/>
            <a:ext cx="2789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Data courtesy of Mario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Roederer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828800" y="51054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Improper compensation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019800" y="2438400"/>
            <a:ext cx="3429000" cy="185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controls: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     -CD3 TR-PE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     -CD57 PE</a:t>
            </a:r>
            <a:endParaRPr lang="en-US" sz="1600" i="1" dirty="0" smtClean="0"/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600" i="1" dirty="0" smtClean="0"/>
              <a:t>-controls are as bright as experimental stain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98302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67881_key_lg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415">
            <a:off x="7501919" y="-2224"/>
            <a:ext cx="1166372" cy="78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024066" y="76200"/>
            <a:ext cx="651973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8000"/>
                </a:solidFill>
              </a:rPr>
              <a:t>Compensation Controls are KEY</a:t>
            </a:r>
          </a:p>
        </p:txBody>
      </p:sp>
      <p:pic>
        <p:nvPicPr>
          <p:cNvPr id="16" name="Picture 2" descr="030714-TRPEcomp-bad.jpg                                        0006E148MR Traveler                    BB680AA8: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1" r="49173" b="61453"/>
          <a:stretch/>
        </p:blipFill>
        <p:spPr bwMode="auto">
          <a:xfrm>
            <a:off x="2717800" y="1822450"/>
            <a:ext cx="2463800" cy="242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3189287" y="1087437"/>
            <a:ext cx="1651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200" i="1" dirty="0"/>
          </a:p>
          <a:p>
            <a:r>
              <a:rPr lang="en-US" sz="1200" i="1" dirty="0"/>
              <a:t>Single color controls:</a:t>
            </a:r>
          </a:p>
          <a:p>
            <a:r>
              <a:rPr lang="en-US" sz="1400" i="1" dirty="0"/>
              <a:t>-</a:t>
            </a:r>
            <a:r>
              <a:rPr lang="en-US" sz="1400" i="1" dirty="0">
                <a:solidFill>
                  <a:srgbClr val="FF830E"/>
                </a:solidFill>
              </a:rPr>
              <a:t>CD3 TR-PE</a:t>
            </a:r>
          </a:p>
          <a:p>
            <a:r>
              <a:rPr lang="en-US" sz="1400" i="1" dirty="0"/>
              <a:t>-CD57 PE</a:t>
            </a:r>
          </a:p>
          <a:p>
            <a:endParaRPr lang="en-US" sz="1200" i="1" dirty="0"/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481387" y="4219575"/>
            <a:ext cx="825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CD57 PE</a:t>
            </a: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 rot="16200000">
            <a:off x="1886743" y="3004343"/>
            <a:ext cx="13112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CD45RO TR-PE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2400" y="1066800"/>
            <a:ext cx="2743200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TR-PE SPILLOVER 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DIFFERS BY VIAL</a:t>
            </a:r>
            <a:endParaRPr lang="en-US" sz="2000" dirty="0">
              <a:solidFill>
                <a:srgbClr val="F01DE0"/>
              </a:solidFill>
            </a:endParaRPr>
          </a:p>
        </p:txBody>
      </p:sp>
      <p:cxnSp>
        <p:nvCxnSpPr>
          <p:cNvPr id="25" name="Straight Arrow Connector 24"/>
          <p:cNvCxnSpPr>
            <a:endCxn id="23" idx="0"/>
          </p:cNvCxnSpPr>
          <p:nvPr/>
        </p:nvCxnSpPr>
        <p:spPr>
          <a:xfrm>
            <a:off x="1981200" y="1600200"/>
            <a:ext cx="422274" cy="1543049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8" idx="1"/>
          </p:cNvCxnSpPr>
          <p:nvPr/>
        </p:nvCxnSpPr>
        <p:spPr>
          <a:xfrm>
            <a:off x="1981200" y="1600200"/>
            <a:ext cx="1208087" cy="26193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15000" y="912911"/>
            <a:ext cx="2819399" cy="3594002"/>
            <a:chOff x="5715000" y="912911"/>
            <a:chExt cx="2819399" cy="3594002"/>
          </a:xfrm>
        </p:grpSpPr>
        <p:pic>
          <p:nvPicPr>
            <p:cNvPr id="17" name="Picture 4" descr="030714-TRPEcomp-good.jpg                                       0006E148MR Traveler                    BB680AA8: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68" t="1" r="49586" b="61395"/>
            <a:stretch/>
          </p:blipFill>
          <p:spPr bwMode="auto">
            <a:xfrm>
              <a:off x="6087532" y="1801812"/>
              <a:ext cx="2446867" cy="2456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3"/>
            <p:cNvSpPr txBox="1">
              <a:spLocks noChangeArrowheads="1"/>
            </p:cNvSpPr>
            <p:nvPr/>
          </p:nvSpPr>
          <p:spPr bwMode="auto">
            <a:xfrm>
              <a:off x="6446838" y="1066800"/>
              <a:ext cx="1693862" cy="107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endParaRPr lang="en-US" sz="1200" i="1" dirty="0">
                <a:solidFill>
                  <a:srgbClr val="000000"/>
                </a:solidFill>
              </a:endParaRPr>
            </a:p>
            <a:p>
              <a:r>
                <a:rPr lang="en-US" sz="1200" i="1" dirty="0">
                  <a:solidFill>
                    <a:srgbClr val="000000"/>
                  </a:solidFill>
                </a:rPr>
                <a:t>Single color controls:</a:t>
              </a:r>
            </a:p>
            <a:p>
              <a:r>
                <a:rPr lang="en-US" sz="1400" i="1" dirty="0">
                  <a:solidFill>
                    <a:srgbClr val="000000"/>
                  </a:solidFill>
                </a:rPr>
                <a:t>-</a:t>
              </a:r>
              <a:r>
                <a:rPr lang="en-US" sz="1400" i="1" dirty="0">
                  <a:solidFill>
                    <a:srgbClr val="FF830E"/>
                  </a:solidFill>
                </a:rPr>
                <a:t>CD45RO TR-PE</a:t>
              </a:r>
            </a:p>
            <a:p>
              <a:r>
                <a:rPr lang="en-US" sz="1400" i="1" dirty="0">
                  <a:solidFill>
                    <a:srgbClr val="000000"/>
                  </a:solidFill>
                </a:rPr>
                <a:t>-CD57 PE</a:t>
              </a:r>
            </a:p>
            <a:p>
              <a:endParaRPr lang="en-US" sz="1200" i="1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1"/>
            <p:cNvSpPr txBox="1">
              <a:spLocks noChangeArrowheads="1"/>
            </p:cNvSpPr>
            <p:nvPr/>
          </p:nvSpPr>
          <p:spPr bwMode="auto">
            <a:xfrm>
              <a:off x="6908800" y="4229101"/>
              <a:ext cx="82708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dirty="0"/>
                <a:t>CD57 PE</a:t>
              </a:r>
            </a:p>
          </p:txBody>
        </p:sp>
        <p:sp>
          <p:nvSpPr>
            <p:cNvPr id="22" name="TextBox 1"/>
            <p:cNvSpPr txBox="1">
              <a:spLocks noChangeArrowheads="1"/>
            </p:cNvSpPr>
            <p:nvPr/>
          </p:nvSpPr>
          <p:spPr bwMode="auto">
            <a:xfrm rot="16200000">
              <a:off x="5198269" y="2983706"/>
              <a:ext cx="131127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 dirty="0"/>
                <a:t>CD45RO TR-PE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48400" y="912911"/>
              <a:ext cx="20842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01DE0"/>
                  </a:solidFill>
                </a:rPr>
                <a:t>Correct compensation</a:t>
              </a:r>
              <a:endParaRPr lang="en-US" sz="1400" b="1" dirty="0">
                <a:solidFill>
                  <a:srgbClr val="F01DE0"/>
                </a:solidFill>
              </a:endParaRPr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911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638800" y="4191000"/>
            <a:ext cx="2501800" cy="2342952"/>
            <a:chOff x="8717063" y="3563937"/>
            <a:chExt cx="2501800" cy="2342952"/>
          </a:xfrm>
        </p:grpSpPr>
        <p:pic>
          <p:nvPicPr>
            <p:cNvPr id="8" name="Picture 8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1" t="11317" r="12917" b="25540"/>
            <a:stretch>
              <a:fillRect/>
            </a:stretch>
          </p:blipFill>
          <p:spPr bwMode="auto">
            <a:xfrm>
              <a:off x="9050338" y="3563937"/>
              <a:ext cx="2168525" cy="207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24"/>
            <p:cNvSpPr txBox="1">
              <a:spLocks noChangeArrowheads="1"/>
            </p:cNvSpPr>
            <p:nvPr/>
          </p:nvSpPr>
          <p:spPr bwMode="auto">
            <a:xfrm>
              <a:off x="9862212" y="5599112"/>
              <a:ext cx="68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/>
                <a:t>Green</a:t>
              </a:r>
              <a:endParaRPr lang="en-US" sz="1400" dirty="0"/>
            </a:p>
          </p:txBody>
        </p:sp>
        <p:sp>
          <p:nvSpPr>
            <p:cNvPr id="21" name="TextBox 25"/>
            <p:cNvSpPr txBox="1">
              <a:spLocks noChangeArrowheads="1"/>
            </p:cNvSpPr>
            <p:nvPr/>
          </p:nvSpPr>
          <p:spPr bwMode="auto">
            <a:xfrm rot="16200000">
              <a:off x="8479202" y="4360961"/>
              <a:ext cx="7835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/>
                <a:t>Orange</a:t>
              </a:r>
              <a:endParaRPr lang="en-US" sz="1400" dirty="0"/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9067800" y="3581400"/>
              <a:ext cx="2036763" cy="457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9936163" y="4335462"/>
              <a:ext cx="1143000" cy="129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24" name="Straight Connector 28"/>
            <p:cNvCxnSpPr>
              <a:cxnSpLocks noChangeShapeType="1"/>
            </p:cNvCxnSpPr>
            <p:nvPr/>
          </p:nvCxnSpPr>
          <p:spPr bwMode="auto">
            <a:xfrm flipH="1">
              <a:off x="9880600" y="3586162"/>
              <a:ext cx="17463" cy="20447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5" name="Picture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080"/>
            <a:stretch>
              <a:fillRect/>
            </a:stretch>
          </p:blipFill>
          <p:spPr bwMode="auto">
            <a:xfrm>
              <a:off x="10621963" y="4945062"/>
              <a:ext cx="457200" cy="67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7-Point Star 25"/>
            <p:cNvSpPr/>
            <p:nvPr/>
          </p:nvSpPr>
          <p:spPr bwMode="auto">
            <a:xfrm>
              <a:off x="10545763" y="5249862"/>
              <a:ext cx="152400" cy="152400"/>
            </a:xfrm>
            <a:prstGeom prst="star7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7-Point Star 26"/>
            <p:cNvSpPr/>
            <p:nvPr/>
          </p:nvSpPr>
          <p:spPr bwMode="auto">
            <a:xfrm>
              <a:off x="10566400" y="5389562"/>
              <a:ext cx="152400" cy="152400"/>
            </a:xfrm>
            <a:prstGeom prst="star7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7-Point Star 27"/>
            <p:cNvSpPr/>
            <p:nvPr/>
          </p:nvSpPr>
          <p:spPr bwMode="auto">
            <a:xfrm>
              <a:off x="10621963" y="4868862"/>
              <a:ext cx="152400" cy="152400"/>
            </a:xfrm>
            <a:prstGeom prst="star7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7-Point Star 28"/>
            <p:cNvSpPr/>
            <p:nvPr/>
          </p:nvSpPr>
          <p:spPr bwMode="auto">
            <a:xfrm>
              <a:off x="10926763" y="4868862"/>
              <a:ext cx="152400" cy="152400"/>
            </a:xfrm>
            <a:prstGeom prst="star7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7-Point Star 29"/>
            <p:cNvSpPr/>
            <p:nvPr/>
          </p:nvSpPr>
          <p:spPr bwMode="auto">
            <a:xfrm>
              <a:off x="10591800" y="5135562"/>
              <a:ext cx="152400" cy="152400"/>
            </a:xfrm>
            <a:prstGeom prst="star7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9144000" y="3657600"/>
              <a:ext cx="9796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/>
                <a:t>GFP stain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4000" y="1981200"/>
            <a:ext cx="6934200" cy="2111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RULE #1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Stain single color control with </a:t>
            </a:r>
            <a:r>
              <a:rPr lang="en-US" sz="2000" b="1" dirty="0" smtClean="0"/>
              <a:t>same</a:t>
            </a:r>
            <a:r>
              <a:rPr lang="en-US" sz="2000" dirty="0" smtClean="0"/>
              <a:t> </a:t>
            </a:r>
            <a:r>
              <a:rPr lang="en-US" sz="2000" dirty="0" err="1" smtClean="0"/>
              <a:t>fluorochrome</a:t>
            </a: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dirty="0"/>
              <a:t>Each lot of tandem dye is different</a:t>
            </a:r>
            <a:r>
              <a:rPr lang="en-US" sz="1600" dirty="0" smtClean="0"/>
              <a:t>!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dirty="0" smtClean="0"/>
              <a:t>GFP, FITC, A488, CFSE are all green but have different spectra</a:t>
            </a:r>
          </a:p>
          <a:p>
            <a:pPr lvl="1"/>
            <a:endParaRPr lang="en-US" sz="1600" dirty="0" smtClean="0"/>
          </a:p>
        </p:txBody>
      </p:sp>
      <p:grpSp>
        <p:nvGrpSpPr>
          <p:cNvPr id="33" name="Group 32"/>
          <p:cNvGrpSpPr/>
          <p:nvPr/>
        </p:nvGrpSpPr>
        <p:grpSpPr>
          <a:xfrm>
            <a:off x="1295400" y="4360754"/>
            <a:ext cx="4038600" cy="1887646"/>
            <a:chOff x="457200" y="4572000"/>
            <a:chExt cx="4038600" cy="18876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t="2018"/>
            <a:stretch/>
          </p:blipFill>
          <p:spPr>
            <a:xfrm>
              <a:off x="457200" y="4815134"/>
              <a:ext cx="4038600" cy="16445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43000" y="4572000"/>
              <a:ext cx="25679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Emission spectra of GFP and FITC</a:t>
              </a:r>
              <a:endParaRPr lang="en-US" sz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38797" y="4191000"/>
            <a:ext cx="2897189" cy="2336799"/>
            <a:chOff x="8280399" y="4419600"/>
            <a:chExt cx="2897189" cy="2336799"/>
          </a:xfrm>
        </p:grpSpPr>
        <p:grpSp>
          <p:nvGrpSpPr>
            <p:cNvPr id="3" name="Group 2"/>
            <p:cNvGrpSpPr/>
            <p:nvPr/>
          </p:nvGrpSpPr>
          <p:grpSpPr>
            <a:xfrm>
              <a:off x="8610600" y="4419600"/>
              <a:ext cx="2566988" cy="2074862"/>
              <a:chOff x="9067800" y="4495800"/>
              <a:chExt cx="2566988" cy="2074862"/>
            </a:xfrm>
          </p:grpSpPr>
          <p:pic>
            <p:nvPicPr>
              <p:cNvPr id="9" name="Picture 8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87" t="11411" b="25633"/>
              <a:stretch>
                <a:fillRect/>
              </a:stretch>
            </p:blipFill>
            <p:spPr bwMode="auto">
              <a:xfrm>
                <a:off x="9067800" y="4495800"/>
                <a:ext cx="2566988" cy="2074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5"/>
              <p:cNvCxnSpPr>
                <a:cxnSpLocks noChangeShapeType="1"/>
              </p:cNvCxnSpPr>
              <p:nvPr/>
            </p:nvCxnSpPr>
            <p:spPr bwMode="auto">
              <a:xfrm flipH="1">
                <a:off x="9913938" y="4513262"/>
                <a:ext cx="17462" cy="2044700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9085263" y="4821237"/>
                <a:ext cx="2044700" cy="0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4" name="Rectangle 17"/>
              <p:cNvSpPr>
                <a:spLocks noChangeArrowheads="1"/>
              </p:cNvSpPr>
              <p:nvPr/>
            </p:nvSpPr>
            <p:spPr bwMode="auto">
              <a:xfrm>
                <a:off x="9093200" y="4525962"/>
                <a:ext cx="2027238" cy="457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8"/>
              <p:cNvSpPr>
                <a:spLocks noChangeArrowheads="1"/>
              </p:cNvSpPr>
              <p:nvPr/>
            </p:nvSpPr>
            <p:spPr bwMode="auto">
              <a:xfrm>
                <a:off x="10066338" y="6172200"/>
                <a:ext cx="1058862" cy="3889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21"/>
              <p:cNvSpPr txBox="1">
                <a:spLocks noChangeArrowheads="1"/>
              </p:cNvSpPr>
              <p:nvPr/>
            </p:nvSpPr>
            <p:spPr bwMode="auto">
              <a:xfrm>
                <a:off x="9181571" y="4583641"/>
                <a:ext cx="101265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400" dirty="0"/>
                  <a:t>FITC stain</a:t>
                </a:r>
              </a:p>
            </p:txBody>
          </p:sp>
        </p:grpSp>
        <p:sp>
          <p:nvSpPr>
            <p:cNvPr id="31" name="TextBox 24"/>
            <p:cNvSpPr txBox="1">
              <a:spLocks noChangeArrowheads="1"/>
            </p:cNvSpPr>
            <p:nvPr/>
          </p:nvSpPr>
          <p:spPr bwMode="auto">
            <a:xfrm>
              <a:off x="9423402" y="6448622"/>
              <a:ext cx="6836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/>
                <a:t>Green</a:t>
              </a:r>
              <a:endParaRPr lang="en-US" sz="1400" dirty="0"/>
            </a:p>
          </p:txBody>
        </p:sp>
        <p:sp>
          <p:nvSpPr>
            <p:cNvPr id="32" name="TextBox 25"/>
            <p:cNvSpPr txBox="1">
              <a:spLocks noChangeArrowheads="1"/>
            </p:cNvSpPr>
            <p:nvPr/>
          </p:nvSpPr>
          <p:spPr bwMode="auto">
            <a:xfrm rot="16200000">
              <a:off x="8042538" y="5210471"/>
              <a:ext cx="7835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/>
                <a:t>Orange</a:t>
              </a:r>
              <a:endParaRPr lang="en-US" sz="1400" dirty="0"/>
            </a:p>
          </p:txBody>
        </p:sp>
      </p:grpSp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609600" y="762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3200" b="1" smtClean="0">
                <a:latin typeface="Arial" charset="0"/>
              </a:rPr>
              <a:t>Case 5 </a:t>
            </a:r>
            <a:endParaRPr lang="en-US" sz="3200" b="1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1143000" y="1143000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Compensation Controls are KEY</a:t>
            </a:r>
          </a:p>
        </p:txBody>
      </p:sp>
    </p:spTree>
    <p:extLst>
      <p:ext uri="{BB962C8B-B14F-4D97-AF65-F5344CB8AC3E}">
        <p14:creationId xmlns:p14="http://schemas.microsoft.com/office/powerpoint/2010/main" val="1338339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6550223"/>
            <a:ext cx="2789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Data courtesy of Mario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Roederer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828800" y="51816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Improper compensation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30" name="TextBox 1"/>
          <p:cNvSpPr txBox="1">
            <a:spLocks noChangeArrowheads="1"/>
          </p:cNvSpPr>
          <p:nvPr/>
        </p:nvSpPr>
        <p:spPr bwMode="auto">
          <a:xfrm rot="16200000">
            <a:off x="1200672" y="2776361"/>
            <a:ext cx="10398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 smtClean="0">
                <a:solidFill>
                  <a:srgbClr val="7030A0"/>
                </a:solidFill>
              </a:rPr>
              <a:t>IFNg</a:t>
            </a:r>
            <a:r>
              <a:rPr lang="en-US" sz="1200" dirty="0">
                <a:solidFill>
                  <a:srgbClr val="7030A0"/>
                </a:solidFill>
              </a:rPr>
              <a:t> </a:t>
            </a:r>
            <a:r>
              <a:rPr lang="en-US" sz="1200" dirty="0" smtClean="0">
                <a:solidFill>
                  <a:srgbClr val="7030A0"/>
                </a:solidFill>
              </a:rPr>
              <a:t>Cy7PE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31" name="TextBox 1"/>
          <p:cNvSpPr txBox="1">
            <a:spLocks noChangeArrowheads="1"/>
          </p:cNvSpPr>
          <p:nvPr/>
        </p:nvSpPr>
        <p:spPr bwMode="auto">
          <a:xfrm>
            <a:off x="2984526" y="4495800"/>
            <a:ext cx="749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008000"/>
                </a:solidFill>
              </a:rPr>
              <a:t>IL4 APC</a:t>
            </a:r>
            <a:endParaRPr lang="en-US" sz="1200" dirty="0">
              <a:solidFill>
                <a:srgbClr val="008000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5181600" y="1371600"/>
            <a:ext cx="3429000" cy="527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controls: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/>
          <a:srcRect l="13008" t="-1" b="14065"/>
          <a:stretch/>
        </p:blipFill>
        <p:spPr>
          <a:xfrm>
            <a:off x="5562600" y="2135088"/>
            <a:ext cx="2514600" cy="726645"/>
          </a:xfrm>
          <a:prstGeom prst="rect">
            <a:avLst/>
          </a:prstGeom>
        </p:spPr>
      </p:pic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6400800" y="3020841"/>
            <a:ext cx="8973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dirty="0" err="1" smtClean="0">
                <a:solidFill>
                  <a:srgbClr val="7030A0"/>
                </a:solidFill>
              </a:rPr>
              <a:t>IFNg</a:t>
            </a:r>
            <a:r>
              <a:rPr lang="en-US" sz="1000" dirty="0" smtClean="0">
                <a:solidFill>
                  <a:srgbClr val="7030A0"/>
                </a:solidFill>
              </a:rPr>
              <a:t> Cy7PE</a:t>
            </a:r>
            <a:endParaRPr lang="en-US" sz="1000" dirty="0">
              <a:solidFill>
                <a:srgbClr val="7030A0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/>
          <a:srcRect l="16122" t="3740" r="56645" b="14632"/>
          <a:stretch/>
        </p:blipFill>
        <p:spPr>
          <a:xfrm>
            <a:off x="5579534" y="2245157"/>
            <a:ext cx="533400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/>
          <a:srcRect l="15359" t="5642" b="13764"/>
          <a:stretch/>
        </p:blipFill>
        <p:spPr>
          <a:xfrm>
            <a:off x="5562600" y="3311268"/>
            <a:ext cx="2514600" cy="725586"/>
          </a:xfrm>
          <a:prstGeom prst="rect">
            <a:avLst/>
          </a:prstGeom>
        </p:spPr>
      </p:pic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6477000" y="4280514"/>
            <a:ext cx="6551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dirty="0" smtClean="0">
                <a:solidFill>
                  <a:srgbClr val="008000"/>
                </a:solidFill>
              </a:rPr>
              <a:t>IL4 APC </a:t>
            </a:r>
            <a:endParaRPr lang="en-US" sz="1000" dirty="0">
              <a:solidFill>
                <a:srgbClr val="008000"/>
              </a:solidFill>
            </a:endParaRP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8123222" y="2298355"/>
            <a:ext cx="5837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dirty="0" smtClean="0"/>
              <a:t>Cy7PE </a:t>
            </a:r>
          </a:p>
          <a:p>
            <a:r>
              <a:rPr lang="en-US" sz="1000" dirty="0" smtClean="0"/>
              <a:t>Single</a:t>
            </a:r>
            <a:endParaRPr lang="en-US" sz="1000" dirty="0"/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8186019" y="3421305"/>
            <a:ext cx="5411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dirty="0" smtClean="0"/>
              <a:t>APC </a:t>
            </a:r>
          </a:p>
          <a:p>
            <a:r>
              <a:rPr lang="en-US" sz="1000" dirty="0" smtClean="0"/>
              <a:t>Single</a:t>
            </a:r>
            <a:endParaRPr lang="en-US" sz="10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1811869" y="1676399"/>
            <a:ext cx="3099491" cy="2785534"/>
            <a:chOff x="4221748" y="5198718"/>
            <a:chExt cx="1826627" cy="1641602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3" t="4253" r="52627" b="20928"/>
            <a:stretch/>
          </p:blipFill>
          <p:spPr bwMode="auto">
            <a:xfrm>
              <a:off x="4221748" y="5198718"/>
              <a:ext cx="1721852" cy="1641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5" name="Straight Connector 44"/>
            <p:cNvCxnSpPr/>
            <p:nvPr/>
          </p:nvCxnSpPr>
          <p:spPr>
            <a:xfrm>
              <a:off x="4954858" y="5816747"/>
              <a:ext cx="933304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895975" y="5816600"/>
              <a:ext cx="152400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419600" y="5814440"/>
              <a:ext cx="304946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Straight Connector 42"/>
          <p:cNvCxnSpPr/>
          <p:nvPr/>
        </p:nvCxnSpPr>
        <p:spPr>
          <a:xfrm>
            <a:off x="2664788" y="2730232"/>
            <a:ext cx="344798" cy="0"/>
          </a:xfrm>
          <a:prstGeom prst="line">
            <a:avLst/>
          </a:prstGeom>
          <a:ln w="1905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" t="4254" r="91898" b="25248"/>
          <a:stretch/>
        </p:blipFill>
        <p:spPr bwMode="auto">
          <a:xfrm rot="16200000" flipV="1">
            <a:off x="6752164" y="1595965"/>
            <a:ext cx="93136" cy="262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77000" y="28956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3</a:t>
            </a:r>
            <a:endParaRPr lang="en-US" sz="900" baseline="30000" dirty="0"/>
          </a:p>
        </p:txBody>
      </p:sp>
      <p:sp>
        <p:nvSpPr>
          <p:cNvPr id="49" name="TextBox 48"/>
          <p:cNvSpPr txBox="1"/>
          <p:nvPr/>
        </p:nvSpPr>
        <p:spPr>
          <a:xfrm>
            <a:off x="7086600" y="28956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4</a:t>
            </a:r>
            <a:endParaRPr lang="en-US" sz="900" baseline="30000" dirty="0"/>
          </a:p>
        </p:txBody>
      </p:sp>
      <p:sp>
        <p:nvSpPr>
          <p:cNvPr id="50" name="TextBox 49"/>
          <p:cNvSpPr txBox="1"/>
          <p:nvPr/>
        </p:nvSpPr>
        <p:spPr>
          <a:xfrm>
            <a:off x="7696200" y="28956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5</a:t>
            </a:r>
            <a:endParaRPr lang="en-US" sz="900" baseline="30000" dirty="0"/>
          </a:p>
        </p:txBody>
      </p:sp>
      <p:sp>
        <p:nvSpPr>
          <p:cNvPr id="51" name="TextBox 50"/>
          <p:cNvSpPr txBox="1"/>
          <p:nvPr/>
        </p:nvSpPr>
        <p:spPr>
          <a:xfrm>
            <a:off x="6477000" y="41148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3</a:t>
            </a:r>
            <a:endParaRPr lang="en-US" sz="900" baseline="30000" dirty="0"/>
          </a:p>
        </p:txBody>
      </p:sp>
      <p:sp>
        <p:nvSpPr>
          <p:cNvPr id="52" name="TextBox 51"/>
          <p:cNvSpPr txBox="1"/>
          <p:nvPr/>
        </p:nvSpPr>
        <p:spPr>
          <a:xfrm>
            <a:off x="7086600" y="41148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4</a:t>
            </a:r>
            <a:endParaRPr lang="en-US" sz="900" baseline="30000" dirty="0"/>
          </a:p>
        </p:txBody>
      </p:sp>
      <p:sp>
        <p:nvSpPr>
          <p:cNvPr id="53" name="TextBox 52"/>
          <p:cNvSpPr txBox="1"/>
          <p:nvPr/>
        </p:nvSpPr>
        <p:spPr>
          <a:xfrm>
            <a:off x="7696200" y="4114800"/>
            <a:ext cx="355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10</a:t>
            </a:r>
            <a:r>
              <a:rPr lang="en-US" sz="900" baseline="30000" dirty="0" smtClean="0"/>
              <a:t>5</a:t>
            </a:r>
            <a:endParaRPr lang="en-US" sz="900" baseline="30000" dirty="0"/>
          </a:p>
        </p:txBody>
      </p:sp>
      <p:grpSp>
        <p:nvGrpSpPr>
          <p:cNvPr id="55" name="Group 54"/>
          <p:cNvGrpSpPr/>
          <p:nvPr/>
        </p:nvGrpSpPr>
        <p:grpSpPr>
          <a:xfrm>
            <a:off x="5240163" y="3276597"/>
            <a:ext cx="3345728" cy="829732"/>
            <a:chOff x="4076633" y="5816600"/>
            <a:chExt cx="1971742" cy="488987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3" t="72705" r="52627" b="25248"/>
            <a:stretch/>
          </p:blipFill>
          <p:spPr bwMode="auto">
            <a:xfrm>
              <a:off x="4076633" y="6260680"/>
              <a:ext cx="1721852" cy="44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7" name="Straight Connector 56"/>
            <p:cNvCxnSpPr/>
            <p:nvPr/>
          </p:nvCxnSpPr>
          <p:spPr>
            <a:xfrm>
              <a:off x="4954858" y="5819775"/>
              <a:ext cx="933304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5895975" y="5816600"/>
              <a:ext cx="152400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419600" y="5819775"/>
              <a:ext cx="304946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Connector 40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Rectangle 2"/>
          <p:cNvSpPr txBox="1">
            <a:spLocks noChangeArrowheads="1"/>
          </p:cNvSpPr>
          <p:nvPr/>
        </p:nvSpPr>
        <p:spPr bwMode="auto">
          <a:xfrm>
            <a:off x="609600" y="762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3200" b="1" smtClean="0">
                <a:latin typeface="Arial" charset="0"/>
              </a:rPr>
              <a:t>Case 6 </a:t>
            </a:r>
            <a:endParaRPr lang="en-US" sz="3200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33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67881_key_l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415">
            <a:off x="7562332" y="100519"/>
            <a:ext cx="999761" cy="67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914400" y="76200"/>
            <a:ext cx="65325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8000"/>
                </a:solidFill>
              </a:rPr>
              <a:t>Compensation</a:t>
            </a:r>
            <a:r>
              <a:rPr lang="en-US" sz="3600" b="1" dirty="0">
                <a:solidFill>
                  <a:srgbClr val="008000"/>
                </a:solidFill>
              </a:rPr>
              <a:t> </a:t>
            </a:r>
            <a:r>
              <a:rPr lang="en-US" sz="3200" b="1" dirty="0">
                <a:solidFill>
                  <a:srgbClr val="008000"/>
                </a:solidFill>
              </a:rPr>
              <a:t>Controls are KEY</a:t>
            </a:r>
          </a:p>
        </p:txBody>
      </p:sp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876800" y="990600"/>
            <a:ext cx="2590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Compensated sample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4" name="TextBox 1"/>
          <p:cNvSpPr txBox="1">
            <a:spLocks noChangeArrowheads="1"/>
          </p:cNvSpPr>
          <p:nvPr/>
        </p:nvSpPr>
        <p:spPr bwMode="auto">
          <a:xfrm>
            <a:off x="5611001" y="3784602"/>
            <a:ext cx="8005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IL-4 APC</a:t>
            </a:r>
            <a:endParaRPr lang="en-US" sz="1200" dirty="0"/>
          </a:p>
        </p:txBody>
      </p:sp>
      <p:sp>
        <p:nvSpPr>
          <p:cNvPr id="55" name="TextBox 1"/>
          <p:cNvSpPr txBox="1">
            <a:spLocks noChangeArrowheads="1"/>
          </p:cNvSpPr>
          <p:nvPr/>
        </p:nvSpPr>
        <p:spPr bwMode="auto">
          <a:xfrm rot="16200000">
            <a:off x="4055116" y="2455757"/>
            <a:ext cx="10398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 smtClean="0"/>
              <a:t>IFNg</a:t>
            </a:r>
            <a:r>
              <a:rPr lang="en-US" sz="1200" dirty="0" smtClean="0"/>
              <a:t> Cy7PE</a:t>
            </a:r>
            <a:endParaRPr lang="en-US" sz="12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4724400" y="1263935"/>
            <a:ext cx="2777760" cy="2556934"/>
            <a:chOff x="4411354" y="5198719"/>
            <a:chExt cx="1637021" cy="1506881"/>
          </a:xfrm>
        </p:grpSpPr>
        <p:grpSp>
          <p:nvGrpSpPr>
            <p:cNvPr id="57" name="Group 56"/>
            <p:cNvGrpSpPr/>
            <p:nvPr/>
          </p:nvGrpSpPr>
          <p:grpSpPr>
            <a:xfrm>
              <a:off x="4411354" y="5198719"/>
              <a:ext cx="1637021" cy="1506881"/>
              <a:chOff x="4411354" y="5198719"/>
              <a:chExt cx="1637021" cy="1506881"/>
            </a:xfrm>
          </p:grpSpPr>
          <p:pic>
            <p:nvPicPr>
              <p:cNvPr id="59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03" t="4253" r="52627" b="27068"/>
              <a:stretch/>
            </p:blipFill>
            <p:spPr bwMode="auto">
              <a:xfrm>
                <a:off x="4411354" y="5198719"/>
                <a:ext cx="1532245" cy="1506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60" name="Straight Connector 59"/>
              <p:cNvCxnSpPr/>
              <p:nvPr/>
            </p:nvCxnSpPr>
            <p:spPr>
              <a:xfrm>
                <a:off x="4954858" y="5819775"/>
                <a:ext cx="933304" cy="0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5895975" y="5816600"/>
                <a:ext cx="1524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4419600" y="5819775"/>
                <a:ext cx="304946" cy="0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8" name="Straight Connector 57"/>
            <p:cNvCxnSpPr/>
            <p:nvPr/>
          </p:nvCxnSpPr>
          <p:spPr>
            <a:xfrm>
              <a:off x="4724400" y="5819775"/>
              <a:ext cx="203200" cy="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62"/>
          <p:cNvSpPr/>
          <p:nvPr/>
        </p:nvSpPr>
        <p:spPr>
          <a:xfrm>
            <a:off x="7467235" y="2842684"/>
            <a:ext cx="939800" cy="320675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7654560" y="2971800"/>
            <a:ext cx="406400" cy="228600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5"/>
          <a:srcRect l="13008" b="13388"/>
          <a:stretch/>
        </p:blipFill>
        <p:spPr>
          <a:xfrm rot="16200000">
            <a:off x="2639484" y="2203450"/>
            <a:ext cx="2514600" cy="73236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6"/>
          <a:srcRect l="16122" t="3740" r="56645" b="14632"/>
          <a:stretch/>
        </p:blipFill>
        <p:spPr>
          <a:xfrm rot="16200000">
            <a:off x="3678769" y="3187701"/>
            <a:ext cx="533400" cy="6096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7"/>
          <a:srcRect l="15359" t="5642" b="13953"/>
          <a:stretch/>
        </p:blipFill>
        <p:spPr>
          <a:xfrm>
            <a:off x="4742026" y="4271435"/>
            <a:ext cx="2514600" cy="723900"/>
          </a:xfrm>
          <a:prstGeom prst="rect">
            <a:avLst/>
          </a:prstGeom>
        </p:spPr>
      </p:pic>
      <p:cxnSp>
        <p:nvCxnSpPr>
          <p:cNvPr id="68" name="Straight Arrow Connector 67"/>
          <p:cNvCxnSpPr/>
          <p:nvPr/>
        </p:nvCxnSpPr>
        <p:spPr>
          <a:xfrm>
            <a:off x="2777760" y="2302934"/>
            <a:ext cx="762000" cy="3810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3539760" y="1312334"/>
            <a:ext cx="1143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</a:rPr>
              <a:t>Cy7PE </a:t>
            </a:r>
            <a:endParaRPr lang="en-US" sz="1100" i="1" dirty="0" smtClean="0">
              <a:solidFill>
                <a:srgbClr val="000000"/>
              </a:solidFill>
            </a:endParaRPr>
          </a:p>
          <a:p>
            <a:r>
              <a:rPr lang="en-US" sz="1100" i="1" dirty="0" smtClean="0">
                <a:solidFill>
                  <a:srgbClr val="000000"/>
                </a:solidFill>
              </a:rPr>
              <a:t>single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0" name="Text Box 4"/>
          <p:cNvSpPr txBox="1">
            <a:spLocks noChangeArrowheads="1"/>
          </p:cNvSpPr>
          <p:nvPr/>
        </p:nvSpPr>
        <p:spPr bwMode="auto">
          <a:xfrm>
            <a:off x="644160" y="1693334"/>
            <a:ext cx="2781303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CONTROL NOT AS 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BRIGHT AS SAMPLE</a:t>
            </a:r>
            <a:endParaRPr lang="en-US" sz="2000" dirty="0">
              <a:solidFill>
                <a:srgbClr val="F01DE0"/>
              </a:solidFill>
            </a:endParaRPr>
          </a:p>
        </p:txBody>
      </p:sp>
      <p:sp>
        <p:nvSpPr>
          <p:cNvPr id="71" name="Rectangle 1"/>
          <p:cNvSpPr>
            <a:spLocks noChangeArrowheads="1"/>
          </p:cNvSpPr>
          <p:nvPr/>
        </p:nvSpPr>
        <p:spPr bwMode="auto">
          <a:xfrm>
            <a:off x="4758960" y="4216401"/>
            <a:ext cx="1143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100" i="1" dirty="0" smtClean="0">
                <a:solidFill>
                  <a:srgbClr val="000000"/>
                </a:solidFill>
              </a:rPr>
              <a:t>APC </a:t>
            </a:r>
          </a:p>
          <a:p>
            <a:r>
              <a:rPr lang="en-US" sz="1100" i="1" dirty="0" smtClean="0">
                <a:solidFill>
                  <a:srgbClr val="000000"/>
                </a:solidFill>
              </a:rPr>
              <a:t>single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81405" y="42760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92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6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143000" y="1143000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Compensation Controls are KEY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2209800"/>
            <a:ext cx="8153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RULE #2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Single color controls must be </a:t>
            </a:r>
            <a:r>
              <a:rPr lang="en-US" sz="2000" b="1" dirty="0" smtClean="0"/>
              <a:t>as bright or brighter </a:t>
            </a:r>
            <a:r>
              <a:rPr lang="en-US" sz="2000" dirty="0" smtClean="0"/>
              <a:t>than sample</a:t>
            </a:r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1247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7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752600" y="55626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Improper compensation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334000" y="2819400"/>
            <a:ext cx="3886200" cy="201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controls: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     -FITC CDX bound to beads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     -PE CDY bound to cells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     -“Universal Negative” = unstained cells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4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400" i="1" dirty="0" smtClean="0"/>
              <a:t>-</a:t>
            </a:r>
            <a:r>
              <a:rPr lang="en-US" sz="1600" i="1" dirty="0" smtClean="0"/>
              <a:t>Single color controls = bright as sample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18930" t="6643" r="3498" b="17449"/>
          <a:stretch/>
        </p:blipFill>
        <p:spPr>
          <a:xfrm>
            <a:off x="2150532" y="1312332"/>
            <a:ext cx="3191935" cy="3259667"/>
          </a:xfrm>
          <a:prstGeom prst="rect">
            <a:avLst/>
          </a:prstGeom>
        </p:spPr>
      </p:pic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3352800" y="4572000"/>
            <a:ext cx="1012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 smtClean="0"/>
              <a:t>FITC CDX</a:t>
            </a:r>
            <a:endParaRPr lang="en-US" sz="1400" dirty="0"/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 rot="16200000">
            <a:off x="1541950" y="2787749"/>
            <a:ext cx="8515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 smtClean="0"/>
              <a:t>PE CDY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3384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67881_key_l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415">
            <a:off x="7565991" y="30526"/>
            <a:ext cx="1038378" cy="7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886200" y="990600"/>
            <a:ext cx="5486400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AUTOFLUORESCENCE DIFFERS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NEG AND POS POPULATION</a:t>
            </a:r>
            <a:endParaRPr lang="en-US" sz="2000" dirty="0">
              <a:solidFill>
                <a:srgbClr val="F01DE0"/>
              </a:solidFill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62000" y="76200"/>
            <a:ext cx="651973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8000"/>
                </a:solidFill>
              </a:rPr>
              <a:t>Compensation Controls are KEY</a:t>
            </a:r>
          </a:p>
        </p:txBody>
      </p: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4258731" y="4284134"/>
            <a:ext cx="8942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FITC CDX</a:t>
            </a:r>
            <a:endParaRPr lang="en-US" sz="1200" dirty="0"/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 rot="16200000">
            <a:off x="3211656" y="3104477"/>
            <a:ext cx="3899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PE</a:t>
            </a:r>
            <a:endParaRPr lang="en-US" sz="1200" dirty="0"/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7313575" y="4284134"/>
            <a:ext cx="5265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FITC</a:t>
            </a:r>
            <a:endParaRPr lang="en-US" sz="1200" dirty="0"/>
          </a:p>
        </p:txBody>
      </p:sp>
      <p:sp>
        <p:nvSpPr>
          <p:cNvPr id="43" name="TextBox 1"/>
          <p:cNvSpPr txBox="1">
            <a:spLocks noChangeArrowheads="1"/>
          </p:cNvSpPr>
          <p:nvPr/>
        </p:nvSpPr>
        <p:spPr bwMode="auto">
          <a:xfrm rot="16200000">
            <a:off x="5848614" y="3028276"/>
            <a:ext cx="7548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PE CDY</a:t>
            </a:r>
            <a:endParaRPr lang="en-US" sz="1200" dirty="0"/>
          </a:p>
        </p:txBody>
      </p:sp>
      <p:sp>
        <p:nvSpPr>
          <p:cNvPr id="44" name="TextBox 1"/>
          <p:cNvSpPr txBox="1">
            <a:spLocks noChangeArrowheads="1"/>
          </p:cNvSpPr>
          <p:nvPr/>
        </p:nvSpPr>
        <p:spPr bwMode="auto">
          <a:xfrm>
            <a:off x="1607043" y="4284133"/>
            <a:ext cx="5265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FITC</a:t>
            </a:r>
            <a:endParaRPr lang="en-US" sz="1200" dirty="0"/>
          </a:p>
        </p:txBody>
      </p:sp>
      <p:sp>
        <p:nvSpPr>
          <p:cNvPr id="45" name="TextBox 1"/>
          <p:cNvSpPr txBox="1">
            <a:spLocks noChangeArrowheads="1"/>
          </p:cNvSpPr>
          <p:nvPr/>
        </p:nvSpPr>
        <p:spPr bwMode="auto">
          <a:xfrm rot="16200000">
            <a:off x="324524" y="3104476"/>
            <a:ext cx="3899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PE</a:t>
            </a:r>
            <a:endParaRPr lang="en-US" sz="1200" dirty="0"/>
          </a:p>
        </p:txBody>
      </p:sp>
      <p:sp>
        <p:nvSpPr>
          <p:cNvPr id="2054" name="Rectangle 2053"/>
          <p:cNvSpPr/>
          <p:nvPr/>
        </p:nvSpPr>
        <p:spPr>
          <a:xfrm>
            <a:off x="4182531" y="1840468"/>
            <a:ext cx="91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CELLS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01931" y="1828800"/>
            <a:ext cx="96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830E"/>
                </a:solidFill>
              </a:rPr>
              <a:t>BEADS</a:t>
            </a:r>
            <a:endParaRPr lang="en-US" dirty="0">
              <a:solidFill>
                <a:srgbClr val="FF830E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18919" b="17492"/>
          <a:stretch/>
        </p:blipFill>
        <p:spPr>
          <a:xfrm>
            <a:off x="6392331" y="1903026"/>
            <a:ext cx="2285999" cy="2427674"/>
          </a:xfrm>
          <a:prstGeom prst="rect">
            <a:avLst/>
          </a:prstGeom>
        </p:spPr>
      </p:pic>
      <p:sp>
        <p:nvSpPr>
          <p:cNvPr id="2055" name="Rectangle 2054"/>
          <p:cNvSpPr/>
          <p:nvPr/>
        </p:nvSpPr>
        <p:spPr>
          <a:xfrm>
            <a:off x="6697131" y="2209800"/>
            <a:ext cx="4572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18901" b="17415"/>
          <a:stretch/>
        </p:blipFill>
        <p:spPr>
          <a:xfrm>
            <a:off x="3657600" y="1905000"/>
            <a:ext cx="2286514" cy="2429932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5257800" y="3581400"/>
            <a:ext cx="381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2050"/>
          <p:cNvPicPr>
            <a:picLocks noChangeAspect="1"/>
          </p:cNvPicPr>
          <p:nvPr/>
        </p:nvPicPr>
        <p:blipFill rotWithShape="1">
          <a:blip r:embed="rId6"/>
          <a:srcRect l="18788" b="17245"/>
          <a:stretch/>
        </p:blipFill>
        <p:spPr>
          <a:xfrm>
            <a:off x="685800" y="1905000"/>
            <a:ext cx="2269067" cy="2413000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1371599" y="3428999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TextBox 2052"/>
          <p:cNvSpPr txBox="1"/>
          <p:nvPr/>
        </p:nvSpPr>
        <p:spPr>
          <a:xfrm>
            <a:off x="3801531" y="2156021"/>
            <a:ext cx="1761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FITC Single Control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95573" y="2164488"/>
            <a:ext cx="1601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PE Single Control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14400" y="2150530"/>
            <a:ext cx="1691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Universal Negative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295399" y="1828799"/>
            <a:ext cx="91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CELLS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486400" y="1524000"/>
            <a:ext cx="1143000" cy="12192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416676" y="2527300"/>
            <a:ext cx="1006474" cy="669925"/>
          </a:xfrm>
          <a:prstGeom prst="rect">
            <a:avLst/>
          </a:prstGeom>
          <a:solidFill>
            <a:srgbClr val="FF830E">
              <a:alpha val="11000"/>
            </a:srgbClr>
          </a:solidFill>
          <a:ln w="12700" cmpd="sng">
            <a:solidFill>
              <a:srgbClr val="FF83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311651" y="3184525"/>
            <a:ext cx="927099" cy="1130300"/>
          </a:xfrm>
          <a:prstGeom prst="rect">
            <a:avLst/>
          </a:prstGeom>
          <a:solidFill>
            <a:srgbClr val="0000FF">
              <a:alpha val="11000"/>
            </a:srgbClr>
          </a:solidFill>
          <a:ln w="127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11201" y="3644900"/>
            <a:ext cx="628649" cy="657225"/>
          </a:xfrm>
          <a:prstGeom prst="rect">
            <a:avLst/>
          </a:prstGeom>
          <a:solidFill>
            <a:srgbClr val="0000FF">
              <a:alpha val="11000"/>
            </a:srgbClr>
          </a:solidFill>
          <a:ln w="127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143000" y="1524000"/>
            <a:ext cx="3200400" cy="22860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1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7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143000" y="1143000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Compensation Controls are KEY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81200" y="1905000"/>
            <a:ext cx="6934200" cy="3262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RULE #3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Match </a:t>
            </a:r>
            <a:r>
              <a:rPr lang="en-US" sz="2000" dirty="0" err="1"/>
              <a:t>a</a:t>
            </a:r>
            <a:r>
              <a:rPr lang="en-US" sz="2000" dirty="0" err="1" smtClean="0"/>
              <a:t>utofluorescence</a:t>
            </a:r>
            <a:r>
              <a:rPr lang="en-US" sz="2000" dirty="0" smtClean="0"/>
              <a:t> of </a:t>
            </a:r>
            <a:r>
              <a:rPr lang="en-US" sz="2000" dirty="0" err="1" smtClean="0"/>
              <a:t>pos</a:t>
            </a:r>
            <a:r>
              <a:rPr lang="en-US" sz="2000" dirty="0" smtClean="0"/>
              <a:t> and </a:t>
            </a:r>
            <a:r>
              <a:rPr lang="en-US" sz="2000" dirty="0" err="1" smtClean="0"/>
              <a:t>neg</a:t>
            </a:r>
            <a:r>
              <a:rPr lang="en-US" sz="2000" dirty="0" smtClean="0"/>
              <a:t> pops </a:t>
            </a:r>
          </a:p>
          <a:p>
            <a:pPr lvl="1"/>
            <a:r>
              <a:rPr lang="en-US" sz="1600" dirty="0" smtClean="0"/>
              <a:t>…for each color</a:t>
            </a:r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  <a:p>
            <a:pPr lvl="1"/>
            <a:endParaRPr lang="en-US" sz="16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Make FSC </a:t>
            </a:r>
            <a:r>
              <a:rPr lang="en-US" sz="1600" dirty="0" err="1"/>
              <a:t>vs</a:t>
            </a:r>
            <a:r>
              <a:rPr lang="en-US" sz="1600" dirty="0"/>
              <a:t> SSC gate small</a:t>
            </a:r>
          </a:p>
          <a:p>
            <a:pPr marL="1200150" lvl="2" indent="-285750">
              <a:buFont typeface="Arial"/>
              <a:buChar char="•"/>
            </a:pPr>
            <a:r>
              <a:rPr lang="en-US" sz="1400" dirty="0"/>
              <a:t>Uniform </a:t>
            </a:r>
            <a:r>
              <a:rPr lang="en-US" sz="1400" dirty="0" err="1"/>
              <a:t>autofluorescence</a:t>
            </a:r>
            <a:endParaRPr lang="en-US" sz="1400" dirty="0"/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Be wary of universal negative</a:t>
            </a:r>
          </a:p>
          <a:p>
            <a:pPr marL="742950" lvl="1" indent="-285750">
              <a:buFont typeface="Arial"/>
              <a:buChar char="•"/>
            </a:pPr>
            <a:endParaRPr lang="en-US" sz="1600" dirty="0"/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4146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Compensation Rules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4237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200400" y="1066800"/>
            <a:ext cx="3581400" cy="3477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RULE #</a:t>
            </a:r>
            <a:r>
              <a:rPr lang="en-US" sz="2400" dirty="0" smtClean="0"/>
              <a:t>1</a:t>
            </a:r>
          </a:p>
          <a:p>
            <a:endParaRPr lang="en-US" sz="800" dirty="0" smtClean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Same</a:t>
            </a:r>
            <a:r>
              <a:rPr lang="en-US" sz="2000" dirty="0" smtClean="0"/>
              <a:t> </a:t>
            </a:r>
            <a:r>
              <a:rPr lang="en-US" sz="2000" dirty="0" err="1" smtClean="0"/>
              <a:t>fluorochrome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r>
              <a:rPr lang="en-US" sz="2400" dirty="0"/>
              <a:t>RULE #</a:t>
            </a:r>
            <a:r>
              <a:rPr lang="en-US" sz="2400" dirty="0" smtClean="0"/>
              <a:t>2</a:t>
            </a:r>
          </a:p>
          <a:p>
            <a:endParaRPr lang="en-US" sz="800" dirty="0" smtClean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As bright </a:t>
            </a:r>
            <a:r>
              <a:rPr lang="en-US" sz="2000" b="1" dirty="0"/>
              <a:t>or </a:t>
            </a:r>
            <a:r>
              <a:rPr lang="en-US" sz="2000" b="1" dirty="0" smtClean="0"/>
              <a:t>brighter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 smtClean="0"/>
              <a:t>RULE #3</a:t>
            </a:r>
          </a:p>
          <a:p>
            <a:endParaRPr lang="en-US" sz="800" dirty="0" smtClean="0"/>
          </a:p>
          <a:p>
            <a:pPr marL="285750" indent="-285750">
              <a:buFont typeface="Arial"/>
              <a:buChar char="•"/>
            </a:pPr>
            <a:r>
              <a:rPr lang="en-US" sz="2000" b="1" dirty="0" err="1" smtClean="0"/>
              <a:t>Autofluorescence</a:t>
            </a: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16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057400" y="4849476"/>
            <a:ext cx="46089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Additional rules: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Treat controls same as samples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Record enough events</a:t>
            </a: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05376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8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 125"/>
          <p:cNvSpPr>
            <a:spLocks noChangeArrowheads="1"/>
          </p:cNvSpPr>
          <p:nvPr/>
        </p:nvSpPr>
        <p:spPr bwMode="auto">
          <a:xfrm>
            <a:off x="4479926" y="3815821"/>
            <a:ext cx="692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PE: CD8</a:t>
            </a:r>
            <a:endParaRPr lang="en-US" sz="1400" b="1"/>
          </a:p>
        </p:txBody>
      </p:sp>
      <p:sp>
        <p:nvSpPr>
          <p:cNvPr id="13" name="Rectangle 126"/>
          <p:cNvSpPr>
            <a:spLocks noChangeArrowheads="1"/>
          </p:cNvSpPr>
          <p:nvPr/>
        </p:nvSpPr>
        <p:spPr bwMode="auto">
          <a:xfrm rot="16200000">
            <a:off x="2753520" y="2318015"/>
            <a:ext cx="11064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Cy7PE: CD20</a:t>
            </a:r>
            <a:endParaRPr lang="en-US" sz="1400" b="1"/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3384551" y="1236134"/>
            <a:ext cx="2641600" cy="2551112"/>
            <a:chOff x="3172" y="1624"/>
            <a:chExt cx="2204" cy="2128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3296" y="1624"/>
              <a:ext cx="2080" cy="20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3296" y="3696"/>
              <a:ext cx="2073" cy="56"/>
              <a:chOff x="3296" y="3696"/>
              <a:chExt cx="2073" cy="56"/>
            </a:xfrm>
          </p:grpSpPr>
          <p:sp>
            <p:nvSpPr>
              <p:cNvPr id="74" name="Line 5"/>
              <p:cNvSpPr>
                <a:spLocks noChangeShapeType="1"/>
              </p:cNvSpPr>
              <p:nvPr/>
            </p:nvSpPr>
            <p:spPr bwMode="auto">
              <a:xfrm>
                <a:off x="3296" y="3696"/>
                <a:ext cx="207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5" name="Group 6"/>
              <p:cNvGrpSpPr>
                <a:grpSpLocks/>
              </p:cNvGrpSpPr>
              <p:nvPr/>
            </p:nvGrpSpPr>
            <p:grpSpPr bwMode="auto">
              <a:xfrm>
                <a:off x="3296" y="3704"/>
                <a:ext cx="2073" cy="48"/>
                <a:chOff x="3296" y="3704"/>
                <a:chExt cx="2073" cy="48"/>
              </a:xfrm>
            </p:grpSpPr>
            <p:sp>
              <p:nvSpPr>
                <p:cNvPr id="76" name="Line 7"/>
                <p:cNvSpPr>
                  <a:spLocks noChangeShapeType="1"/>
                </p:cNvSpPr>
                <p:nvPr/>
              </p:nvSpPr>
              <p:spPr bwMode="auto">
                <a:xfrm>
                  <a:off x="3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8"/>
                <p:cNvSpPr>
                  <a:spLocks noChangeShapeType="1"/>
                </p:cNvSpPr>
                <p:nvPr/>
              </p:nvSpPr>
              <p:spPr bwMode="auto">
                <a:xfrm>
                  <a:off x="334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Line 9"/>
                <p:cNvSpPr>
                  <a:spLocks noChangeShapeType="1"/>
                </p:cNvSpPr>
                <p:nvPr/>
              </p:nvSpPr>
              <p:spPr bwMode="auto">
                <a:xfrm>
                  <a:off x="3384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Line 10"/>
                <p:cNvSpPr>
                  <a:spLocks noChangeShapeType="1"/>
                </p:cNvSpPr>
                <p:nvPr/>
              </p:nvSpPr>
              <p:spPr bwMode="auto">
                <a:xfrm>
                  <a:off x="341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" name="Line 11"/>
                <p:cNvSpPr>
                  <a:spLocks noChangeShapeType="1"/>
                </p:cNvSpPr>
                <p:nvPr/>
              </p:nvSpPr>
              <p:spPr bwMode="auto">
                <a:xfrm>
                  <a:off x="34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Line 12"/>
                <p:cNvSpPr>
                  <a:spLocks noChangeShapeType="1"/>
                </p:cNvSpPr>
                <p:nvPr/>
              </p:nvSpPr>
              <p:spPr bwMode="auto">
                <a:xfrm>
                  <a:off x="347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Line 13"/>
                <p:cNvSpPr>
                  <a:spLocks noChangeShapeType="1"/>
                </p:cNvSpPr>
                <p:nvPr/>
              </p:nvSpPr>
              <p:spPr bwMode="auto">
                <a:xfrm>
                  <a:off x="34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Line 14"/>
                <p:cNvSpPr>
                  <a:spLocks noChangeShapeType="1"/>
                </p:cNvSpPr>
                <p:nvPr/>
              </p:nvSpPr>
              <p:spPr bwMode="auto">
                <a:xfrm>
                  <a:off x="3512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Line 15"/>
                <p:cNvSpPr>
                  <a:spLocks noChangeShapeType="1"/>
                </p:cNvSpPr>
                <p:nvPr/>
              </p:nvSpPr>
              <p:spPr bwMode="auto">
                <a:xfrm>
                  <a:off x="36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Line 16"/>
                <p:cNvSpPr>
                  <a:spLocks noChangeShapeType="1"/>
                </p:cNvSpPr>
                <p:nvPr/>
              </p:nvSpPr>
              <p:spPr bwMode="auto">
                <a:xfrm>
                  <a:off x="37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Line 17"/>
                <p:cNvSpPr>
                  <a:spLocks noChangeShapeType="1"/>
                </p:cNvSpPr>
                <p:nvPr/>
              </p:nvSpPr>
              <p:spPr bwMode="auto">
                <a:xfrm>
                  <a:off x="376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Line 18"/>
                <p:cNvSpPr>
                  <a:spLocks noChangeShapeType="1"/>
                </p:cNvSpPr>
                <p:nvPr/>
              </p:nvSpPr>
              <p:spPr bwMode="auto">
                <a:xfrm>
                  <a:off x="3800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Line 19"/>
                <p:cNvSpPr>
                  <a:spLocks noChangeShapeType="1"/>
                </p:cNvSpPr>
                <p:nvPr/>
              </p:nvSpPr>
              <p:spPr bwMode="auto">
                <a:xfrm>
                  <a:off x="38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Line 20"/>
                <p:cNvSpPr>
                  <a:spLocks noChangeShapeType="1"/>
                </p:cNvSpPr>
                <p:nvPr/>
              </p:nvSpPr>
              <p:spPr bwMode="auto">
                <a:xfrm>
                  <a:off x="38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21"/>
                <p:cNvSpPr>
                  <a:spLocks noChangeShapeType="1"/>
                </p:cNvSpPr>
                <p:nvPr/>
              </p:nvSpPr>
              <p:spPr bwMode="auto">
                <a:xfrm>
                  <a:off x="38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22"/>
                <p:cNvSpPr>
                  <a:spLocks noChangeShapeType="1"/>
                </p:cNvSpPr>
                <p:nvPr/>
              </p:nvSpPr>
              <p:spPr bwMode="auto">
                <a:xfrm>
                  <a:off x="39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23"/>
                <p:cNvSpPr>
                  <a:spLocks noChangeShapeType="1"/>
                </p:cNvSpPr>
                <p:nvPr/>
              </p:nvSpPr>
              <p:spPr bwMode="auto">
                <a:xfrm>
                  <a:off x="3928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24"/>
                <p:cNvSpPr>
                  <a:spLocks noChangeShapeType="1"/>
                </p:cNvSpPr>
                <p:nvPr/>
              </p:nvSpPr>
              <p:spPr bwMode="auto">
                <a:xfrm>
                  <a:off x="40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Line 25"/>
                <p:cNvSpPr>
                  <a:spLocks noChangeShapeType="1"/>
                </p:cNvSpPr>
                <p:nvPr/>
              </p:nvSpPr>
              <p:spPr bwMode="auto">
                <a:xfrm>
                  <a:off x="41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Line 26"/>
                <p:cNvSpPr>
                  <a:spLocks noChangeShapeType="1"/>
                </p:cNvSpPr>
                <p:nvPr/>
              </p:nvSpPr>
              <p:spPr bwMode="auto">
                <a:xfrm>
                  <a:off x="417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Line 27"/>
                <p:cNvSpPr>
                  <a:spLocks noChangeShapeType="1"/>
                </p:cNvSpPr>
                <p:nvPr/>
              </p:nvSpPr>
              <p:spPr bwMode="auto">
                <a:xfrm>
                  <a:off x="4216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Line 28"/>
                <p:cNvSpPr>
                  <a:spLocks noChangeShapeType="1"/>
                </p:cNvSpPr>
                <p:nvPr/>
              </p:nvSpPr>
              <p:spPr bwMode="auto">
                <a:xfrm>
                  <a:off x="42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Line 29"/>
                <p:cNvSpPr>
                  <a:spLocks noChangeShapeType="1"/>
                </p:cNvSpPr>
                <p:nvPr/>
              </p:nvSpPr>
              <p:spPr bwMode="auto">
                <a:xfrm>
                  <a:off x="42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Line 30"/>
                <p:cNvSpPr>
                  <a:spLocks noChangeShapeType="1"/>
                </p:cNvSpPr>
                <p:nvPr/>
              </p:nvSpPr>
              <p:spPr bwMode="auto">
                <a:xfrm>
                  <a:off x="43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Line 31"/>
                <p:cNvSpPr>
                  <a:spLocks noChangeShapeType="1"/>
                </p:cNvSpPr>
                <p:nvPr/>
              </p:nvSpPr>
              <p:spPr bwMode="auto">
                <a:xfrm>
                  <a:off x="43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Line 32"/>
                <p:cNvSpPr>
                  <a:spLocks noChangeShapeType="1"/>
                </p:cNvSpPr>
                <p:nvPr/>
              </p:nvSpPr>
              <p:spPr bwMode="auto">
                <a:xfrm>
                  <a:off x="4344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Line 33"/>
                <p:cNvSpPr>
                  <a:spLocks noChangeShapeType="1"/>
                </p:cNvSpPr>
                <p:nvPr/>
              </p:nvSpPr>
              <p:spPr bwMode="auto">
                <a:xfrm>
                  <a:off x="44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Line 34"/>
                <p:cNvSpPr>
                  <a:spLocks noChangeShapeType="1"/>
                </p:cNvSpPr>
                <p:nvPr/>
              </p:nvSpPr>
              <p:spPr bwMode="auto">
                <a:xfrm>
                  <a:off x="45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Line 35"/>
                <p:cNvSpPr>
                  <a:spLocks noChangeShapeType="1"/>
                </p:cNvSpPr>
                <p:nvPr/>
              </p:nvSpPr>
              <p:spPr bwMode="auto">
                <a:xfrm>
                  <a:off x="459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Line 36"/>
                <p:cNvSpPr>
                  <a:spLocks noChangeShapeType="1"/>
                </p:cNvSpPr>
                <p:nvPr/>
              </p:nvSpPr>
              <p:spPr bwMode="auto">
                <a:xfrm>
                  <a:off x="4632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Line 37"/>
                <p:cNvSpPr>
                  <a:spLocks noChangeShapeType="1"/>
                </p:cNvSpPr>
                <p:nvPr/>
              </p:nvSpPr>
              <p:spPr bwMode="auto">
                <a:xfrm>
                  <a:off x="46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Line 38"/>
                <p:cNvSpPr>
                  <a:spLocks noChangeShapeType="1"/>
                </p:cNvSpPr>
                <p:nvPr/>
              </p:nvSpPr>
              <p:spPr bwMode="auto">
                <a:xfrm>
                  <a:off x="46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Line 39"/>
                <p:cNvSpPr>
                  <a:spLocks noChangeShapeType="1"/>
                </p:cNvSpPr>
                <p:nvPr/>
              </p:nvSpPr>
              <p:spPr bwMode="auto">
                <a:xfrm>
                  <a:off x="47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Line 40"/>
                <p:cNvSpPr>
                  <a:spLocks noChangeShapeType="1"/>
                </p:cNvSpPr>
                <p:nvPr/>
              </p:nvSpPr>
              <p:spPr bwMode="auto">
                <a:xfrm>
                  <a:off x="47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Line 41"/>
                <p:cNvSpPr>
                  <a:spLocks noChangeShapeType="1"/>
                </p:cNvSpPr>
                <p:nvPr/>
              </p:nvSpPr>
              <p:spPr bwMode="auto">
                <a:xfrm>
                  <a:off x="4760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Line 42"/>
                <p:cNvSpPr>
                  <a:spLocks noChangeShapeType="1"/>
                </p:cNvSpPr>
                <p:nvPr/>
              </p:nvSpPr>
              <p:spPr bwMode="auto">
                <a:xfrm>
                  <a:off x="48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Line 43"/>
                <p:cNvSpPr>
                  <a:spLocks noChangeShapeType="1"/>
                </p:cNvSpPr>
                <p:nvPr/>
              </p:nvSpPr>
              <p:spPr bwMode="auto">
                <a:xfrm>
                  <a:off x="49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Line 44"/>
                <p:cNvSpPr>
                  <a:spLocks noChangeShapeType="1"/>
                </p:cNvSpPr>
                <p:nvPr/>
              </p:nvSpPr>
              <p:spPr bwMode="auto">
                <a:xfrm>
                  <a:off x="500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Line 45"/>
                <p:cNvSpPr>
                  <a:spLocks noChangeShapeType="1"/>
                </p:cNvSpPr>
                <p:nvPr/>
              </p:nvSpPr>
              <p:spPr bwMode="auto">
                <a:xfrm>
                  <a:off x="5048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" name="Line 46"/>
                <p:cNvSpPr>
                  <a:spLocks noChangeShapeType="1"/>
                </p:cNvSpPr>
                <p:nvPr/>
              </p:nvSpPr>
              <p:spPr bwMode="auto">
                <a:xfrm>
                  <a:off x="50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Line 47"/>
                <p:cNvSpPr>
                  <a:spLocks noChangeShapeType="1"/>
                </p:cNvSpPr>
                <p:nvPr/>
              </p:nvSpPr>
              <p:spPr bwMode="auto">
                <a:xfrm>
                  <a:off x="511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Line 48"/>
                <p:cNvSpPr>
                  <a:spLocks noChangeShapeType="1"/>
                </p:cNvSpPr>
                <p:nvPr/>
              </p:nvSpPr>
              <p:spPr bwMode="auto">
                <a:xfrm>
                  <a:off x="51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Line 49"/>
                <p:cNvSpPr>
                  <a:spLocks noChangeShapeType="1"/>
                </p:cNvSpPr>
                <p:nvPr/>
              </p:nvSpPr>
              <p:spPr bwMode="auto">
                <a:xfrm>
                  <a:off x="51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Line 50"/>
                <p:cNvSpPr>
                  <a:spLocks noChangeShapeType="1"/>
                </p:cNvSpPr>
                <p:nvPr/>
              </p:nvSpPr>
              <p:spPr bwMode="auto">
                <a:xfrm>
                  <a:off x="5176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Line 51"/>
                <p:cNvSpPr>
                  <a:spLocks noChangeShapeType="1"/>
                </p:cNvSpPr>
                <p:nvPr/>
              </p:nvSpPr>
              <p:spPr bwMode="auto">
                <a:xfrm>
                  <a:off x="5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Line 52"/>
                <p:cNvSpPr>
                  <a:spLocks noChangeShapeType="1"/>
                </p:cNvSpPr>
                <p:nvPr/>
              </p:nvSpPr>
              <p:spPr bwMode="auto">
                <a:xfrm>
                  <a:off x="536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8" name="Group 64"/>
            <p:cNvGrpSpPr>
              <a:grpSpLocks/>
            </p:cNvGrpSpPr>
            <p:nvPr/>
          </p:nvGrpSpPr>
          <p:grpSpPr bwMode="auto">
            <a:xfrm>
              <a:off x="3172" y="1624"/>
              <a:ext cx="125" cy="2073"/>
              <a:chOff x="3172" y="1624"/>
              <a:chExt cx="125" cy="2073"/>
            </a:xfrm>
          </p:grpSpPr>
          <p:sp>
            <p:nvSpPr>
              <p:cNvPr id="19" name="Line 65"/>
              <p:cNvSpPr>
                <a:spLocks noChangeShapeType="1"/>
              </p:cNvSpPr>
              <p:nvPr/>
            </p:nvSpPr>
            <p:spPr bwMode="auto">
              <a:xfrm flipV="1">
                <a:off x="3296" y="1624"/>
                <a:ext cx="1" cy="20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" name="Group 66"/>
              <p:cNvGrpSpPr>
                <a:grpSpLocks/>
              </p:cNvGrpSpPr>
              <p:nvPr/>
            </p:nvGrpSpPr>
            <p:grpSpPr bwMode="auto">
              <a:xfrm>
                <a:off x="3248" y="1624"/>
                <a:ext cx="48" cy="2073"/>
                <a:chOff x="3248" y="1624"/>
                <a:chExt cx="48" cy="2073"/>
              </a:xfrm>
            </p:grpSpPr>
            <p:sp>
              <p:nvSpPr>
                <p:cNvPr id="25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280" y="3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3280" y="364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3264" y="360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3280" y="357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280" y="35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280" y="352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280" y="35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3248" y="3480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280" y="33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280" y="32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280" y="323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3264" y="3192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3280" y="31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3280" y="31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280" y="31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3280" y="30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3248" y="3064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280" y="29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3280" y="28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3280" y="281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3264" y="2776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3280" y="27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3280" y="27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3280" y="26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3280" y="26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3248" y="2648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3280" y="25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280" y="24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80" y="240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264" y="2360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80" y="23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3280" y="22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3280" y="22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280" y="22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248" y="2232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3280" y="21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280" y="20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280" y="198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264" y="194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280" y="19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280" y="188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280" y="18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280" y="18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248" y="1816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280" y="1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280" y="162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113"/>
              <p:cNvGrpSpPr>
                <a:grpSpLocks/>
              </p:cNvGrpSpPr>
              <p:nvPr/>
            </p:nvGrpSpPr>
            <p:grpSpPr bwMode="auto">
              <a:xfrm>
                <a:off x="3172" y="1740"/>
                <a:ext cx="0" cy="1402"/>
                <a:chOff x="3172" y="1740"/>
                <a:chExt cx="0" cy="1402"/>
              </a:xfrm>
            </p:grpSpPr>
            <p:sp>
              <p:nvSpPr>
                <p:cNvPr id="22" name="Rectangle 117"/>
                <p:cNvSpPr>
                  <a:spLocks noChangeArrowheads="1"/>
                </p:cNvSpPr>
                <p:nvPr/>
              </p:nvSpPr>
              <p:spPr bwMode="auto">
                <a:xfrm>
                  <a:off x="3172" y="2988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23" name="Rectangle 119"/>
                <p:cNvSpPr>
                  <a:spLocks noChangeArrowheads="1"/>
                </p:cNvSpPr>
                <p:nvPr/>
              </p:nvSpPr>
              <p:spPr bwMode="auto">
                <a:xfrm>
                  <a:off x="3172" y="2572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24" name="Rectangle 123"/>
                <p:cNvSpPr>
                  <a:spLocks noChangeArrowheads="1"/>
                </p:cNvSpPr>
                <p:nvPr/>
              </p:nvSpPr>
              <p:spPr bwMode="auto">
                <a:xfrm>
                  <a:off x="3172" y="1740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</p:grpSp>
        </p:grpSp>
      </p:grpSp>
      <p:pic>
        <p:nvPicPr>
          <p:cNvPr id="122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476" y="1272646"/>
            <a:ext cx="245427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80001" y="1236134"/>
            <a:ext cx="939799" cy="1557867"/>
          </a:xfrm>
          <a:prstGeom prst="rect">
            <a:avLst/>
          </a:prstGeom>
          <a:noFill/>
          <a:ln w="19050" cmpd="sng">
            <a:solidFill>
              <a:srgbClr val="F01D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Text Box 4"/>
          <p:cNvSpPr txBox="1">
            <a:spLocks noChangeArrowheads="1"/>
          </p:cNvSpPr>
          <p:nvPr/>
        </p:nvSpPr>
        <p:spPr bwMode="auto">
          <a:xfrm>
            <a:off x="2438400" y="5181600"/>
            <a:ext cx="4343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Poor post-sort purity of DP population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369" name="Text Box 4"/>
          <p:cNvSpPr txBox="1">
            <a:spLocks noChangeArrowheads="1"/>
          </p:cNvSpPr>
          <p:nvPr/>
        </p:nvSpPr>
        <p:spPr bwMode="auto">
          <a:xfrm>
            <a:off x="5867400" y="4267200"/>
            <a:ext cx="3429000" cy="133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-Compensation is correct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/>
              <a:t>-bead test sort showed good purity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1600" i="1" dirty="0" smtClean="0"/>
          </a:p>
        </p:txBody>
      </p:sp>
      <p:sp>
        <p:nvSpPr>
          <p:cNvPr id="370" name="TextBox 369"/>
          <p:cNvSpPr txBox="1"/>
          <p:nvPr/>
        </p:nvSpPr>
        <p:spPr>
          <a:xfrm>
            <a:off x="4213044" y="925232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</a:t>
            </a:r>
            <a:r>
              <a:rPr lang="en-US" dirty="0" smtClean="0"/>
              <a:t>-sort </a:t>
            </a:r>
          </a:p>
        </p:txBody>
      </p:sp>
      <p:sp>
        <p:nvSpPr>
          <p:cNvPr id="379" name="Rectangle 125"/>
          <p:cNvSpPr>
            <a:spLocks noChangeArrowheads="1"/>
          </p:cNvSpPr>
          <p:nvPr/>
        </p:nvSpPr>
        <p:spPr bwMode="auto">
          <a:xfrm>
            <a:off x="1513101" y="3810000"/>
            <a:ext cx="23949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PE</a:t>
            </a:r>
            <a:endParaRPr lang="en-US" sz="1400" b="1" dirty="0"/>
          </a:p>
        </p:txBody>
      </p:sp>
      <p:sp>
        <p:nvSpPr>
          <p:cNvPr id="380" name="Rectangle 126"/>
          <p:cNvSpPr>
            <a:spLocks noChangeArrowheads="1"/>
          </p:cNvSpPr>
          <p:nvPr/>
        </p:nvSpPr>
        <p:spPr bwMode="auto">
          <a:xfrm rot="16200000">
            <a:off x="-179374" y="2310835"/>
            <a:ext cx="55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Cy7PE</a:t>
            </a:r>
            <a:endParaRPr lang="en-US" sz="1400" b="1" dirty="0"/>
          </a:p>
        </p:txBody>
      </p:sp>
      <p:grpSp>
        <p:nvGrpSpPr>
          <p:cNvPr id="381" name="Group 2"/>
          <p:cNvGrpSpPr>
            <a:grpSpLocks/>
          </p:cNvGrpSpPr>
          <p:nvPr/>
        </p:nvGrpSpPr>
        <p:grpSpPr bwMode="auto">
          <a:xfrm>
            <a:off x="177800" y="1230313"/>
            <a:ext cx="2641600" cy="2551112"/>
            <a:chOff x="3172" y="1624"/>
            <a:chExt cx="2204" cy="2128"/>
          </a:xfrm>
        </p:grpSpPr>
        <p:sp>
          <p:nvSpPr>
            <p:cNvPr id="382" name="Rectangle 3"/>
            <p:cNvSpPr>
              <a:spLocks noChangeArrowheads="1"/>
            </p:cNvSpPr>
            <p:nvPr/>
          </p:nvSpPr>
          <p:spPr bwMode="auto">
            <a:xfrm>
              <a:off x="3296" y="1624"/>
              <a:ext cx="2080" cy="20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3" name="Group 4"/>
            <p:cNvGrpSpPr>
              <a:grpSpLocks/>
            </p:cNvGrpSpPr>
            <p:nvPr/>
          </p:nvGrpSpPr>
          <p:grpSpPr bwMode="auto">
            <a:xfrm>
              <a:off x="3296" y="3696"/>
              <a:ext cx="2073" cy="56"/>
              <a:chOff x="3296" y="3696"/>
              <a:chExt cx="2073" cy="56"/>
            </a:xfrm>
          </p:grpSpPr>
          <p:sp>
            <p:nvSpPr>
              <p:cNvPr id="437" name="Line 5"/>
              <p:cNvSpPr>
                <a:spLocks noChangeShapeType="1"/>
              </p:cNvSpPr>
              <p:nvPr/>
            </p:nvSpPr>
            <p:spPr bwMode="auto">
              <a:xfrm>
                <a:off x="3296" y="3696"/>
                <a:ext cx="207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38" name="Group 6"/>
              <p:cNvGrpSpPr>
                <a:grpSpLocks/>
              </p:cNvGrpSpPr>
              <p:nvPr/>
            </p:nvGrpSpPr>
            <p:grpSpPr bwMode="auto">
              <a:xfrm>
                <a:off x="3296" y="3704"/>
                <a:ext cx="2073" cy="48"/>
                <a:chOff x="3296" y="3704"/>
                <a:chExt cx="2073" cy="48"/>
              </a:xfrm>
            </p:grpSpPr>
            <p:sp>
              <p:nvSpPr>
                <p:cNvPr id="439" name="Line 7"/>
                <p:cNvSpPr>
                  <a:spLocks noChangeShapeType="1"/>
                </p:cNvSpPr>
                <p:nvPr/>
              </p:nvSpPr>
              <p:spPr bwMode="auto">
                <a:xfrm>
                  <a:off x="3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Line 8"/>
                <p:cNvSpPr>
                  <a:spLocks noChangeShapeType="1"/>
                </p:cNvSpPr>
                <p:nvPr/>
              </p:nvSpPr>
              <p:spPr bwMode="auto">
                <a:xfrm>
                  <a:off x="334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Line 9"/>
                <p:cNvSpPr>
                  <a:spLocks noChangeShapeType="1"/>
                </p:cNvSpPr>
                <p:nvPr/>
              </p:nvSpPr>
              <p:spPr bwMode="auto">
                <a:xfrm>
                  <a:off x="3384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Line 10"/>
                <p:cNvSpPr>
                  <a:spLocks noChangeShapeType="1"/>
                </p:cNvSpPr>
                <p:nvPr/>
              </p:nvSpPr>
              <p:spPr bwMode="auto">
                <a:xfrm>
                  <a:off x="341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Line 11"/>
                <p:cNvSpPr>
                  <a:spLocks noChangeShapeType="1"/>
                </p:cNvSpPr>
                <p:nvPr/>
              </p:nvSpPr>
              <p:spPr bwMode="auto">
                <a:xfrm>
                  <a:off x="34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Line 12"/>
                <p:cNvSpPr>
                  <a:spLocks noChangeShapeType="1"/>
                </p:cNvSpPr>
                <p:nvPr/>
              </p:nvSpPr>
              <p:spPr bwMode="auto">
                <a:xfrm>
                  <a:off x="347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Line 13"/>
                <p:cNvSpPr>
                  <a:spLocks noChangeShapeType="1"/>
                </p:cNvSpPr>
                <p:nvPr/>
              </p:nvSpPr>
              <p:spPr bwMode="auto">
                <a:xfrm>
                  <a:off x="34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Line 14"/>
                <p:cNvSpPr>
                  <a:spLocks noChangeShapeType="1"/>
                </p:cNvSpPr>
                <p:nvPr/>
              </p:nvSpPr>
              <p:spPr bwMode="auto">
                <a:xfrm>
                  <a:off x="3512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Line 15"/>
                <p:cNvSpPr>
                  <a:spLocks noChangeShapeType="1"/>
                </p:cNvSpPr>
                <p:nvPr/>
              </p:nvSpPr>
              <p:spPr bwMode="auto">
                <a:xfrm>
                  <a:off x="36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Line 16"/>
                <p:cNvSpPr>
                  <a:spLocks noChangeShapeType="1"/>
                </p:cNvSpPr>
                <p:nvPr/>
              </p:nvSpPr>
              <p:spPr bwMode="auto">
                <a:xfrm>
                  <a:off x="37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Line 17"/>
                <p:cNvSpPr>
                  <a:spLocks noChangeShapeType="1"/>
                </p:cNvSpPr>
                <p:nvPr/>
              </p:nvSpPr>
              <p:spPr bwMode="auto">
                <a:xfrm>
                  <a:off x="376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Line 18"/>
                <p:cNvSpPr>
                  <a:spLocks noChangeShapeType="1"/>
                </p:cNvSpPr>
                <p:nvPr/>
              </p:nvSpPr>
              <p:spPr bwMode="auto">
                <a:xfrm>
                  <a:off x="3800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Line 19"/>
                <p:cNvSpPr>
                  <a:spLocks noChangeShapeType="1"/>
                </p:cNvSpPr>
                <p:nvPr/>
              </p:nvSpPr>
              <p:spPr bwMode="auto">
                <a:xfrm>
                  <a:off x="38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Line 20"/>
                <p:cNvSpPr>
                  <a:spLocks noChangeShapeType="1"/>
                </p:cNvSpPr>
                <p:nvPr/>
              </p:nvSpPr>
              <p:spPr bwMode="auto">
                <a:xfrm>
                  <a:off x="38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Line 21"/>
                <p:cNvSpPr>
                  <a:spLocks noChangeShapeType="1"/>
                </p:cNvSpPr>
                <p:nvPr/>
              </p:nvSpPr>
              <p:spPr bwMode="auto">
                <a:xfrm>
                  <a:off x="38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Line 22"/>
                <p:cNvSpPr>
                  <a:spLocks noChangeShapeType="1"/>
                </p:cNvSpPr>
                <p:nvPr/>
              </p:nvSpPr>
              <p:spPr bwMode="auto">
                <a:xfrm>
                  <a:off x="39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Line 23"/>
                <p:cNvSpPr>
                  <a:spLocks noChangeShapeType="1"/>
                </p:cNvSpPr>
                <p:nvPr/>
              </p:nvSpPr>
              <p:spPr bwMode="auto">
                <a:xfrm>
                  <a:off x="3928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Line 24"/>
                <p:cNvSpPr>
                  <a:spLocks noChangeShapeType="1"/>
                </p:cNvSpPr>
                <p:nvPr/>
              </p:nvSpPr>
              <p:spPr bwMode="auto">
                <a:xfrm>
                  <a:off x="40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Line 25"/>
                <p:cNvSpPr>
                  <a:spLocks noChangeShapeType="1"/>
                </p:cNvSpPr>
                <p:nvPr/>
              </p:nvSpPr>
              <p:spPr bwMode="auto">
                <a:xfrm>
                  <a:off x="41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Line 26"/>
                <p:cNvSpPr>
                  <a:spLocks noChangeShapeType="1"/>
                </p:cNvSpPr>
                <p:nvPr/>
              </p:nvSpPr>
              <p:spPr bwMode="auto">
                <a:xfrm>
                  <a:off x="417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Line 27"/>
                <p:cNvSpPr>
                  <a:spLocks noChangeShapeType="1"/>
                </p:cNvSpPr>
                <p:nvPr/>
              </p:nvSpPr>
              <p:spPr bwMode="auto">
                <a:xfrm>
                  <a:off x="4216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Line 28"/>
                <p:cNvSpPr>
                  <a:spLocks noChangeShapeType="1"/>
                </p:cNvSpPr>
                <p:nvPr/>
              </p:nvSpPr>
              <p:spPr bwMode="auto">
                <a:xfrm>
                  <a:off x="42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Line 29"/>
                <p:cNvSpPr>
                  <a:spLocks noChangeShapeType="1"/>
                </p:cNvSpPr>
                <p:nvPr/>
              </p:nvSpPr>
              <p:spPr bwMode="auto">
                <a:xfrm>
                  <a:off x="42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Line 30"/>
                <p:cNvSpPr>
                  <a:spLocks noChangeShapeType="1"/>
                </p:cNvSpPr>
                <p:nvPr/>
              </p:nvSpPr>
              <p:spPr bwMode="auto">
                <a:xfrm>
                  <a:off x="43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Line 31"/>
                <p:cNvSpPr>
                  <a:spLocks noChangeShapeType="1"/>
                </p:cNvSpPr>
                <p:nvPr/>
              </p:nvSpPr>
              <p:spPr bwMode="auto">
                <a:xfrm>
                  <a:off x="43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Line 32"/>
                <p:cNvSpPr>
                  <a:spLocks noChangeShapeType="1"/>
                </p:cNvSpPr>
                <p:nvPr/>
              </p:nvSpPr>
              <p:spPr bwMode="auto">
                <a:xfrm>
                  <a:off x="4344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Line 33"/>
                <p:cNvSpPr>
                  <a:spLocks noChangeShapeType="1"/>
                </p:cNvSpPr>
                <p:nvPr/>
              </p:nvSpPr>
              <p:spPr bwMode="auto">
                <a:xfrm>
                  <a:off x="44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Line 34"/>
                <p:cNvSpPr>
                  <a:spLocks noChangeShapeType="1"/>
                </p:cNvSpPr>
                <p:nvPr/>
              </p:nvSpPr>
              <p:spPr bwMode="auto">
                <a:xfrm>
                  <a:off x="45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Line 35"/>
                <p:cNvSpPr>
                  <a:spLocks noChangeShapeType="1"/>
                </p:cNvSpPr>
                <p:nvPr/>
              </p:nvSpPr>
              <p:spPr bwMode="auto">
                <a:xfrm>
                  <a:off x="459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Line 36"/>
                <p:cNvSpPr>
                  <a:spLocks noChangeShapeType="1"/>
                </p:cNvSpPr>
                <p:nvPr/>
              </p:nvSpPr>
              <p:spPr bwMode="auto">
                <a:xfrm>
                  <a:off x="4632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Line 37"/>
                <p:cNvSpPr>
                  <a:spLocks noChangeShapeType="1"/>
                </p:cNvSpPr>
                <p:nvPr/>
              </p:nvSpPr>
              <p:spPr bwMode="auto">
                <a:xfrm>
                  <a:off x="46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Line 38"/>
                <p:cNvSpPr>
                  <a:spLocks noChangeShapeType="1"/>
                </p:cNvSpPr>
                <p:nvPr/>
              </p:nvSpPr>
              <p:spPr bwMode="auto">
                <a:xfrm>
                  <a:off x="46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Line 39"/>
                <p:cNvSpPr>
                  <a:spLocks noChangeShapeType="1"/>
                </p:cNvSpPr>
                <p:nvPr/>
              </p:nvSpPr>
              <p:spPr bwMode="auto">
                <a:xfrm>
                  <a:off x="47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Line 40"/>
                <p:cNvSpPr>
                  <a:spLocks noChangeShapeType="1"/>
                </p:cNvSpPr>
                <p:nvPr/>
              </p:nvSpPr>
              <p:spPr bwMode="auto">
                <a:xfrm>
                  <a:off x="47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3" name="Line 41"/>
                <p:cNvSpPr>
                  <a:spLocks noChangeShapeType="1"/>
                </p:cNvSpPr>
                <p:nvPr/>
              </p:nvSpPr>
              <p:spPr bwMode="auto">
                <a:xfrm>
                  <a:off x="4760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Line 42"/>
                <p:cNvSpPr>
                  <a:spLocks noChangeShapeType="1"/>
                </p:cNvSpPr>
                <p:nvPr/>
              </p:nvSpPr>
              <p:spPr bwMode="auto">
                <a:xfrm>
                  <a:off x="48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Line 43"/>
                <p:cNvSpPr>
                  <a:spLocks noChangeShapeType="1"/>
                </p:cNvSpPr>
                <p:nvPr/>
              </p:nvSpPr>
              <p:spPr bwMode="auto">
                <a:xfrm>
                  <a:off x="49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Line 44"/>
                <p:cNvSpPr>
                  <a:spLocks noChangeShapeType="1"/>
                </p:cNvSpPr>
                <p:nvPr/>
              </p:nvSpPr>
              <p:spPr bwMode="auto">
                <a:xfrm>
                  <a:off x="500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Line 45"/>
                <p:cNvSpPr>
                  <a:spLocks noChangeShapeType="1"/>
                </p:cNvSpPr>
                <p:nvPr/>
              </p:nvSpPr>
              <p:spPr bwMode="auto">
                <a:xfrm>
                  <a:off x="5048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Line 46"/>
                <p:cNvSpPr>
                  <a:spLocks noChangeShapeType="1"/>
                </p:cNvSpPr>
                <p:nvPr/>
              </p:nvSpPr>
              <p:spPr bwMode="auto">
                <a:xfrm>
                  <a:off x="50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Line 47"/>
                <p:cNvSpPr>
                  <a:spLocks noChangeShapeType="1"/>
                </p:cNvSpPr>
                <p:nvPr/>
              </p:nvSpPr>
              <p:spPr bwMode="auto">
                <a:xfrm>
                  <a:off x="511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Line 48"/>
                <p:cNvSpPr>
                  <a:spLocks noChangeShapeType="1"/>
                </p:cNvSpPr>
                <p:nvPr/>
              </p:nvSpPr>
              <p:spPr bwMode="auto">
                <a:xfrm>
                  <a:off x="51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Line 49"/>
                <p:cNvSpPr>
                  <a:spLocks noChangeShapeType="1"/>
                </p:cNvSpPr>
                <p:nvPr/>
              </p:nvSpPr>
              <p:spPr bwMode="auto">
                <a:xfrm>
                  <a:off x="51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Line 50"/>
                <p:cNvSpPr>
                  <a:spLocks noChangeShapeType="1"/>
                </p:cNvSpPr>
                <p:nvPr/>
              </p:nvSpPr>
              <p:spPr bwMode="auto">
                <a:xfrm>
                  <a:off x="5176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Line 51"/>
                <p:cNvSpPr>
                  <a:spLocks noChangeShapeType="1"/>
                </p:cNvSpPr>
                <p:nvPr/>
              </p:nvSpPr>
              <p:spPr bwMode="auto">
                <a:xfrm>
                  <a:off x="5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Line 52"/>
                <p:cNvSpPr>
                  <a:spLocks noChangeShapeType="1"/>
                </p:cNvSpPr>
                <p:nvPr/>
              </p:nvSpPr>
              <p:spPr bwMode="auto">
                <a:xfrm>
                  <a:off x="536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84" name="Group 64"/>
            <p:cNvGrpSpPr>
              <a:grpSpLocks/>
            </p:cNvGrpSpPr>
            <p:nvPr/>
          </p:nvGrpSpPr>
          <p:grpSpPr bwMode="auto">
            <a:xfrm>
              <a:off x="3172" y="1624"/>
              <a:ext cx="125" cy="2073"/>
              <a:chOff x="3172" y="1624"/>
              <a:chExt cx="125" cy="2073"/>
            </a:xfrm>
          </p:grpSpPr>
          <p:sp>
            <p:nvSpPr>
              <p:cNvPr id="385" name="Line 65"/>
              <p:cNvSpPr>
                <a:spLocks noChangeShapeType="1"/>
              </p:cNvSpPr>
              <p:nvPr/>
            </p:nvSpPr>
            <p:spPr bwMode="auto">
              <a:xfrm flipV="1">
                <a:off x="3296" y="1624"/>
                <a:ext cx="1" cy="20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86" name="Group 66"/>
              <p:cNvGrpSpPr>
                <a:grpSpLocks/>
              </p:cNvGrpSpPr>
              <p:nvPr/>
            </p:nvGrpSpPr>
            <p:grpSpPr bwMode="auto">
              <a:xfrm>
                <a:off x="3248" y="1624"/>
                <a:ext cx="48" cy="2073"/>
                <a:chOff x="3248" y="1624"/>
                <a:chExt cx="48" cy="2073"/>
              </a:xfrm>
            </p:grpSpPr>
            <p:sp>
              <p:nvSpPr>
                <p:cNvPr id="391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280" y="3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3280" y="364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3264" y="360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3280" y="357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280" y="35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280" y="352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280" y="35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3248" y="3480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280" y="33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280" y="32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1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280" y="323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2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3264" y="3192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3280" y="31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3280" y="31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280" y="31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3280" y="30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3248" y="3064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280" y="29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3280" y="28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3280" y="281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3264" y="2776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3280" y="27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3280" y="27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3280" y="26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3280" y="26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3248" y="2648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3280" y="25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280" y="24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80" y="240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264" y="2360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80" y="23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3280" y="22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3280" y="22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280" y="22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248" y="2232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3280" y="21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280" y="20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280" y="198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264" y="194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280" y="19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280" y="188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280" y="18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280" y="18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248" y="1816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280" y="1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280" y="162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7" name="Group 113"/>
              <p:cNvGrpSpPr>
                <a:grpSpLocks/>
              </p:cNvGrpSpPr>
              <p:nvPr/>
            </p:nvGrpSpPr>
            <p:grpSpPr bwMode="auto">
              <a:xfrm>
                <a:off x="3172" y="1740"/>
                <a:ext cx="0" cy="1402"/>
                <a:chOff x="3172" y="1740"/>
                <a:chExt cx="0" cy="1402"/>
              </a:xfrm>
            </p:grpSpPr>
            <p:sp>
              <p:nvSpPr>
                <p:cNvPr id="388" name="Rectangle 117"/>
                <p:cNvSpPr>
                  <a:spLocks noChangeArrowheads="1"/>
                </p:cNvSpPr>
                <p:nvPr/>
              </p:nvSpPr>
              <p:spPr bwMode="auto">
                <a:xfrm>
                  <a:off x="3172" y="2988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389" name="Rectangle 119"/>
                <p:cNvSpPr>
                  <a:spLocks noChangeArrowheads="1"/>
                </p:cNvSpPr>
                <p:nvPr/>
              </p:nvSpPr>
              <p:spPr bwMode="auto">
                <a:xfrm>
                  <a:off x="3172" y="2572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390" name="Rectangle 123"/>
                <p:cNvSpPr>
                  <a:spLocks noChangeArrowheads="1"/>
                </p:cNvSpPr>
                <p:nvPr/>
              </p:nvSpPr>
              <p:spPr bwMode="auto">
                <a:xfrm>
                  <a:off x="3172" y="1740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</p:grpSp>
        </p:grpSp>
      </p:grpSp>
      <p:pic>
        <p:nvPicPr>
          <p:cNvPr id="485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1266825"/>
            <a:ext cx="2454275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6" name="TextBox 276"/>
          <p:cNvSpPr txBox="1">
            <a:spLocks noChangeArrowheads="1"/>
          </p:cNvSpPr>
          <p:nvPr/>
        </p:nvSpPr>
        <p:spPr bwMode="auto">
          <a:xfrm>
            <a:off x="1025525" y="914400"/>
            <a:ext cx="11080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800000"/>
                </a:solidFill>
              </a:rPr>
              <a:t>Unstained</a:t>
            </a:r>
          </a:p>
        </p:txBody>
      </p:sp>
      <p:sp>
        <p:nvSpPr>
          <p:cNvPr id="487" name="Snip Single Corner Rectangle 486"/>
          <p:cNvSpPr/>
          <p:nvPr/>
        </p:nvSpPr>
        <p:spPr bwMode="auto">
          <a:xfrm flipV="1">
            <a:off x="341313" y="1371600"/>
            <a:ext cx="1557337" cy="13716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88" name="Snip Single Corner Rectangle 487"/>
          <p:cNvSpPr/>
          <p:nvPr/>
        </p:nvSpPr>
        <p:spPr bwMode="auto">
          <a:xfrm flipV="1">
            <a:off x="1060450" y="2286000"/>
            <a:ext cx="8382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89" name="Snip Single Corner Rectangle 488"/>
          <p:cNvSpPr/>
          <p:nvPr/>
        </p:nvSpPr>
        <p:spPr bwMode="auto">
          <a:xfrm flipV="1">
            <a:off x="755650" y="2260600"/>
            <a:ext cx="3810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0" name="Snip Single Corner Rectangle 489"/>
          <p:cNvSpPr/>
          <p:nvPr/>
        </p:nvSpPr>
        <p:spPr bwMode="auto">
          <a:xfrm flipV="1">
            <a:off x="450850" y="2286000"/>
            <a:ext cx="3048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1" name="Snip Single Corner Rectangle 490"/>
          <p:cNvSpPr/>
          <p:nvPr/>
        </p:nvSpPr>
        <p:spPr bwMode="auto">
          <a:xfrm flipV="1">
            <a:off x="1398588" y="1836738"/>
            <a:ext cx="1406525" cy="18796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2" name="Snip Single Corner Rectangle 491"/>
          <p:cNvSpPr/>
          <p:nvPr/>
        </p:nvSpPr>
        <p:spPr bwMode="auto">
          <a:xfrm rot="16756395" flipV="1">
            <a:off x="1189038" y="3114675"/>
            <a:ext cx="579438" cy="369887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3" name="Snip Single Corner Rectangle 492"/>
          <p:cNvSpPr/>
          <p:nvPr/>
        </p:nvSpPr>
        <p:spPr bwMode="auto">
          <a:xfrm rot="2608888" flipV="1">
            <a:off x="1235075" y="2489200"/>
            <a:ext cx="762000" cy="6096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4" name="Snip Single Corner Rectangle 493"/>
          <p:cNvSpPr/>
          <p:nvPr/>
        </p:nvSpPr>
        <p:spPr bwMode="auto">
          <a:xfrm rot="16200000" flipV="1">
            <a:off x="1412875" y="3465513"/>
            <a:ext cx="122237" cy="369888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5" name="Rectangle 494"/>
          <p:cNvSpPr/>
          <p:nvPr/>
        </p:nvSpPr>
        <p:spPr>
          <a:xfrm>
            <a:off x="1871134" y="1236134"/>
            <a:ext cx="939799" cy="1557867"/>
          </a:xfrm>
          <a:prstGeom prst="rect">
            <a:avLst/>
          </a:prstGeom>
          <a:noFill/>
          <a:ln w="19050" cmpd="sng">
            <a:solidFill>
              <a:srgbClr val="F01D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096002" y="934535"/>
            <a:ext cx="2827109" cy="3104065"/>
            <a:chOff x="6096002" y="934535"/>
            <a:chExt cx="2827109" cy="3104065"/>
          </a:xfrm>
        </p:grpSpPr>
        <p:sp>
          <p:nvSpPr>
            <p:cNvPr id="239" name="Rectangle 125"/>
            <p:cNvSpPr>
              <a:spLocks noChangeArrowheads="1"/>
            </p:cNvSpPr>
            <p:nvPr/>
          </p:nvSpPr>
          <p:spPr bwMode="auto">
            <a:xfrm>
              <a:off x="7376886" y="3825875"/>
              <a:ext cx="6921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PE: CD8</a:t>
              </a:r>
              <a:endParaRPr lang="en-US" sz="1400" b="1"/>
            </a:p>
          </p:txBody>
        </p:sp>
        <p:sp>
          <p:nvSpPr>
            <p:cNvPr id="240" name="Rectangle 126"/>
            <p:cNvSpPr>
              <a:spLocks noChangeArrowheads="1"/>
            </p:cNvSpPr>
            <p:nvPr/>
          </p:nvSpPr>
          <p:spPr bwMode="auto">
            <a:xfrm rot="16200000">
              <a:off x="5644952" y="2310835"/>
              <a:ext cx="111754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dirty="0" smtClean="0">
                  <a:solidFill>
                    <a:srgbClr val="000000"/>
                  </a:solidFill>
                </a:rPr>
                <a:t>Cy7PE:</a:t>
              </a:r>
              <a:r>
                <a:rPr lang="en-US" sz="1400" dirty="0">
                  <a:solidFill>
                    <a:srgbClr val="000000"/>
                  </a:solidFill>
                </a:rPr>
                <a:t> </a:t>
              </a:r>
              <a:r>
                <a:rPr lang="en-US" sz="1400" dirty="0" smtClean="0">
                  <a:solidFill>
                    <a:srgbClr val="000000"/>
                  </a:solidFill>
                </a:rPr>
                <a:t>CD20</a:t>
              </a:r>
              <a:endParaRPr lang="en-US" sz="1400" b="1" dirty="0"/>
            </a:p>
          </p:txBody>
        </p:sp>
        <p:grpSp>
          <p:nvGrpSpPr>
            <p:cNvPr id="241" name="Group 2"/>
            <p:cNvGrpSpPr>
              <a:grpSpLocks/>
            </p:cNvGrpSpPr>
            <p:nvPr/>
          </p:nvGrpSpPr>
          <p:grpSpPr bwMode="auto">
            <a:xfrm>
              <a:off x="6281511" y="1246188"/>
              <a:ext cx="2641600" cy="2551112"/>
              <a:chOff x="3172" y="1624"/>
              <a:chExt cx="2204" cy="2128"/>
            </a:xfrm>
          </p:grpSpPr>
          <p:sp>
            <p:nvSpPr>
              <p:cNvPr id="242" name="Rectangle 3"/>
              <p:cNvSpPr>
                <a:spLocks noChangeArrowheads="1"/>
              </p:cNvSpPr>
              <p:nvPr/>
            </p:nvSpPr>
            <p:spPr bwMode="auto">
              <a:xfrm>
                <a:off x="3296" y="1624"/>
                <a:ext cx="2080" cy="208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3" name="Group 4"/>
              <p:cNvGrpSpPr>
                <a:grpSpLocks/>
              </p:cNvGrpSpPr>
              <p:nvPr/>
            </p:nvGrpSpPr>
            <p:grpSpPr bwMode="auto">
              <a:xfrm>
                <a:off x="3296" y="3696"/>
                <a:ext cx="2073" cy="56"/>
                <a:chOff x="3296" y="3696"/>
                <a:chExt cx="2073" cy="56"/>
              </a:xfrm>
            </p:grpSpPr>
            <p:sp>
              <p:nvSpPr>
                <p:cNvPr id="297" name="Line 5"/>
                <p:cNvSpPr>
                  <a:spLocks noChangeShapeType="1"/>
                </p:cNvSpPr>
                <p:nvPr/>
              </p:nvSpPr>
              <p:spPr bwMode="auto">
                <a:xfrm>
                  <a:off x="3296" y="3696"/>
                  <a:ext cx="207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98" name="Group 6"/>
                <p:cNvGrpSpPr>
                  <a:grpSpLocks/>
                </p:cNvGrpSpPr>
                <p:nvPr/>
              </p:nvGrpSpPr>
              <p:grpSpPr bwMode="auto">
                <a:xfrm>
                  <a:off x="3296" y="3704"/>
                  <a:ext cx="2073" cy="48"/>
                  <a:chOff x="3296" y="3704"/>
                  <a:chExt cx="2073" cy="48"/>
                </a:xfrm>
              </p:grpSpPr>
              <p:sp>
                <p:nvSpPr>
                  <p:cNvPr id="299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29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0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334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3384" y="3704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341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3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344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347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5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348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6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512" y="3704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363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370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76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800" y="3704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383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386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388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390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3928" y="3704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404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412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417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4216" y="3704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424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428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430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3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432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4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4344" y="3704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5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446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6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453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459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8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4632" y="3704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9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4664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469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472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473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3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4760" y="3704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4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488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5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495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6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500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5048" y="3704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5080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511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0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513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1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5152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2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5176" y="3704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3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5296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4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5368" y="3704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4" name="Group 64"/>
              <p:cNvGrpSpPr>
                <a:grpSpLocks/>
              </p:cNvGrpSpPr>
              <p:nvPr/>
            </p:nvGrpSpPr>
            <p:grpSpPr bwMode="auto">
              <a:xfrm>
                <a:off x="3172" y="1624"/>
                <a:ext cx="125" cy="2073"/>
                <a:chOff x="3172" y="1624"/>
                <a:chExt cx="125" cy="2073"/>
              </a:xfrm>
            </p:grpSpPr>
            <p:sp>
              <p:nvSpPr>
                <p:cNvPr id="245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3296" y="1624"/>
                  <a:ext cx="1" cy="207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46" name="Group 66"/>
                <p:cNvGrpSpPr>
                  <a:grpSpLocks/>
                </p:cNvGrpSpPr>
                <p:nvPr/>
              </p:nvGrpSpPr>
              <p:grpSpPr bwMode="auto">
                <a:xfrm>
                  <a:off x="3248" y="1624"/>
                  <a:ext cx="48" cy="2073"/>
                  <a:chOff x="3248" y="1624"/>
                  <a:chExt cx="48" cy="2073"/>
                </a:xfrm>
              </p:grpSpPr>
              <p:sp>
                <p:nvSpPr>
                  <p:cNvPr id="251" name="Line 6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69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2" name="Line 6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64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3" name="Line 6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4" y="3608"/>
                    <a:ext cx="32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4" name="Line 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57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5" name="Line 7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54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6" name="Line 7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52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7" name="Line 7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50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8" name="Line 7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48" y="3480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9" name="Line 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36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0" name="Line 7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28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1" name="Line 7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23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2" name="Line 7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4" y="3192"/>
                    <a:ext cx="32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3" name="Line 7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16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4" name="Line 8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12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5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10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6" name="Line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308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7" name="Line 8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48" y="3064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8" name="Line 8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94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9" name="Line 8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87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0" name="Line 8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81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1" name="Line 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4" y="2776"/>
                    <a:ext cx="32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2" name="Line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74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3" name="Line 8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71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4" name="Line 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68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5" name="Line 9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67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48" y="2648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" name="Line 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52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8" name="Line 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45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9" name="Line 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40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0" name="Line 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4" y="2360"/>
                    <a:ext cx="32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1" name="Line 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328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2" name="Line 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29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3" name="Line 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27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4" name="Line 10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25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5" name="Line 1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48" y="2232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6" name="Line 10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11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" name="Line 1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204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" name="Line 10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98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" name="Line 1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4" y="1944"/>
                    <a:ext cx="32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" name="Line 10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912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1" name="Line 10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88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2" name="Line 10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85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3" name="Line 10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840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4" name="Line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48" y="1816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5" name="Line 1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696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6" name="Line 1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80" y="1624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" name="Group 113"/>
                <p:cNvGrpSpPr>
                  <a:grpSpLocks/>
                </p:cNvGrpSpPr>
                <p:nvPr/>
              </p:nvGrpSpPr>
              <p:grpSpPr bwMode="auto">
                <a:xfrm>
                  <a:off x="3172" y="1740"/>
                  <a:ext cx="0" cy="1402"/>
                  <a:chOff x="3172" y="1740"/>
                  <a:chExt cx="0" cy="1402"/>
                </a:xfrm>
              </p:grpSpPr>
              <p:sp>
                <p:nvSpPr>
                  <p:cNvPr id="248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988"/>
                    <a:ext cx="0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endParaRPr lang="en-US" sz="1200">
                      <a:latin typeface="Comic Sans MS" charset="0"/>
                    </a:endParaRPr>
                  </a:p>
                </p:txBody>
              </p:sp>
              <p:sp>
                <p:nvSpPr>
                  <p:cNvPr id="249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572"/>
                    <a:ext cx="0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endParaRPr lang="en-US" sz="1200">
                      <a:latin typeface="Comic Sans MS" charset="0"/>
                    </a:endParaRPr>
                  </a:p>
                </p:txBody>
              </p:sp>
              <p:sp>
                <p:nvSpPr>
                  <p:cNvPr id="250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740"/>
                    <a:ext cx="0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endParaRPr lang="en-US" sz="1200">
                      <a:latin typeface="Comic Sans MS" charset="0"/>
                    </a:endParaRPr>
                  </a:p>
                </p:txBody>
              </p:sp>
            </p:grpSp>
          </p:grpSp>
        </p:grpSp>
        <p:pic>
          <p:nvPicPr>
            <p:cNvPr id="345" name="Picture 12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436" y="1282700"/>
              <a:ext cx="2454275" cy="245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6" name="Snip Single Corner Rectangle 345"/>
            <p:cNvSpPr/>
            <p:nvPr/>
          </p:nvSpPr>
          <p:spPr bwMode="auto">
            <a:xfrm flipV="1">
              <a:off x="6445025" y="1358900"/>
              <a:ext cx="1141412" cy="13716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8" name="Snip Single Corner Rectangle 347"/>
            <p:cNvSpPr/>
            <p:nvPr/>
          </p:nvSpPr>
          <p:spPr bwMode="auto">
            <a:xfrm flipV="1">
              <a:off x="6443436" y="2743198"/>
              <a:ext cx="1524000" cy="9906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9" name="Snip Single Corner Rectangle 348"/>
            <p:cNvSpPr/>
            <p:nvPr/>
          </p:nvSpPr>
          <p:spPr bwMode="auto">
            <a:xfrm flipV="1">
              <a:off x="6859361" y="2247900"/>
              <a:ext cx="381000" cy="5334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0" name="Snip Single Corner Rectangle 349"/>
            <p:cNvSpPr/>
            <p:nvPr/>
          </p:nvSpPr>
          <p:spPr bwMode="auto">
            <a:xfrm flipV="1">
              <a:off x="6554561" y="2273300"/>
              <a:ext cx="304800" cy="5334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1" name="Snip Single Corner Rectangle 350"/>
            <p:cNvSpPr/>
            <p:nvPr/>
          </p:nvSpPr>
          <p:spPr bwMode="auto">
            <a:xfrm flipV="1">
              <a:off x="7357836" y="1435100"/>
              <a:ext cx="685800" cy="13716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2" name="Snip Single Corner Rectangle 351"/>
            <p:cNvSpPr/>
            <p:nvPr/>
          </p:nvSpPr>
          <p:spPr bwMode="auto">
            <a:xfrm rot="20679028" flipV="1">
              <a:off x="7889328" y="1341637"/>
              <a:ext cx="609600" cy="1219200"/>
            </a:xfrm>
            <a:prstGeom prst="snip1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" name="6-Point Star 4"/>
            <p:cNvSpPr/>
            <p:nvPr/>
          </p:nvSpPr>
          <p:spPr>
            <a:xfrm>
              <a:off x="7738836" y="27305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6-Point Star 352"/>
            <p:cNvSpPr/>
            <p:nvPr/>
          </p:nvSpPr>
          <p:spPr>
            <a:xfrm>
              <a:off x="7815036" y="29591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6-Point Star 353"/>
            <p:cNvSpPr/>
            <p:nvPr/>
          </p:nvSpPr>
          <p:spPr>
            <a:xfrm>
              <a:off x="7807326" y="32004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6-Point Star 354"/>
            <p:cNvSpPr/>
            <p:nvPr/>
          </p:nvSpPr>
          <p:spPr>
            <a:xfrm>
              <a:off x="7815036" y="33401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6-Point Star 355"/>
            <p:cNvSpPr/>
            <p:nvPr/>
          </p:nvSpPr>
          <p:spPr>
            <a:xfrm>
              <a:off x="7815036" y="34163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6-Point Star 356"/>
            <p:cNvSpPr/>
            <p:nvPr/>
          </p:nvSpPr>
          <p:spPr>
            <a:xfrm>
              <a:off x="7738836" y="26543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8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16516" b="51734"/>
            <a:stretch/>
          </p:blipFill>
          <p:spPr bwMode="auto">
            <a:xfrm>
              <a:off x="6900636" y="3111500"/>
              <a:ext cx="491067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9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16516" b="51734"/>
            <a:stretch/>
          </p:blipFill>
          <p:spPr bwMode="auto">
            <a:xfrm>
              <a:off x="6900636" y="3340100"/>
              <a:ext cx="491067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0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16516" b="51734"/>
            <a:stretch/>
          </p:blipFill>
          <p:spPr bwMode="auto">
            <a:xfrm>
              <a:off x="6672036" y="3111500"/>
              <a:ext cx="491067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1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16516" b="51734"/>
            <a:stretch/>
          </p:blipFill>
          <p:spPr bwMode="auto">
            <a:xfrm>
              <a:off x="6824436" y="2882900"/>
              <a:ext cx="491067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2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672037" y="21971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3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824437" y="23495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4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976836" y="21209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5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129236" y="22733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6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 rot="5400000">
              <a:off x="7303559" y="3018367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7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586436" y="32639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" name="6-Point Star 367"/>
            <p:cNvSpPr/>
            <p:nvPr/>
          </p:nvSpPr>
          <p:spPr>
            <a:xfrm>
              <a:off x="7815036" y="2806700"/>
              <a:ext cx="304800" cy="304800"/>
            </a:xfrm>
            <a:prstGeom prst="star6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TextBox 370"/>
            <p:cNvSpPr txBox="1"/>
            <p:nvPr/>
          </p:nvSpPr>
          <p:spPr>
            <a:xfrm>
              <a:off x="7053036" y="934535"/>
              <a:ext cx="1274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POST</a:t>
              </a:r>
              <a:r>
                <a:rPr lang="en-US" dirty="0" smtClean="0"/>
                <a:t>-sort</a:t>
              </a:r>
            </a:p>
          </p:txBody>
        </p:sp>
        <p:pic>
          <p:nvPicPr>
            <p:cNvPr id="372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654926" y="30480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3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883526" y="30480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4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969126" y="32004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5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8305800" y="20574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6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740526" y="32766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7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807326" y="27432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" name="Rectangle 377"/>
            <p:cNvSpPr/>
            <p:nvPr/>
          </p:nvSpPr>
          <p:spPr>
            <a:xfrm>
              <a:off x="7992535" y="1244600"/>
              <a:ext cx="922866" cy="1557867"/>
            </a:xfrm>
            <a:prstGeom prst="rect">
              <a:avLst/>
            </a:prstGeom>
            <a:noFill/>
            <a:ln w="19050" cmpd="sng">
              <a:solidFill>
                <a:srgbClr val="F01DE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96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8153400" y="22098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7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6976837" y="25019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8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8153400" y="19050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9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8001000" y="2048933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0" name="Picture 12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6" t="32408" r="29280" b="51734"/>
            <a:stretch/>
          </p:blipFill>
          <p:spPr bwMode="auto">
            <a:xfrm>
              <a:off x="7281636" y="2425700"/>
              <a:ext cx="177800" cy="389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004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667000" y="76200"/>
            <a:ext cx="451638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8000"/>
                </a:solidFill>
              </a:rPr>
              <a:t>Gate it don’t debate it!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8" name="TextBox 277"/>
          <p:cNvSpPr txBox="1">
            <a:spLocks noChangeArrowheads="1"/>
          </p:cNvSpPr>
          <p:nvPr/>
        </p:nvSpPr>
        <p:spPr bwMode="auto">
          <a:xfrm>
            <a:off x="6665913" y="1663700"/>
            <a:ext cx="1336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F01DE0"/>
                </a:solidFill>
              </a:rPr>
              <a:t>Cy7PE </a:t>
            </a:r>
            <a:r>
              <a:rPr lang="en-US" sz="1600" b="1" dirty="0">
                <a:solidFill>
                  <a:srgbClr val="F01DE0"/>
                </a:solidFill>
              </a:rPr>
              <a:t>FMO</a:t>
            </a:r>
          </a:p>
        </p:txBody>
      </p:sp>
      <p:sp>
        <p:nvSpPr>
          <p:cNvPr id="9" name="Rectangle 125"/>
          <p:cNvSpPr>
            <a:spLocks noChangeArrowheads="1"/>
          </p:cNvSpPr>
          <p:nvPr/>
        </p:nvSpPr>
        <p:spPr bwMode="auto">
          <a:xfrm>
            <a:off x="6988175" y="4587875"/>
            <a:ext cx="692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PE: CD8</a:t>
            </a:r>
            <a:endParaRPr lang="en-US" sz="1400" b="1"/>
          </a:p>
        </p:txBody>
      </p:sp>
      <p:sp>
        <p:nvSpPr>
          <p:cNvPr id="12" name="Rectangle 126"/>
          <p:cNvSpPr>
            <a:spLocks noChangeArrowheads="1"/>
          </p:cNvSpPr>
          <p:nvPr/>
        </p:nvSpPr>
        <p:spPr bwMode="auto">
          <a:xfrm rot="16200000">
            <a:off x="5171338" y="3088710"/>
            <a:ext cx="12873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 smtClean="0">
                <a:solidFill>
                  <a:srgbClr val="FF830E"/>
                </a:solidFill>
              </a:rPr>
              <a:t>Cy7PE: no stain</a:t>
            </a:r>
            <a:endParaRPr lang="en-US" sz="1400" b="1" dirty="0">
              <a:solidFill>
                <a:srgbClr val="FF830E"/>
              </a:solidFill>
            </a:endParaRPr>
          </a:p>
        </p:txBody>
      </p: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5892800" y="2008188"/>
            <a:ext cx="2641600" cy="2551112"/>
            <a:chOff x="3172" y="1624"/>
            <a:chExt cx="2204" cy="2128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auto">
            <a:xfrm>
              <a:off x="3296" y="1624"/>
              <a:ext cx="2080" cy="20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3296" y="3696"/>
              <a:ext cx="2073" cy="56"/>
              <a:chOff x="3296" y="3696"/>
              <a:chExt cx="2073" cy="56"/>
            </a:xfrm>
          </p:grpSpPr>
          <p:sp>
            <p:nvSpPr>
              <p:cNvPr id="69" name="Line 5"/>
              <p:cNvSpPr>
                <a:spLocks noChangeShapeType="1"/>
              </p:cNvSpPr>
              <p:nvPr/>
            </p:nvSpPr>
            <p:spPr bwMode="auto">
              <a:xfrm>
                <a:off x="3296" y="3696"/>
                <a:ext cx="207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0" name="Group 6"/>
              <p:cNvGrpSpPr>
                <a:grpSpLocks/>
              </p:cNvGrpSpPr>
              <p:nvPr/>
            </p:nvGrpSpPr>
            <p:grpSpPr bwMode="auto">
              <a:xfrm>
                <a:off x="3296" y="3704"/>
                <a:ext cx="2073" cy="48"/>
                <a:chOff x="3296" y="3704"/>
                <a:chExt cx="2073" cy="48"/>
              </a:xfrm>
            </p:grpSpPr>
            <p:sp>
              <p:nvSpPr>
                <p:cNvPr id="71" name="Line 7"/>
                <p:cNvSpPr>
                  <a:spLocks noChangeShapeType="1"/>
                </p:cNvSpPr>
                <p:nvPr/>
              </p:nvSpPr>
              <p:spPr bwMode="auto">
                <a:xfrm>
                  <a:off x="3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Line 8"/>
                <p:cNvSpPr>
                  <a:spLocks noChangeShapeType="1"/>
                </p:cNvSpPr>
                <p:nvPr/>
              </p:nvSpPr>
              <p:spPr bwMode="auto">
                <a:xfrm>
                  <a:off x="334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Line 9"/>
                <p:cNvSpPr>
                  <a:spLocks noChangeShapeType="1"/>
                </p:cNvSpPr>
                <p:nvPr/>
              </p:nvSpPr>
              <p:spPr bwMode="auto">
                <a:xfrm>
                  <a:off x="3384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Line 10"/>
                <p:cNvSpPr>
                  <a:spLocks noChangeShapeType="1"/>
                </p:cNvSpPr>
                <p:nvPr/>
              </p:nvSpPr>
              <p:spPr bwMode="auto">
                <a:xfrm>
                  <a:off x="341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Line 11"/>
                <p:cNvSpPr>
                  <a:spLocks noChangeShapeType="1"/>
                </p:cNvSpPr>
                <p:nvPr/>
              </p:nvSpPr>
              <p:spPr bwMode="auto">
                <a:xfrm>
                  <a:off x="34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Line 12"/>
                <p:cNvSpPr>
                  <a:spLocks noChangeShapeType="1"/>
                </p:cNvSpPr>
                <p:nvPr/>
              </p:nvSpPr>
              <p:spPr bwMode="auto">
                <a:xfrm>
                  <a:off x="347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13"/>
                <p:cNvSpPr>
                  <a:spLocks noChangeShapeType="1"/>
                </p:cNvSpPr>
                <p:nvPr/>
              </p:nvSpPr>
              <p:spPr bwMode="auto">
                <a:xfrm>
                  <a:off x="34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Line 14"/>
                <p:cNvSpPr>
                  <a:spLocks noChangeShapeType="1"/>
                </p:cNvSpPr>
                <p:nvPr/>
              </p:nvSpPr>
              <p:spPr bwMode="auto">
                <a:xfrm>
                  <a:off x="3512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Line 15"/>
                <p:cNvSpPr>
                  <a:spLocks noChangeShapeType="1"/>
                </p:cNvSpPr>
                <p:nvPr/>
              </p:nvSpPr>
              <p:spPr bwMode="auto">
                <a:xfrm>
                  <a:off x="36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" name="Line 16"/>
                <p:cNvSpPr>
                  <a:spLocks noChangeShapeType="1"/>
                </p:cNvSpPr>
                <p:nvPr/>
              </p:nvSpPr>
              <p:spPr bwMode="auto">
                <a:xfrm>
                  <a:off x="37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Line 17"/>
                <p:cNvSpPr>
                  <a:spLocks noChangeShapeType="1"/>
                </p:cNvSpPr>
                <p:nvPr/>
              </p:nvSpPr>
              <p:spPr bwMode="auto">
                <a:xfrm>
                  <a:off x="376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Line 18"/>
                <p:cNvSpPr>
                  <a:spLocks noChangeShapeType="1"/>
                </p:cNvSpPr>
                <p:nvPr/>
              </p:nvSpPr>
              <p:spPr bwMode="auto">
                <a:xfrm>
                  <a:off x="3800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Line 19"/>
                <p:cNvSpPr>
                  <a:spLocks noChangeShapeType="1"/>
                </p:cNvSpPr>
                <p:nvPr/>
              </p:nvSpPr>
              <p:spPr bwMode="auto">
                <a:xfrm>
                  <a:off x="38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Line 20"/>
                <p:cNvSpPr>
                  <a:spLocks noChangeShapeType="1"/>
                </p:cNvSpPr>
                <p:nvPr/>
              </p:nvSpPr>
              <p:spPr bwMode="auto">
                <a:xfrm>
                  <a:off x="38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Line 21"/>
                <p:cNvSpPr>
                  <a:spLocks noChangeShapeType="1"/>
                </p:cNvSpPr>
                <p:nvPr/>
              </p:nvSpPr>
              <p:spPr bwMode="auto">
                <a:xfrm>
                  <a:off x="38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Line 22"/>
                <p:cNvSpPr>
                  <a:spLocks noChangeShapeType="1"/>
                </p:cNvSpPr>
                <p:nvPr/>
              </p:nvSpPr>
              <p:spPr bwMode="auto">
                <a:xfrm>
                  <a:off x="39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Line 23"/>
                <p:cNvSpPr>
                  <a:spLocks noChangeShapeType="1"/>
                </p:cNvSpPr>
                <p:nvPr/>
              </p:nvSpPr>
              <p:spPr bwMode="auto">
                <a:xfrm>
                  <a:off x="3928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Line 24"/>
                <p:cNvSpPr>
                  <a:spLocks noChangeShapeType="1"/>
                </p:cNvSpPr>
                <p:nvPr/>
              </p:nvSpPr>
              <p:spPr bwMode="auto">
                <a:xfrm>
                  <a:off x="40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Line 25"/>
                <p:cNvSpPr>
                  <a:spLocks noChangeShapeType="1"/>
                </p:cNvSpPr>
                <p:nvPr/>
              </p:nvSpPr>
              <p:spPr bwMode="auto">
                <a:xfrm>
                  <a:off x="41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26"/>
                <p:cNvSpPr>
                  <a:spLocks noChangeShapeType="1"/>
                </p:cNvSpPr>
                <p:nvPr/>
              </p:nvSpPr>
              <p:spPr bwMode="auto">
                <a:xfrm>
                  <a:off x="417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27"/>
                <p:cNvSpPr>
                  <a:spLocks noChangeShapeType="1"/>
                </p:cNvSpPr>
                <p:nvPr/>
              </p:nvSpPr>
              <p:spPr bwMode="auto">
                <a:xfrm>
                  <a:off x="4216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28"/>
                <p:cNvSpPr>
                  <a:spLocks noChangeShapeType="1"/>
                </p:cNvSpPr>
                <p:nvPr/>
              </p:nvSpPr>
              <p:spPr bwMode="auto">
                <a:xfrm>
                  <a:off x="42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29"/>
                <p:cNvSpPr>
                  <a:spLocks noChangeShapeType="1"/>
                </p:cNvSpPr>
                <p:nvPr/>
              </p:nvSpPr>
              <p:spPr bwMode="auto">
                <a:xfrm>
                  <a:off x="42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Line 30"/>
                <p:cNvSpPr>
                  <a:spLocks noChangeShapeType="1"/>
                </p:cNvSpPr>
                <p:nvPr/>
              </p:nvSpPr>
              <p:spPr bwMode="auto">
                <a:xfrm>
                  <a:off x="43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Line 31"/>
                <p:cNvSpPr>
                  <a:spLocks noChangeShapeType="1"/>
                </p:cNvSpPr>
                <p:nvPr/>
              </p:nvSpPr>
              <p:spPr bwMode="auto">
                <a:xfrm>
                  <a:off x="43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Line 32"/>
                <p:cNvSpPr>
                  <a:spLocks noChangeShapeType="1"/>
                </p:cNvSpPr>
                <p:nvPr/>
              </p:nvSpPr>
              <p:spPr bwMode="auto">
                <a:xfrm>
                  <a:off x="4344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Line 33"/>
                <p:cNvSpPr>
                  <a:spLocks noChangeShapeType="1"/>
                </p:cNvSpPr>
                <p:nvPr/>
              </p:nvSpPr>
              <p:spPr bwMode="auto">
                <a:xfrm>
                  <a:off x="44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Line 34"/>
                <p:cNvSpPr>
                  <a:spLocks noChangeShapeType="1"/>
                </p:cNvSpPr>
                <p:nvPr/>
              </p:nvSpPr>
              <p:spPr bwMode="auto">
                <a:xfrm>
                  <a:off x="45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Line 35"/>
                <p:cNvSpPr>
                  <a:spLocks noChangeShapeType="1"/>
                </p:cNvSpPr>
                <p:nvPr/>
              </p:nvSpPr>
              <p:spPr bwMode="auto">
                <a:xfrm>
                  <a:off x="459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Line 36"/>
                <p:cNvSpPr>
                  <a:spLocks noChangeShapeType="1"/>
                </p:cNvSpPr>
                <p:nvPr/>
              </p:nvSpPr>
              <p:spPr bwMode="auto">
                <a:xfrm>
                  <a:off x="4632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Line 37"/>
                <p:cNvSpPr>
                  <a:spLocks noChangeShapeType="1"/>
                </p:cNvSpPr>
                <p:nvPr/>
              </p:nvSpPr>
              <p:spPr bwMode="auto">
                <a:xfrm>
                  <a:off x="46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Line 38"/>
                <p:cNvSpPr>
                  <a:spLocks noChangeShapeType="1"/>
                </p:cNvSpPr>
                <p:nvPr/>
              </p:nvSpPr>
              <p:spPr bwMode="auto">
                <a:xfrm>
                  <a:off x="46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Line 39"/>
                <p:cNvSpPr>
                  <a:spLocks noChangeShapeType="1"/>
                </p:cNvSpPr>
                <p:nvPr/>
              </p:nvSpPr>
              <p:spPr bwMode="auto">
                <a:xfrm>
                  <a:off x="47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Line 40"/>
                <p:cNvSpPr>
                  <a:spLocks noChangeShapeType="1"/>
                </p:cNvSpPr>
                <p:nvPr/>
              </p:nvSpPr>
              <p:spPr bwMode="auto">
                <a:xfrm>
                  <a:off x="47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Line 41"/>
                <p:cNvSpPr>
                  <a:spLocks noChangeShapeType="1"/>
                </p:cNvSpPr>
                <p:nvPr/>
              </p:nvSpPr>
              <p:spPr bwMode="auto">
                <a:xfrm>
                  <a:off x="4760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Line 42"/>
                <p:cNvSpPr>
                  <a:spLocks noChangeShapeType="1"/>
                </p:cNvSpPr>
                <p:nvPr/>
              </p:nvSpPr>
              <p:spPr bwMode="auto">
                <a:xfrm>
                  <a:off x="48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Line 43"/>
                <p:cNvSpPr>
                  <a:spLocks noChangeShapeType="1"/>
                </p:cNvSpPr>
                <p:nvPr/>
              </p:nvSpPr>
              <p:spPr bwMode="auto">
                <a:xfrm>
                  <a:off x="49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Line 44"/>
                <p:cNvSpPr>
                  <a:spLocks noChangeShapeType="1"/>
                </p:cNvSpPr>
                <p:nvPr/>
              </p:nvSpPr>
              <p:spPr bwMode="auto">
                <a:xfrm>
                  <a:off x="500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Line 45"/>
                <p:cNvSpPr>
                  <a:spLocks noChangeShapeType="1"/>
                </p:cNvSpPr>
                <p:nvPr/>
              </p:nvSpPr>
              <p:spPr bwMode="auto">
                <a:xfrm>
                  <a:off x="5048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Line 46"/>
                <p:cNvSpPr>
                  <a:spLocks noChangeShapeType="1"/>
                </p:cNvSpPr>
                <p:nvPr/>
              </p:nvSpPr>
              <p:spPr bwMode="auto">
                <a:xfrm>
                  <a:off x="50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Line 47"/>
                <p:cNvSpPr>
                  <a:spLocks noChangeShapeType="1"/>
                </p:cNvSpPr>
                <p:nvPr/>
              </p:nvSpPr>
              <p:spPr bwMode="auto">
                <a:xfrm>
                  <a:off x="511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Line 48"/>
                <p:cNvSpPr>
                  <a:spLocks noChangeShapeType="1"/>
                </p:cNvSpPr>
                <p:nvPr/>
              </p:nvSpPr>
              <p:spPr bwMode="auto">
                <a:xfrm>
                  <a:off x="51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Line 49"/>
                <p:cNvSpPr>
                  <a:spLocks noChangeShapeType="1"/>
                </p:cNvSpPr>
                <p:nvPr/>
              </p:nvSpPr>
              <p:spPr bwMode="auto">
                <a:xfrm>
                  <a:off x="51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Line 50"/>
                <p:cNvSpPr>
                  <a:spLocks noChangeShapeType="1"/>
                </p:cNvSpPr>
                <p:nvPr/>
              </p:nvSpPr>
              <p:spPr bwMode="auto">
                <a:xfrm>
                  <a:off x="5176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" name="Line 51"/>
                <p:cNvSpPr>
                  <a:spLocks noChangeShapeType="1"/>
                </p:cNvSpPr>
                <p:nvPr/>
              </p:nvSpPr>
              <p:spPr bwMode="auto">
                <a:xfrm>
                  <a:off x="5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Line 52"/>
                <p:cNvSpPr>
                  <a:spLocks noChangeShapeType="1"/>
                </p:cNvSpPr>
                <p:nvPr/>
              </p:nvSpPr>
              <p:spPr bwMode="auto">
                <a:xfrm>
                  <a:off x="536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" name="Group 64"/>
            <p:cNvGrpSpPr>
              <a:grpSpLocks/>
            </p:cNvGrpSpPr>
            <p:nvPr/>
          </p:nvGrpSpPr>
          <p:grpSpPr bwMode="auto">
            <a:xfrm>
              <a:off x="3172" y="1624"/>
              <a:ext cx="125" cy="2073"/>
              <a:chOff x="3172" y="1624"/>
              <a:chExt cx="125" cy="2073"/>
            </a:xfrm>
          </p:grpSpPr>
          <p:sp>
            <p:nvSpPr>
              <p:cNvPr id="17" name="Line 65"/>
              <p:cNvSpPr>
                <a:spLocks noChangeShapeType="1"/>
              </p:cNvSpPr>
              <p:nvPr/>
            </p:nvSpPr>
            <p:spPr bwMode="auto">
              <a:xfrm flipV="1">
                <a:off x="3296" y="1624"/>
                <a:ext cx="1" cy="20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" name="Group 66"/>
              <p:cNvGrpSpPr>
                <a:grpSpLocks/>
              </p:cNvGrpSpPr>
              <p:nvPr/>
            </p:nvGrpSpPr>
            <p:grpSpPr bwMode="auto">
              <a:xfrm>
                <a:off x="3248" y="1624"/>
                <a:ext cx="48" cy="2073"/>
                <a:chOff x="3248" y="1624"/>
                <a:chExt cx="48" cy="2073"/>
              </a:xfrm>
            </p:grpSpPr>
            <p:sp>
              <p:nvSpPr>
                <p:cNvPr id="23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280" y="3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3280" y="364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3264" y="360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3280" y="357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280" y="35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280" y="352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280" y="35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3248" y="3480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280" y="33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280" y="32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280" y="323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3264" y="3192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3280" y="31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3280" y="31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280" y="31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3280" y="30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3248" y="3064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280" y="29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3280" y="28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3280" y="281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3264" y="2776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3280" y="27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3280" y="27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3280" y="26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3280" y="26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3248" y="2648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3280" y="25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280" y="24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80" y="240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264" y="2360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80" y="23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3280" y="22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3280" y="22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280" y="22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248" y="2232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3280" y="21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280" y="20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280" y="198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264" y="194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280" y="19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280" y="188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280" y="18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280" y="18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248" y="1816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280" y="1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280" y="162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113"/>
              <p:cNvGrpSpPr>
                <a:grpSpLocks/>
              </p:cNvGrpSpPr>
              <p:nvPr/>
            </p:nvGrpSpPr>
            <p:grpSpPr bwMode="auto">
              <a:xfrm>
                <a:off x="3172" y="1740"/>
                <a:ext cx="0" cy="1402"/>
                <a:chOff x="3172" y="1740"/>
                <a:chExt cx="0" cy="1402"/>
              </a:xfrm>
            </p:grpSpPr>
            <p:sp>
              <p:nvSpPr>
                <p:cNvPr id="20" name="Rectangle 117"/>
                <p:cNvSpPr>
                  <a:spLocks noChangeArrowheads="1"/>
                </p:cNvSpPr>
                <p:nvPr/>
              </p:nvSpPr>
              <p:spPr bwMode="auto">
                <a:xfrm>
                  <a:off x="3172" y="2988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21" name="Rectangle 119"/>
                <p:cNvSpPr>
                  <a:spLocks noChangeArrowheads="1"/>
                </p:cNvSpPr>
                <p:nvPr/>
              </p:nvSpPr>
              <p:spPr bwMode="auto">
                <a:xfrm>
                  <a:off x="3172" y="2572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22" name="Rectangle 123"/>
                <p:cNvSpPr>
                  <a:spLocks noChangeArrowheads="1"/>
                </p:cNvSpPr>
                <p:nvPr/>
              </p:nvSpPr>
              <p:spPr bwMode="auto">
                <a:xfrm>
                  <a:off x="3172" y="1740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</p:grpSp>
        </p:grpSp>
      </p:grpSp>
      <p:pic>
        <p:nvPicPr>
          <p:cNvPr id="117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2044700"/>
            <a:ext cx="245427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Snip Single Corner Rectangle 117"/>
          <p:cNvSpPr/>
          <p:nvPr/>
        </p:nvSpPr>
        <p:spPr bwMode="auto">
          <a:xfrm flipV="1">
            <a:off x="6056313" y="2120900"/>
            <a:ext cx="1557337" cy="13716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9" name="Snip Single Corner Rectangle 118"/>
          <p:cNvSpPr/>
          <p:nvPr/>
        </p:nvSpPr>
        <p:spPr bwMode="auto">
          <a:xfrm rot="19442612" flipV="1">
            <a:off x="7278688" y="2779713"/>
            <a:ext cx="795337" cy="631825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0" name="Snip Single Corner Rectangle 119"/>
          <p:cNvSpPr/>
          <p:nvPr/>
        </p:nvSpPr>
        <p:spPr bwMode="auto">
          <a:xfrm flipV="1">
            <a:off x="6775450" y="3035300"/>
            <a:ext cx="8382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1" name="Snip Single Corner Rectangle 120"/>
          <p:cNvSpPr/>
          <p:nvPr/>
        </p:nvSpPr>
        <p:spPr bwMode="auto">
          <a:xfrm flipV="1">
            <a:off x="6470650" y="3009900"/>
            <a:ext cx="3810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2" name="Snip Single Corner Rectangle 121"/>
          <p:cNvSpPr/>
          <p:nvPr/>
        </p:nvSpPr>
        <p:spPr bwMode="auto">
          <a:xfrm flipV="1">
            <a:off x="6165850" y="3035300"/>
            <a:ext cx="304800" cy="5334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3" name="Rectangle 125"/>
          <p:cNvSpPr>
            <a:spLocks noChangeArrowheads="1"/>
          </p:cNvSpPr>
          <p:nvPr/>
        </p:nvSpPr>
        <p:spPr bwMode="auto">
          <a:xfrm>
            <a:off x="1695450" y="4548187"/>
            <a:ext cx="6921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PE: CD8</a:t>
            </a:r>
            <a:endParaRPr lang="en-US" sz="1400" b="1"/>
          </a:p>
        </p:txBody>
      </p:sp>
      <p:sp>
        <p:nvSpPr>
          <p:cNvPr id="124" name="Rectangle 126"/>
          <p:cNvSpPr>
            <a:spLocks noChangeArrowheads="1"/>
          </p:cNvSpPr>
          <p:nvPr/>
        </p:nvSpPr>
        <p:spPr bwMode="auto">
          <a:xfrm rot="16200000">
            <a:off x="-30956" y="3050381"/>
            <a:ext cx="11064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Cy7PE: CD20</a:t>
            </a:r>
            <a:endParaRPr lang="en-US" sz="1400" b="1"/>
          </a:p>
        </p:txBody>
      </p:sp>
      <p:grpSp>
        <p:nvGrpSpPr>
          <p:cNvPr id="125" name="Group 2"/>
          <p:cNvGrpSpPr>
            <a:grpSpLocks/>
          </p:cNvGrpSpPr>
          <p:nvPr/>
        </p:nvGrpSpPr>
        <p:grpSpPr bwMode="auto">
          <a:xfrm>
            <a:off x="600075" y="1968500"/>
            <a:ext cx="2641600" cy="2551112"/>
            <a:chOff x="3172" y="1624"/>
            <a:chExt cx="2204" cy="2128"/>
          </a:xfrm>
        </p:grpSpPr>
        <p:sp>
          <p:nvSpPr>
            <p:cNvPr id="126" name="Rectangle 3"/>
            <p:cNvSpPr>
              <a:spLocks noChangeArrowheads="1"/>
            </p:cNvSpPr>
            <p:nvPr/>
          </p:nvSpPr>
          <p:spPr bwMode="auto">
            <a:xfrm>
              <a:off x="3296" y="1624"/>
              <a:ext cx="2080" cy="20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" name="Group 4"/>
            <p:cNvGrpSpPr>
              <a:grpSpLocks/>
            </p:cNvGrpSpPr>
            <p:nvPr/>
          </p:nvGrpSpPr>
          <p:grpSpPr bwMode="auto">
            <a:xfrm>
              <a:off x="3296" y="3696"/>
              <a:ext cx="2073" cy="56"/>
              <a:chOff x="3296" y="3696"/>
              <a:chExt cx="2073" cy="56"/>
            </a:xfrm>
          </p:grpSpPr>
          <p:sp>
            <p:nvSpPr>
              <p:cNvPr id="181" name="Line 5"/>
              <p:cNvSpPr>
                <a:spLocks noChangeShapeType="1"/>
              </p:cNvSpPr>
              <p:nvPr/>
            </p:nvSpPr>
            <p:spPr bwMode="auto">
              <a:xfrm>
                <a:off x="3296" y="3696"/>
                <a:ext cx="207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2" name="Group 6"/>
              <p:cNvGrpSpPr>
                <a:grpSpLocks/>
              </p:cNvGrpSpPr>
              <p:nvPr/>
            </p:nvGrpSpPr>
            <p:grpSpPr bwMode="auto">
              <a:xfrm>
                <a:off x="3296" y="3704"/>
                <a:ext cx="2073" cy="48"/>
                <a:chOff x="3296" y="3704"/>
                <a:chExt cx="2073" cy="48"/>
              </a:xfrm>
            </p:grpSpPr>
            <p:sp>
              <p:nvSpPr>
                <p:cNvPr id="183" name="Line 7"/>
                <p:cNvSpPr>
                  <a:spLocks noChangeShapeType="1"/>
                </p:cNvSpPr>
                <p:nvPr/>
              </p:nvSpPr>
              <p:spPr bwMode="auto">
                <a:xfrm>
                  <a:off x="3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Line 8"/>
                <p:cNvSpPr>
                  <a:spLocks noChangeShapeType="1"/>
                </p:cNvSpPr>
                <p:nvPr/>
              </p:nvSpPr>
              <p:spPr bwMode="auto">
                <a:xfrm>
                  <a:off x="334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Line 9"/>
                <p:cNvSpPr>
                  <a:spLocks noChangeShapeType="1"/>
                </p:cNvSpPr>
                <p:nvPr/>
              </p:nvSpPr>
              <p:spPr bwMode="auto">
                <a:xfrm>
                  <a:off x="3384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Line 10"/>
                <p:cNvSpPr>
                  <a:spLocks noChangeShapeType="1"/>
                </p:cNvSpPr>
                <p:nvPr/>
              </p:nvSpPr>
              <p:spPr bwMode="auto">
                <a:xfrm>
                  <a:off x="341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Line 11"/>
                <p:cNvSpPr>
                  <a:spLocks noChangeShapeType="1"/>
                </p:cNvSpPr>
                <p:nvPr/>
              </p:nvSpPr>
              <p:spPr bwMode="auto">
                <a:xfrm>
                  <a:off x="34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Line 12"/>
                <p:cNvSpPr>
                  <a:spLocks noChangeShapeType="1"/>
                </p:cNvSpPr>
                <p:nvPr/>
              </p:nvSpPr>
              <p:spPr bwMode="auto">
                <a:xfrm>
                  <a:off x="347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Line 13"/>
                <p:cNvSpPr>
                  <a:spLocks noChangeShapeType="1"/>
                </p:cNvSpPr>
                <p:nvPr/>
              </p:nvSpPr>
              <p:spPr bwMode="auto">
                <a:xfrm>
                  <a:off x="34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" name="Line 14"/>
                <p:cNvSpPr>
                  <a:spLocks noChangeShapeType="1"/>
                </p:cNvSpPr>
                <p:nvPr/>
              </p:nvSpPr>
              <p:spPr bwMode="auto">
                <a:xfrm>
                  <a:off x="3512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Line 15"/>
                <p:cNvSpPr>
                  <a:spLocks noChangeShapeType="1"/>
                </p:cNvSpPr>
                <p:nvPr/>
              </p:nvSpPr>
              <p:spPr bwMode="auto">
                <a:xfrm>
                  <a:off x="36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Line 16"/>
                <p:cNvSpPr>
                  <a:spLocks noChangeShapeType="1"/>
                </p:cNvSpPr>
                <p:nvPr/>
              </p:nvSpPr>
              <p:spPr bwMode="auto">
                <a:xfrm>
                  <a:off x="37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Line 17"/>
                <p:cNvSpPr>
                  <a:spLocks noChangeShapeType="1"/>
                </p:cNvSpPr>
                <p:nvPr/>
              </p:nvSpPr>
              <p:spPr bwMode="auto">
                <a:xfrm>
                  <a:off x="376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Line 18"/>
                <p:cNvSpPr>
                  <a:spLocks noChangeShapeType="1"/>
                </p:cNvSpPr>
                <p:nvPr/>
              </p:nvSpPr>
              <p:spPr bwMode="auto">
                <a:xfrm>
                  <a:off x="3800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Line 19"/>
                <p:cNvSpPr>
                  <a:spLocks noChangeShapeType="1"/>
                </p:cNvSpPr>
                <p:nvPr/>
              </p:nvSpPr>
              <p:spPr bwMode="auto">
                <a:xfrm>
                  <a:off x="383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Line 20"/>
                <p:cNvSpPr>
                  <a:spLocks noChangeShapeType="1"/>
                </p:cNvSpPr>
                <p:nvPr/>
              </p:nvSpPr>
              <p:spPr bwMode="auto">
                <a:xfrm>
                  <a:off x="38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Line 21"/>
                <p:cNvSpPr>
                  <a:spLocks noChangeShapeType="1"/>
                </p:cNvSpPr>
                <p:nvPr/>
              </p:nvSpPr>
              <p:spPr bwMode="auto">
                <a:xfrm>
                  <a:off x="388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Line 22"/>
                <p:cNvSpPr>
                  <a:spLocks noChangeShapeType="1"/>
                </p:cNvSpPr>
                <p:nvPr/>
              </p:nvSpPr>
              <p:spPr bwMode="auto">
                <a:xfrm>
                  <a:off x="39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Line 23"/>
                <p:cNvSpPr>
                  <a:spLocks noChangeShapeType="1"/>
                </p:cNvSpPr>
                <p:nvPr/>
              </p:nvSpPr>
              <p:spPr bwMode="auto">
                <a:xfrm>
                  <a:off x="3928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Line 24"/>
                <p:cNvSpPr>
                  <a:spLocks noChangeShapeType="1"/>
                </p:cNvSpPr>
                <p:nvPr/>
              </p:nvSpPr>
              <p:spPr bwMode="auto">
                <a:xfrm>
                  <a:off x="40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Line 25"/>
                <p:cNvSpPr>
                  <a:spLocks noChangeShapeType="1"/>
                </p:cNvSpPr>
                <p:nvPr/>
              </p:nvSpPr>
              <p:spPr bwMode="auto">
                <a:xfrm>
                  <a:off x="41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Line 26"/>
                <p:cNvSpPr>
                  <a:spLocks noChangeShapeType="1"/>
                </p:cNvSpPr>
                <p:nvPr/>
              </p:nvSpPr>
              <p:spPr bwMode="auto">
                <a:xfrm>
                  <a:off x="417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Line 27"/>
                <p:cNvSpPr>
                  <a:spLocks noChangeShapeType="1"/>
                </p:cNvSpPr>
                <p:nvPr/>
              </p:nvSpPr>
              <p:spPr bwMode="auto">
                <a:xfrm>
                  <a:off x="4216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Line 28"/>
                <p:cNvSpPr>
                  <a:spLocks noChangeShapeType="1"/>
                </p:cNvSpPr>
                <p:nvPr/>
              </p:nvSpPr>
              <p:spPr bwMode="auto">
                <a:xfrm>
                  <a:off x="424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Line 29"/>
                <p:cNvSpPr>
                  <a:spLocks noChangeShapeType="1"/>
                </p:cNvSpPr>
                <p:nvPr/>
              </p:nvSpPr>
              <p:spPr bwMode="auto">
                <a:xfrm>
                  <a:off x="42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Line 30"/>
                <p:cNvSpPr>
                  <a:spLocks noChangeShapeType="1"/>
                </p:cNvSpPr>
                <p:nvPr/>
              </p:nvSpPr>
              <p:spPr bwMode="auto">
                <a:xfrm>
                  <a:off x="430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Line 31"/>
                <p:cNvSpPr>
                  <a:spLocks noChangeShapeType="1"/>
                </p:cNvSpPr>
                <p:nvPr/>
              </p:nvSpPr>
              <p:spPr bwMode="auto">
                <a:xfrm>
                  <a:off x="43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Line 32"/>
                <p:cNvSpPr>
                  <a:spLocks noChangeShapeType="1"/>
                </p:cNvSpPr>
                <p:nvPr/>
              </p:nvSpPr>
              <p:spPr bwMode="auto">
                <a:xfrm>
                  <a:off x="4344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Line 33"/>
                <p:cNvSpPr>
                  <a:spLocks noChangeShapeType="1"/>
                </p:cNvSpPr>
                <p:nvPr/>
              </p:nvSpPr>
              <p:spPr bwMode="auto">
                <a:xfrm>
                  <a:off x="44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Line 34"/>
                <p:cNvSpPr>
                  <a:spLocks noChangeShapeType="1"/>
                </p:cNvSpPr>
                <p:nvPr/>
              </p:nvSpPr>
              <p:spPr bwMode="auto">
                <a:xfrm>
                  <a:off x="45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Line 35"/>
                <p:cNvSpPr>
                  <a:spLocks noChangeShapeType="1"/>
                </p:cNvSpPr>
                <p:nvPr/>
              </p:nvSpPr>
              <p:spPr bwMode="auto">
                <a:xfrm>
                  <a:off x="459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Line 36"/>
                <p:cNvSpPr>
                  <a:spLocks noChangeShapeType="1"/>
                </p:cNvSpPr>
                <p:nvPr/>
              </p:nvSpPr>
              <p:spPr bwMode="auto">
                <a:xfrm>
                  <a:off x="4632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Line 37"/>
                <p:cNvSpPr>
                  <a:spLocks noChangeShapeType="1"/>
                </p:cNvSpPr>
                <p:nvPr/>
              </p:nvSpPr>
              <p:spPr bwMode="auto">
                <a:xfrm>
                  <a:off x="4664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Line 38"/>
                <p:cNvSpPr>
                  <a:spLocks noChangeShapeType="1"/>
                </p:cNvSpPr>
                <p:nvPr/>
              </p:nvSpPr>
              <p:spPr bwMode="auto">
                <a:xfrm>
                  <a:off x="46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Line 39"/>
                <p:cNvSpPr>
                  <a:spLocks noChangeShapeType="1"/>
                </p:cNvSpPr>
                <p:nvPr/>
              </p:nvSpPr>
              <p:spPr bwMode="auto">
                <a:xfrm>
                  <a:off x="472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Line 40"/>
                <p:cNvSpPr>
                  <a:spLocks noChangeShapeType="1"/>
                </p:cNvSpPr>
                <p:nvPr/>
              </p:nvSpPr>
              <p:spPr bwMode="auto">
                <a:xfrm>
                  <a:off x="47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Line 41"/>
                <p:cNvSpPr>
                  <a:spLocks noChangeShapeType="1"/>
                </p:cNvSpPr>
                <p:nvPr/>
              </p:nvSpPr>
              <p:spPr bwMode="auto">
                <a:xfrm>
                  <a:off x="4760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42"/>
                <p:cNvSpPr>
                  <a:spLocks noChangeShapeType="1"/>
                </p:cNvSpPr>
                <p:nvPr/>
              </p:nvSpPr>
              <p:spPr bwMode="auto">
                <a:xfrm>
                  <a:off x="48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Line 43"/>
                <p:cNvSpPr>
                  <a:spLocks noChangeShapeType="1"/>
                </p:cNvSpPr>
                <p:nvPr/>
              </p:nvSpPr>
              <p:spPr bwMode="auto">
                <a:xfrm>
                  <a:off x="49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Line 44"/>
                <p:cNvSpPr>
                  <a:spLocks noChangeShapeType="1"/>
                </p:cNvSpPr>
                <p:nvPr/>
              </p:nvSpPr>
              <p:spPr bwMode="auto">
                <a:xfrm>
                  <a:off x="500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Line 45"/>
                <p:cNvSpPr>
                  <a:spLocks noChangeShapeType="1"/>
                </p:cNvSpPr>
                <p:nvPr/>
              </p:nvSpPr>
              <p:spPr bwMode="auto">
                <a:xfrm>
                  <a:off x="5048" y="3704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Line 46"/>
                <p:cNvSpPr>
                  <a:spLocks noChangeShapeType="1"/>
                </p:cNvSpPr>
                <p:nvPr/>
              </p:nvSpPr>
              <p:spPr bwMode="auto">
                <a:xfrm>
                  <a:off x="5080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Line 47"/>
                <p:cNvSpPr>
                  <a:spLocks noChangeShapeType="1"/>
                </p:cNvSpPr>
                <p:nvPr/>
              </p:nvSpPr>
              <p:spPr bwMode="auto">
                <a:xfrm>
                  <a:off x="511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Line 48"/>
                <p:cNvSpPr>
                  <a:spLocks noChangeShapeType="1"/>
                </p:cNvSpPr>
                <p:nvPr/>
              </p:nvSpPr>
              <p:spPr bwMode="auto">
                <a:xfrm>
                  <a:off x="513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Line 49"/>
                <p:cNvSpPr>
                  <a:spLocks noChangeShapeType="1"/>
                </p:cNvSpPr>
                <p:nvPr/>
              </p:nvSpPr>
              <p:spPr bwMode="auto">
                <a:xfrm>
                  <a:off x="5152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Line 50"/>
                <p:cNvSpPr>
                  <a:spLocks noChangeShapeType="1"/>
                </p:cNvSpPr>
                <p:nvPr/>
              </p:nvSpPr>
              <p:spPr bwMode="auto">
                <a:xfrm>
                  <a:off x="5176" y="3704"/>
                  <a:ext cx="1" cy="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Line 51"/>
                <p:cNvSpPr>
                  <a:spLocks noChangeShapeType="1"/>
                </p:cNvSpPr>
                <p:nvPr/>
              </p:nvSpPr>
              <p:spPr bwMode="auto">
                <a:xfrm>
                  <a:off x="5296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Line 52"/>
                <p:cNvSpPr>
                  <a:spLocks noChangeShapeType="1"/>
                </p:cNvSpPr>
                <p:nvPr/>
              </p:nvSpPr>
              <p:spPr bwMode="auto">
                <a:xfrm>
                  <a:off x="5368" y="3704"/>
                  <a:ext cx="1" cy="1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" name="Group 64"/>
            <p:cNvGrpSpPr>
              <a:grpSpLocks/>
            </p:cNvGrpSpPr>
            <p:nvPr/>
          </p:nvGrpSpPr>
          <p:grpSpPr bwMode="auto">
            <a:xfrm>
              <a:off x="3172" y="1624"/>
              <a:ext cx="125" cy="2073"/>
              <a:chOff x="3172" y="1624"/>
              <a:chExt cx="125" cy="2073"/>
            </a:xfrm>
          </p:grpSpPr>
          <p:sp>
            <p:nvSpPr>
              <p:cNvPr id="129" name="Line 65"/>
              <p:cNvSpPr>
                <a:spLocks noChangeShapeType="1"/>
              </p:cNvSpPr>
              <p:nvPr/>
            </p:nvSpPr>
            <p:spPr bwMode="auto">
              <a:xfrm flipV="1">
                <a:off x="3296" y="1624"/>
                <a:ext cx="1" cy="20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0" name="Group 66"/>
              <p:cNvGrpSpPr>
                <a:grpSpLocks/>
              </p:cNvGrpSpPr>
              <p:nvPr/>
            </p:nvGrpSpPr>
            <p:grpSpPr bwMode="auto">
              <a:xfrm>
                <a:off x="3248" y="1624"/>
                <a:ext cx="48" cy="2073"/>
                <a:chOff x="3248" y="1624"/>
                <a:chExt cx="48" cy="2073"/>
              </a:xfrm>
            </p:grpSpPr>
            <p:sp>
              <p:nvSpPr>
                <p:cNvPr id="135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280" y="3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3280" y="364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3264" y="360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3280" y="357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280" y="35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3280" y="352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280" y="35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3248" y="3480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280" y="33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3280" y="32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280" y="323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3264" y="3192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3280" y="316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3280" y="31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280" y="310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3280" y="30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3248" y="3064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280" y="29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3280" y="28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3280" y="281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3264" y="2776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3280" y="274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3280" y="27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3280" y="268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3280" y="26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3248" y="2648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3280" y="25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280" y="24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280" y="240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264" y="2360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80" y="2328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3280" y="22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3280" y="227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280" y="22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248" y="2232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3280" y="21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280" y="20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280" y="198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264" y="194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280" y="1912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280" y="188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280" y="185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280" y="1840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248" y="1816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280" y="1696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280" y="1624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13"/>
              <p:cNvGrpSpPr>
                <a:grpSpLocks/>
              </p:cNvGrpSpPr>
              <p:nvPr/>
            </p:nvGrpSpPr>
            <p:grpSpPr bwMode="auto">
              <a:xfrm>
                <a:off x="3172" y="1740"/>
                <a:ext cx="0" cy="1402"/>
                <a:chOff x="3172" y="1740"/>
                <a:chExt cx="0" cy="1402"/>
              </a:xfrm>
            </p:grpSpPr>
            <p:sp>
              <p:nvSpPr>
                <p:cNvPr id="132" name="Rectangle 117"/>
                <p:cNvSpPr>
                  <a:spLocks noChangeArrowheads="1"/>
                </p:cNvSpPr>
                <p:nvPr/>
              </p:nvSpPr>
              <p:spPr bwMode="auto">
                <a:xfrm>
                  <a:off x="3172" y="2988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133" name="Rectangle 119"/>
                <p:cNvSpPr>
                  <a:spLocks noChangeArrowheads="1"/>
                </p:cNvSpPr>
                <p:nvPr/>
              </p:nvSpPr>
              <p:spPr bwMode="auto">
                <a:xfrm>
                  <a:off x="3172" y="2572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  <p:sp>
              <p:nvSpPr>
                <p:cNvPr id="134" name="Rectangle 123"/>
                <p:cNvSpPr>
                  <a:spLocks noChangeArrowheads="1"/>
                </p:cNvSpPr>
                <p:nvPr/>
              </p:nvSpPr>
              <p:spPr bwMode="auto">
                <a:xfrm>
                  <a:off x="3172" y="1740"/>
                  <a:ext cx="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US" sz="1200">
                    <a:latin typeface="Comic Sans MS" charset="0"/>
                  </a:endParaRPr>
                </a:p>
              </p:txBody>
            </p:sp>
          </p:grpSp>
        </p:grpSp>
      </p:grpSp>
      <p:pic>
        <p:nvPicPr>
          <p:cNvPr id="229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05012"/>
            <a:ext cx="245427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" name="TextBox 230"/>
          <p:cNvSpPr txBox="1"/>
          <p:nvPr/>
        </p:nvSpPr>
        <p:spPr>
          <a:xfrm>
            <a:off x="1254125" y="1612901"/>
            <a:ext cx="1519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Fully Stained</a:t>
            </a:r>
          </a:p>
        </p:txBody>
      </p:sp>
      <p:sp>
        <p:nvSpPr>
          <p:cNvPr id="232" name="Text Box 4"/>
          <p:cNvSpPr txBox="1">
            <a:spLocks noChangeArrowheads="1"/>
          </p:cNvSpPr>
          <p:nvPr/>
        </p:nvSpPr>
        <p:spPr bwMode="auto">
          <a:xfrm>
            <a:off x="3276600" y="1219200"/>
            <a:ext cx="3165475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SPREADING DUE TO 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MEASUREMENT ERROR</a:t>
            </a:r>
            <a:endParaRPr lang="en-US" sz="2000" dirty="0">
              <a:solidFill>
                <a:srgbClr val="F01DE0"/>
              </a:solidFill>
            </a:endParaRPr>
          </a:p>
        </p:txBody>
      </p:sp>
      <p:cxnSp>
        <p:nvCxnSpPr>
          <p:cNvPr id="233" name="Straight Arrow Connector 232"/>
          <p:cNvCxnSpPr>
            <a:stCxn id="232" idx="2"/>
          </p:cNvCxnSpPr>
          <p:nvPr/>
        </p:nvCxnSpPr>
        <p:spPr>
          <a:xfrm flipH="1">
            <a:off x="2667000" y="1798846"/>
            <a:ext cx="2192338" cy="1630154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14400" y="3581400"/>
            <a:ext cx="1828800" cy="0"/>
          </a:xfrm>
          <a:prstGeom prst="line">
            <a:avLst/>
          </a:prstGeom>
          <a:ln w="19050" cmpd="sng">
            <a:solidFill>
              <a:srgbClr val="F01DE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42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8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2001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981200" y="2057400"/>
            <a:ext cx="7162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Spreading due to measurement error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Populations spread out in multicolor experiments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/>
              <a:t>Cannot set gates on unstained</a:t>
            </a:r>
          </a:p>
          <a:p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FMO = Fluorescence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/>
              <a:t>Minus One</a:t>
            </a:r>
            <a:endParaRPr lang="en-US" sz="16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Leave out one reagent at a time</a:t>
            </a:r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28800" y="727555"/>
            <a:ext cx="56491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8000"/>
                </a:solidFill>
              </a:rPr>
              <a:t>Fluorescence </a:t>
            </a:r>
            <a:r>
              <a:rPr lang="en-US" sz="3600" b="1" dirty="0">
                <a:solidFill>
                  <a:srgbClr val="008000"/>
                </a:solidFill>
              </a:rPr>
              <a:t>Minus One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429613" y="1201689"/>
            <a:ext cx="419978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 smtClean="0">
                <a:solidFill>
                  <a:srgbClr val="008000"/>
                </a:solidFill>
              </a:rPr>
              <a:t>Gate it don’t debate it!</a:t>
            </a:r>
            <a:endParaRPr lang="en-US" sz="3200" dirty="0">
              <a:solidFill>
                <a:srgbClr val="008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52800" y="4114800"/>
            <a:ext cx="3733800" cy="2561883"/>
            <a:chOff x="43934" y="4953000"/>
            <a:chExt cx="4267200" cy="2927866"/>
          </a:xfrm>
        </p:grpSpPr>
        <p:sp>
          <p:nvSpPr>
            <p:cNvPr id="164" name="Rectangle 130"/>
            <p:cNvSpPr>
              <a:spLocks noChangeArrowheads="1"/>
            </p:cNvSpPr>
            <p:nvPr/>
          </p:nvSpPr>
          <p:spPr bwMode="auto">
            <a:xfrm>
              <a:off x="931328" y="4953000"/>
              <a:ext cx="1202272" cy="3077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Cy7PE FMO</a:t>
              </a:r>
            </a:p>
          </p:txBody>
        </p:sp>
        <p:sp>
          <p:nvSpPr>
            <p:cNvPr id="189" name="Rectangle 3"/>
            <p:cNvSpPr>
              <a:spLocks noChangeArrowheads="1"/>
            </p:cNvSpPr>
            <p:nvPr/>
          </p:nvSpPr>
          <p:spPr bwMode="auto">
            <a:xfrm>
              <a:off x="331075" y="5267999"/>
              <a:ext cx="2366182" cy="236534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Rectangle 124"/>
            <p:cNvSpPr>
              <a:spLocks noChangeArrowheads="1"/>
            </p:cNvSpPr>
            <p:nvPr/>
          </p:nvSpPr>
          <p:spPr bwMode="auto">
            <a:xfrm>
              <a:off x="1214980" y="7696200"/>
              <a:ext cx="64989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srgbClr val="000000"/>
                  </a:solidFill>
                </a:rPr>
                <a:t>PE - CD8</a:t>
              </a:r>
              <a:endParaRPr lang="en-US" sz="1200" b="1" dirty="0"/>
            </a:p>
          </p:txBody>
        </p:sp>
        <p:sp>
          <p:nvSpPr>
            <p:cNvPr id="167" name="Rectangle 125"/>
            <p:cNvSpPr>
              <a:spLocks noChangeArrowheads="1"/>
            </p:cNvSpPr>
            <p:nvPr/>
          </p:nvSpPr>
          <p:spPr bwMode="auto">
            <a:xfrm rot="16200000">
              <a:off x="-487966" y="6329907"/>
              <a:ext cx="124846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srgbClr val="000000"/>
                  </a:solidFill>
                </a:rPr>
                <a:t>Cy7PE - </a:t>
              </a:r>
              <a:r>
                <a:rPr lang="en-US" sz="1200" b="1" dirty="0">
                  <a:solidFill>
                    <a:srgbClr val="FF0000"/>
                  </a:solidFill>
                </a:rPr>
                <a:t>No Stain</a:t>
              </a:r>
            </a:p>
          </p:txBody>
        </p:sp>
        <p:pic>
          <p:nvPicPr>
            <p:cNvPr id="168" name="Picture 1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76" y="5286194"/>
              <a:ext cx="2329779" cy="232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Freeform 1"/>
            <p:cNvSpPr>
              <a:spLocks/>
            </p:cNvSpPr>
            <p:nvPr/>
          </p:nvSpPr>
          <p:spPr bwMode="auto">
            <a:xfrm>
              <a:off x="409569" y="5462458"/>
              <a:ext cx="1505028" cy="763049"/>
            </a:xfrm>
            <a:custGeom>
              <a:avLst/>
              <a:gdLst>
                <a:gd name="T0" fmla="*/ 2100889 w 2099733"/>
                <a:gd name="T1" fmla="*/ 101282 h 1066800"/>
                <a:gd name="T2" fmla="*/ 2100889 w 2099733"/>
                <a:gd name="T3" fmla="*/ 101282 h 1066800"/>
                <a:gd name="T4" fmla="*/ 1829807 w 2099733"/>
                <a:gd name="T5" fmla="*/ 50641 h 1066800"/>
                <a:gd name="T6" fmla="*/ 1702737 w 2099733"/>
                <a:gd name="T7" fmla="*/ 25320 h 1066800"/>
                <a:gd name="T8" fmla="*/ 1618023 w 2099733"/>
                <a:gd name="T9" fmla="*/ 0 h 1066800"/>
                <a:gd name="T10" fmla="*/ 1499426 w 2099733"/>
                <a:gd name="T11" fmla="*/ 8440 h 1066800"/>
                <a:gd name="T12" fmla="*/ 1482481 w 2099733"/>
                <a:gd name="T13" fmla="*/ 25320 h 1066800"/>
                <a:gd name="T14" fmla="*/ 1457068 w 2099733"/>
                <a:gd name="T15" fmla="*/ 33762 h 1066800"/>
                <a:gd name="T16" fmla="*/ 1431655 w 2099733"/>
                <a:gd name="T17" fmla="*/ 50641 h 1066800"/>
                <a:gd name="T18" fmla="*/ 1338469 w 2099733"/>
                <a:gd name="T19" fmla="*/ 92843 h 1066800"/>
                <a:gd name="T20" fmla="*/ 1304585 w 2099733"/>
                <a:gd name="T21" fmla="*/ 109722 h 1066800"/>
                <a:gd name="T22" fmla="*/ 1262228 w 2099733"/>
                <a:gd name="T23" fmla="*/ 126602 h 1066800"/>
                <a:gd name="T24" fmla="*/ 1236814 w 2099733"/>
                <a:gd name="T25" fmla="*/ 151923 h 1066800"/>
                <a:gd name="T26" fmla="*/ 1211400 w 2099733"/>
                <a:gd name="T27" fmla="*/ 160364 h 1066800"/>
                <a:gd name="T28" fmla="*/ 1169043 w 2099733"/>
                <a:gd name="T29" fmla="*/ 177244 h 1066800"/>
                <a:gd name="T30" fmla="*/ 1101271 w 2099733"/>
                <a:gd name="T31" fmla="*/ 194125 h 1066800"/>
                <a:gd name="T32" fmla="*/ 1075858 w 2099733"/>
                <a:gd name="T33" fmla="*/ 211004 h 1066800"/>
                <a:gd name="T34" fmla="*/ 1025030 w 2099733"/>
                <a:gd name="T35" fmla="*/ 227885 h 1066800"/>
                <a:gd name="T36" fmla="*/ 1008088 w 2099733"/>
                <a:gd name="T37" fmla="*/ 244766 h 1066800"/>
                <a:gd name="T38" fmla="*/ 982674 w 2099733"/>
                <a:gd name="T39" fmla="*/ 253206 h 1066800"/>
                <a:gd name="T40" fmla="*/ 948788 w 2099733"/>
                <a:gd name="T41" fmla="*/ 270086 h 1066800"/>
                <a:gd name="T42" fmla="*/ 889489 w 2099733"/>
                <a:gd name="T43" fmla="*/ 312287 h 1066800"/>
                <a:gd name="T44" fmla="*/ 855604 w 2099733"/>
                <a:gd name="T45" fmla="*/ 329167 h 1066800"/>
                <a:gd name="T46" fmla="*/ 830190 w 2099733"/>
                <a:gd name="T47" fmla="*/ 346047 h 1066800"/>
                <a:gd name="T48" fmla="*/ 762420 w 2099733"/>
                <a:gd name="T49" fmla="*/ 362928 h 1066800"/>
                <a:gd name="T50" fmla="*/ 542165 w 2099733"/>
                <a:gd name="T51" fmla="*/ 346047 h 1066800"/>
                <a:gd name="T52" fmla="*/ 415095 w 2099733"/>
                <a:gd name="T53" fmla="*/ 312287 h 1066800"/>
                <a:gd name="T54" fmla="*/ 364267 w 2099733"/>
                <a:gd name="T55" fmla="*/ 295407 h 1066800"/>
                <a:gd name="T56" fmla="*/ 330381 w 2099733"/>
                <a:gd name="T57" fmla="*/ 286966 h 1066800"/>
                <a:gd name="T58" fmla="*/ 296497 w 2099733"/>
                <a:gd name="T59" fmla="*/ 270086 h 1066800"/>
                <a:gd name="T60" fmla="*/ 228727 w 2099733"/>
                <a:gd name="T61" fmla="*/ 253206 h 1066800"/>
                <a:gd name="T62" fmla="*/ 152483 w 2099733"/>
                <a:gd name="T63" fmla="*/ 261645 h 1066800"/>
                <a:gd name="T64" fmla="*/ 84712 w 2099733"/>
                <a:gd name="T65" fmla="*/ 312287 h 1066800"/>
                <a:gd name="T66" fmla="*/ 25413 w 2099733"/>
                <a:gd name="T67" fmla="*/ 413569 h 1066800"/>
                <a:gd name="T68" fmla="*/ 16942 w 2099733"/>
                <a:gd name="T69" fmla="*/ 447330 h 1066800"/>
                <a:gd name="T70" fmla="*/ 0 w 2099733"/>
                <a:gd name="T71" fmla="*/ 514850 h 1066800"/>
                <a:gd name="T72" fmla="*/ 8470 w 2099733"/>
                <a:gd name="T73" fmla="*/ 835576 h 1066800"/>
                <a:gd name="T74" fmla="*/ 33886 w 2099733"/>
                <a:gd name="T75" fmla="*/ 995940 h 1066800"/>
                <a:gd name="T76" fmla="*/ 42357 w 2099733"/>
                <a:gd name="T77" fmla="*/ 1021262 h 1066800"/>
                <a:gd name="T78" fmla="*/ 84712 w 2099733"/>
                <a:gd name="T79" fmla="*/ 1063462 h 10668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099733"/>
                <a:gd name="T121" fmla="*/ 0 h 1066800"/>
                <a:gd name="T122" fmla="*/ 2099733 w 2099733"/>
                <a:gd name="T123" fmla="*/ 1066800 h 106680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099733" h="1066800">
                  <a:moveTo>
                    <a:pt x="2099733" y="101600"/>
                  </a:moveTo>
                  <a:lnTo>
                    <a:pt x="2099733" y="101600"/>
                  </a:lnTo>
                  <a:lnTo>
                    <a:pt x="1828800" y="50800"/>
                  </a:lnTo>
                  <a:cubicBezTo>
                    <a:pt x="1786467" y="42333"/>
                    <a:pt x="1741884" y="41433"/>
                    <a:pt x="1701800" y="25400"/>
                  </a:cubicBezTo>
                  <a:cubicBezTo>
                    <a:pt x="1646105" y="3123"/>
                    <a:pt x="1674369" y="11448"/>
                    <a:pt x="1617133" y="0"/>
                  </a:cubicBezTo>
                  <a:cubicBezTo>
                    <a:pt x="1577622" y="2822"/>
                    <a:pt x="1537533" y="1167"/>
                    <a:pt x="1498600" y="8467"/>
                  </a:cubicBezTo>
                  <a:cubicBezTo>
                    <a:pt x="1490754" y="9938"/>
                    <a:pt x="1488511" y="21293"/>
                    <a:pt x="1481666" y="25400"/>
                  </a:cubicBezTo>
                  <a:cubicBezTo>
                    <a:pt x="1474013" y="29992"/>
                    <a:pt x="1464248" y="29876"/>
                    <a:pt x="1456266" y="33867"/>
                  </a:cubicBezTo>
                  <a:cubicBezTo>
                    <a:pt x="1447165" y="38418"/>
                    <a:pt x="1439799" y="45927"/>
                    <a:pt x="1430866" y="50800"/>
                  </a:cubicBezTo>
                  <a:cubicBezTo>
                    <a:pt x="1270887" y="138062"/>
                    <a:pt x="1416872" y="59217"/>
                    <a:pt x="1337733" y="93134"/>
                  </a:cubicBezTo>
                  <a:cubicBezTo>
                    <a:pt x="1326132" y="98106"/>
                    <a:pt x="1315400" y="104941"/>
                    <a:pt x="1303866" y="110067"/>
                  </a:cubicBezTo>
                  <a:cubicBezTo>
                    <a:pt x="1289978" y="116239"/>
                    <a:pt x="1275644" y="121356"/>
                    <a:pt x="1261533" y="127000"/>
                  </a:cubicBezTo>
                  <a:cubicBezTo>
                    <a:pt x="1253066" y="135467"/>
                    <a:pt x="1246096" y="145758"/>
                    <a:pt x="1236133" y="152400"/>
                  </a:cubicBezTo>
                  <a:cubicBezTo>
                    <a:pt x="1228707" y="157351"/>
                    <a:pt x="1219089" y="157733"/>
                    <a:pt x="1210733" y="160867"/>
                  </a:cubicBezTo>
                  <a:cubicBezTo>
                    <a:pt x="1196503" y="166203"/>
                    <a:pt x="1182926" y="173330"/>
                    <a:pt x="1168400" y="177800"/>
                  </a:cubicBezTo>
                  <a:cubicBezTo>
                    <a:pt x="1146156" y="184644"/>
                    <a:pt x="1100666" y="194734"/>
                    <a:pt x="1100666" y="194734"/>
                  </a:cubicBezTo>
                  <a:cubicBezTo>
                    <a:pt x="1092199" y="200378"/>
                    <a:pt x="1084565" y="207534"/>
                    <a:pt x="1075266" y="211667"/>
                  </a:cubicBezTo>
                  <a:cubicBezTo>
                    <a:pt x="1058955" y="218916"/>
                    <a:pt x="1024466" y="228600"/>
                    <a:pt x="1024466" y="228600"/>
                  </a:cubicBezTo>
                  <a:cubicBezTo>
                    <a:pt x="1018822" y="234245"/>
                    <a:pt x="1014378" y="241427"/>
                    <a:pt x="1007533" y="245534"/>
                  </a:cubicBezTo>
                  <a:cubicBezTo>
                    <a:pt x="999880" y="250126"/>
                    <a:pt x="990336" y="250484"/>
                    <a:pt x="982133" y="254000"/>
                  </a:cubicBezTo>
                  <a:cubicBezTo>
                    <a:pt x="970532" y="258972"/>
                    <a:pt x="958969" y="264244"/>
                    <a:pt x="948266" y="270934"/>
                  </a:cubicBezTo>
                  <a:cubicBezTo>
                    <a:pt x="899812" y="301218"/>
                    <a:pt x="930790" y="289387"/>
                    <a:pt x="889000" y="313267"/>
                  </a:cubicBezTo>
                  <a:cubicBezTo>
                    <a:pt x="878041" y="319529"/>
                    <a:pt x="866091" y="323938"/>
                    <a:pt x="855133" y="330200"/>
                  </a:cubicBezTo>
                  <a:cubicBezTo>
                    <a:pt x="846298" y="335249"/>
                    <a:pt x="839296" y="343656"/>
                    <a:pt x="829733" y="347134"/>
                  </a:cubicBezTo>
                  <a:cubicBezTo>
                    <a:pt x="807862" y="355087"/>
                    <a:pt x="762000" y="364067"/>
                    <a:pt x="762000" y="364067"/>
                  </a:cubicBezTo>
                  <a:cubicBezTo>
                    <a:pt x="712121" y="361296"/>
                    <a:pt x="604076" y="358798"/>
                    <a:pt x="541866" y="347134"/>
                  </a:cubicBezTo>
                  <a:cubicBezTo>
                    <a:pt x="516709" y="342417"/>
                    <a:pt x="441325" y="321408"/>
                    <a:pt x="414866" y="313267"/>
                  </a:cubicBezTo>
                  <a:cubicBezTo>
                    <a:pt x="397806" y="308018"/>
                    <a:pt x="381162" y="301463"/>
                    <a:pt x="364066" y="296334"/>
                  </a:cubicBezTo>
                  <a:cubicBezTo>
                    <a:pt x="352921" y="292990"/>
                    <a:pt x="341095" y="291953"/>
                    <a:pt x="330200" y="287867"/>
                  </a:cubicBezTo>
                  <a:cubicBezTo>
                    <a:pt x="318382" y="283435"/>
                    <a:pt x="307934" y="275906"/>
                    <a:pt x="296333" y="270934"/>
                  </a:cubicBezTo>
                  <a:cubicBezTo>
                    <a:pt x="273551" y="261170"/>
                    <a:pt x="253450" y="258970"/>
                    <a:pt x="228600" y="254000"/>
                  </a:cubicBezTo>
                  <a:cubicBezTo>
                    <a:pt x="203200" y="256822"/>
                    <a:pt x="176645" y="254385"/>
                    <a:pt x="152400" y="262467"/>
                  </a:cubicBezTo>
                  <a:cubicBezTo>
                    <a:pt x="140731" y="266357"/>
                    <a:pt x="98037" y="295439"/>
                    <a:pt x="84666" y="313267"/>
                  </a:cubicBezTo>
                  <a:cubicBezTo>
                    <a:pt x="62532" y="342778"/>
                    <a:pt x="39218" y="380323"/>
                    <a:pt x="25400" y="414867"/>
                  </a:cubicBezTo>
                  <a:cubicBezTo>
                    <a:pt x="21078" y="425671"/>
                    <a:pt x="20130" y="437545"/>
                    <a:pt x="16933" y="448734"/>
                  </a:cubicBezTo>
                  <a:cubicBezTo>
                    <a:pt x="-423" y="509477"/>
                    <a:pt x="17211" y="430407"/>
                    <a:pt x="0" y="516467"/>
                  </a:cubicBezTo>
                  <a:cubicBezTo>
                    <a:pt x="2822" y="623711"/>
                    <a:pt x="4262" y="731001"/>
                    <a:pt x="8466" y="838200"/>
                  </a:cubicBezTo>
                  <a:cubicBezTo>
                    <a:pt x="12837" y="949665"/>
                    <a:pt x="7948" y="921312"/>
                    <a:pt x="33866" y="999067"/>
                  </a:cubicBezTo>
                  <a:cubicBezTo>
                    <a:pt x="36688" y="1007534"/>
                    <a:pt x="36022" y="1018156"/>
                    <a:pt x="42333" y="1024467"/>
                  </a:cubicBezTo>
                  <a:lnTo>
                    <a:pt x="84666" y="10668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Rounded Rectangle 2"/>
            <p:cNvSpPr>
              <a:spLocks noChangeArrowheads="1"/>
            </p:cNvSpPr>
            <p:nvPr/>
          </p:nvSpPr>
          <p:spPr bwMode="auto">
            <a:xfrm>
              <a:off x="343589" y="5407873"/>
              <a:ext cx="1547119" cy="124862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1" name="Rounded Rectangle 135"/>
            <p:cNvSpPr>
              <a:spLocks noChangeArrowheads="1"/>
            </p:cNvSpPr>
            <p:nvPr/>
          </p:nvSpPr>
          <p:spPr bwMode="auto">
            <a:xfrm>
              <a:off x="343589" y="6201627"/>
              <a:ext cx="502814" cy="5151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2" name="Rounded Rectangle 136"/>
            <p:cNvSpPr>
              <a:spLocks noChangeArrowheads="1"/>
            </p:cNvSpPr>
            <p:nvPr/>
          </p:nvSpPr>
          <p:spPr bwMode="auto">
            <a:xfrm>
              <a:off x="343589" y="6250525"/>
              <a:ext cx="873667" cy="55153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3" name="Rounded Rectangle 137"/>
            <p:cNvSpPr>
              <a:spLocks noChangeArrowheads="1"/>
            </p:cNvSpPr>
            <p:nvPr/>
          </p:nvSpPr>
          <p:spPr bwMode="auto">
            <a:xfrm>
              <a:off x="1641576" y="6013991"/>
              <a:ext cx="503952" cy="5151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4" name="Rounded Rectangle 138"/>
            <p:cNvSpPr>
              <a:spLocks noChangeArrowheads="1"/>
            </p:cNvSpPr>
            <p:nvPr/>
          </p:nvSpPr>
          <p:spPr bwMode="auto">
            <a:xfrm>
              <a:off x="604096" y="6177745"/>
              <a:ext cx="1049994" cy="59360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5" name="Freeform 128"/>
            <p:cNvSpPr>
              <a:spLocks/>
            </p:cNvSpPr>
            <p:nvPr/>
          </p:nvSpPr>
          <p:spPr bwMode="auto">
            <a:xfrm flipV="1">
              <a:off x="340203" y="5963616"/>
              <a:ext cx="2357283" cy="865540"/>
            </a:xfrm>
            <a:custGeom>
              <a:avLst/>
              <a:gdLst>
                <a:gd name="T0" fmla="*/ 0 w 2160"/>
                <a:gd name="T1" fmla="*/ 15 h 487"/>
                <a:gd name="T2" fmla="*/ 1224 w 2160"/>
                <a:gd name="T3" fmla="*/ 79 h 487"/>
                <a:gd name="T4" fmla="*/ 2160 w 2160"/>
                <a:gd name="T5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" h="487">
                  <a:moveTo>
                    <a:pt x="0" y="15"/>
                  </a:moveTo>
                  <a:cubicBezTo>
                    <a:pt x="432" y="7"/>
                    <a:pt x="864" y="0"/>
                    <a:pt x="1224" y="79"/>
                  </a:cubicBezTo>
                  <a:cubicBezTo>
                    <a:pt x="1584" y="158"/>
                    <a:pt x="2004" y="419"/>
                    <a:pt x="2160" y="487"/>
                  </a:cubicBezTo>
                </a:path>
              </a:pathLst>
            </a:custGeom>
            <a:noFill/>
            <a:ln w="28575" cmpd="sng">
              <a:solidFill>
                <a:srgbClr val="AE51BD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" name="Rectangle 127"/>
            <p:cNvSpPr>
              <a:spLocks noChangeArrowheads="1"/>
            </p:cNvSpPr>
            <p:nvPr/>
          </p:nvSpPr>
          <p:spPr bwMode="auto">
            <a:xfrm>
              <a:off x="2365053" y="5794436"/>
              <a:ext cx="129685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dirty="0">
                  <a:solidFill>
                    <a:srgbClr val="980098"/>
                  </a:solidFill>
                </a:rPr>
                <a:t>+</a:t>
              </a:r>
            </a:p>
          </p:txBody>
        </p:sp>
        <p:cxnSp>
          <p:nvCxnSpPr>
            <p:cNvPr id="177" name="Straight Arrow Connector 4"/>
            <p:cNvCxnSpPr>
              <a:cxnSpLocks noChangeShapeType="1"/>
            </p:cNvCxnSpPr>
            <p:nvPr/>
          </p:nvCxnSpPr>
          <p:spPr bwMode="auto">
            <a:xfrm flipV="1">
              <a:off x="2797483" y="6215947"/>
              <a:ext cx="0" cy="445064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sp>
          <p:nvSpPr>
            <p:cNvPr id="178" name="Rectangle 127"/>
            <p:cNvSpPr>
              <a:spLocks noChangeArrowheads="1"/>
            </p:cNvSpPr>
            <p:nvPr/>
          </p:nvSpPr>
          <p:spPr bwMode="auto">
            <a:xfrm>
              <a:off x="2458363" y="6030774"/>
              <a:ext cx="102383" cy="21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dirty="0">
                  <a:solidFill>
                    <a:srgbClr val="980098"/>
                  </a:solidFill>
                </a:rPr>
                <a:t>_</a:t>
              </a:r>
            </a:p>
          </p:txBody>
        </p:sp>
        <p:sp>
          <p:nvSpPr>
            <p:cNvPr id="179" name="Rectangle 127"/>
            <p:cNvSpPr>
              <a:spLocks noChangeArrowheads="1"/>
            </p:cNvSpPr>
            <p:nvPr/>
          </p:nvSpPr>
          <p:spPr bwMode="auto">
            <a:xfrm>
              <a:off x="782683" y="6489438"/>
              <a:ext cx="129685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+</a:t>
              </a:r>
            </a:p>
          </p:txBody>
        </p:sp>
        <p:sp>
          <p:nvSpPr>
            <p:cNvPr id="180" name="Rectangle 127"/>
            <p:cNvSpPr>
              <a:spLocks noChangeArrowheads="1"/>
            </p:cNvSpPr>
            <p:nvPr/>
          </p:nvSpPr>
          <p:spPr bwMode="auto">
            <a:xfrm>
              <a:off x="1274121" y="6443951"/>
              <a:ext cx="129685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+</a:t>
              </a:r>
            </a:p>
          </p:txBody>
        </p:sp>
        <p:sp>
          <p:nvSpPr>
            <p:cNvPr id="181" name="Rectangle 127"/>
            <p:cNvSpPr>
              <a:spLocks noChangeArrowheads="1"/>
            </p:cNvSpPr>
            <p:nvPr/>
          </p:nvSpPr>
          <p:spPr bwMode="auto">
            <a:xfrm>
              <a:off x="1692753" y="6298391"/>
              <a:ext cx="129685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+</a:t>
              </a:r>
            </a:p>
          </p:txBody>
        </p:sp>
        <p:sp>
          <p:nvSpPr>
            <p:cNvPr id="182" name="Rectangle 127"/>
            <p:cNvSpPr>
              <a:spLocks noChangeArrowheads="1"/>
            </p:cNvSpPr>
            <p:nvPr/>
          </p:nvSpPr>
          <p:spPr bwMode="auto">
            <a:xfrm>
              <a:off x="2056781" y="6070954"/>
              <a:ext cx="129685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dirty="0">
                  <a:solidFill>
                    <a:srgbClr val="980098"/>
                  </a:solidFill>
                </a:rPr>
                <a:t>+</a:t>
              </a:r>
            </a:p>
          </p:txBody>
        </p:sp>
        <p:sp>
          <p:nvSpPr>
            <p:cNvPr id="183" name="Rectangle 127"/>
            <p:cNvSpPr>
              <a:spLocks noChangeArrowheads="1"/>
            </p:cNvSpPr>
            <p:nvPr/>
          </p:nvSpPr>
          <p:spPr bwMode="auto">
            <a:xfrm>
              <a:off x="2118225" y="6291187"/>
              <a:ext cx="102383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_</a:t>
              </a:r>
            </a:p>
          </p:txBody>
        </p:sp>
        <p:sp>
          <p:nvSpPr>
            <p:cNvPr id="184" name="Rectangle 127"/>
            <p:cNvSpPr>
              <a:spLocks noChangeArrowheads="1"/>
            </p:cNvSpPr>
            <p:nvPr/>
          </p:nvSpPr>
          <p:spPr bwMode="auto">
            <a:xfrm>
              <a:off x="807724" y="6673281"/>
              <a:ext cx="102383" cy="22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_</a:t>
              </a:r>
            </a:p>
          </p:txBody>
        </p:sp>
        <p:sp>
          <p:nvSpPr>
            <p:cNvPr id="185" name="Rectangle 127"/>
            <p:cNvSpPr>
              <a:spLocks noChangeArrowheads="1"/>
            </p:cNvSpPr>
            <p:nvPr/>
          </p:nvSpPr>
          <p:spPr bwMode="auto">
            <a:xfrm>
              <a:off x="1742821" y="6522036"/>
              <a:ext cx="101245" cy="21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_</a:t>
              </a:r>
            </a:p>
          </p:txBody>
        </p:sp>
        <p:sp>
          <p:nvSpPr>
            <p:cNvPr id="186" name="Rectangle 127"/>
            <p:cNvSpPr>
              <a:spLocks noChangeArrowheads="1"/>
            </p:cNvSpPr>
            <p:nvPr/>
          </p:nvSpPr>
          <p:spPr bwMode="auto">
            <a:xfrm>
              <a:off x="1305988" y="6631206"/>
              <a:ext cx="101245" cy="21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980098"/>
                  </a:solidFill>
                </a:rPr>
                <a:t>_</a:t>
              </a:r>
            </a:p>
          </p:txBody>
        </p:sp>
        <p:sp>
          <p:nvSpPr>
            <p:cNvPr id="187" name="Rectangle 124"/>
            <p:cNvSpPr>
              <a:spLocks noChangeArrowheads="1"/>
            </p:cNvSpPr>
            <p:nvPr/>
          </p:nvSpPr>
          <p:spPr bwMode="auto">
            <a:xfrm>
              <a:off x="2736860" y="6713707"/>
              <a:ext cx="1574274" cy="4220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en-US" sz="1200" i="1" dirty="0">
                  <a:solidFill>
                    <a:srgbClr val="FF0000"/>
                  </a:solidFill>
                </a:rPr>
                <a:t>Spreading due to </a:t>
              </a:r>
            </a:p>
            <a:p>
              <a:pPr eaLnBrk="0" hangingPunct="0"/>
              <a:r>
                <a:rPr lang="en-US" sz="1200" i="1" dirty="0">
                  <a:solidFill>
                    <a:srgbClr val="FF0000"/>
                  </a:solidFill>
                </a:rPr>
                <a:t>measurement error</a:t>
              </a:r>
            </a:p>
          </p:txBody>
        </p:sp>
        <p:cxnSp>
          <p:nvCxnSpPr>
            <p:cNvPr id="188" name="Straight Arrow Connector 159"/>
            <p:cNvCxnSpPr>
              <a:cxnSpLocks noChangeShapeType="1"/>
            </p:cNvCxnSpPr>
            <p:nvPr/>
          </p:nvCxnSpPr>
          <p:spPr bwMode="auto">
            <a:xfrm>
              <a:off x="2797483" y="7184180"/>
              <a:ext cx="0" cy="399301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818785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9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71" name="Rectangle 111"/>
          <p:cNvSpPr>
            <a:spLocks noChangeArrowheads="1"/>
          </p:cNvSpPr>
          <p:nvPr/>
        </p:nvSpPr>
        <p:spPr bwMode="auto">
          <a:xfrm>
            <a:off x="5390063" y="1388534"/>
            <a:ext cx="165100" cy="16510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2" name="Rectangle 112"/>
          <p:cNvSpPr>
            <a:spLocks noChangeArrowheads="1"/>
          </p:cNvSpPr>
          <p:nvPr/>
        </p:nvSpPr>
        <p:spPr bwMode="auto">
          <a:xfrm>
            <a:off x="5682163" y="1388534"/>
            <a:ext cx="169359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 err="1">
                <a:solidFill>
                  <a:srgbClr val="000000"/>
                </a:solidFill>
              </a:rPr>
              <a:t>Unstimulated</a:t>
            </a:r>
            <a:r>
              <a:rPr lang="en-US" sz="1200" dirty="0">
                <a:solidFill>
                  <a:srgbClr val="000000"/>
                </a:solidFill>
              </a:rPr>
              <a:t>      </a:t>
            </a:r>
            <a:r>
              <a:rPr lang="en-US" sz="1200" dirty="0" smtClean="0">
                <a:solidFill>
                  <a:srgbClr val="000000"/>
                </a:solidFill>
              </a:rPr>
              <a:t>no stain </a:t>
            </a:r>
            <a:endParaRPr lang="en-US" sz="2400" dirty="0">
              <a:latin typeface="Times" charset="0"/>
            </a:endParaRPr>
          </a:p>
        </p:txBody>
      </p:sp>
      <p:sp>
        <p:nvSpPr>
          <p:cNvPr id="773" name="Rectangle 113"/>
          <p:cNvSpPr>
            <a:spLocks noChangeArrowheads="1"/>
          </p:cNvSpPr>
          <p:nvPr/>
        </p:nvSpPr>
        <p:spPr bwMode="auto">
          <a:xfrm>
            <a:off x="5390063" y="1625601"/>
            <a:ext cx="165100" cy="165100"/>
          </a:xfrm>
          <a:prstGeom prst="rect">
            <a:avLst/>
          </a:prstGeom>
          <a:solidFill>
            <a:srgbClr val="00D6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4" name="Rectangle 114"/>
          <p:cNvSpPr>
            <a:spLocks noChangeArrowheads="1"/>
          </p:cNvSpPr>
          <p:nvPr/>
        </p:nvSpPr>
        <p:spPr bwMode="auto">
          <a:xfrm>
            <a:off x="5682163" y="1625601"/>
            <a:ext cx="2395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</a:rPr>
              <a:t>Stimulated          </a:t>
            </a:r>
            <a:r>
              <a:rPr lang="en-US" sz="1200" dirty="0" smtClean="0">
                <a:solidFill>
                  <a:srgbClr val="000000"/>
                </a:solidFill>
              </a:rPr>
              <a:t>MIP1beta </a:t>
            </a:r>
            <a:r>
              <a:rPr lang="en-US" sz="1200" dirty="0">
                <a:solidFill>
                  <a:srgbClr val="000000"/>
                </a:solidFill>
              </a:rPr>
              <a:t>stained</a:t>
            </a:r>
          </a:p>
        </p:txBody>
      </p:sp>
      <p:sp>
        <p:nvSpPr>
          <p:cNvPr id="775" name="Text Box 115"/>
          <p:cNvSpPr txBox="1">
            <a:spLocks noChangeArrowheads="1"/>
          </p:cNvSpPr>
          <p:nvPr/>
        </p:nvSpPr>
        <p:spPr bwMode="auto">
          <a:xfrm>
            <a:off x="5638800" y="990600"/>
            <a:ext cx="6407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u="sng" dirty="0">
                <a:latin typeface="Arial"/>
                <a:cs typeface="Arial"/>
              </a:rPr>
              <a:t>Cells</a:t>
            </a:r>
          </a:p>
        </p:txBody>
      </p:sp>
      <p:sp>
        <p:nvSpPr>
          <p:cNvPr id="776" name="Text Box 116"/>
          <p:cNvSpPr txBox="1">
            <a:spLocks noChangeArrowheads="1"/>
          </p:cNvSpPr>
          <p:nvPr/>
        </p:nvSpPr>
        <p:spPr bwMode="auto">
          <a:xfrm>
            <a:off x="6781800" y="990600"/>
            <a:ext cx="6523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u="sng" dirty="0">
                <a:latin typeface="Arial"/>
                <a:cs typeface="Arial"/>
              </a:rPr>
              <a:t>Stain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981200" y="1066800"/>
            <a:ext cx="3316698" cy="3484407"/>
            <a:chOff x="1981200" y="1066800"/>
            <a:chExt cx="3316698" cy="3484407"/>
          </a:xfrm>
        </p:grpSpPr>
        <p:grpSp>
          <p:nvGrpSpPr>
            <p:cNvPr id="664" name="Group 4"/>
            <p:cNvGrpSpPr>
              <a:grpSpLocks/>
            </p:cNvGrpSpPr>
            <p:nvPr/>
          </p:nvGrpSpPr>
          <p:grpSpPr bwMode="auto">
            <a:xfrm>
              <a:off x="1981200" y="1066800"/>
              <a:ext cx="3316698" cy="3484407"/>
              <a:chOff x="372" y="971"/>
              <a:chExt cx="2316" cy="2433"/>
            </a:xfrm>
          </p:grpSpPr>
          <p:sp>
            <p:nvSpPr>
              <p:cNvPr id="665" name="Rectangle 5"/>
              <p:cNvSpPr>
                <a:spLocks noChangeArrowheads="1"/>
              </p:cNvSpPr>
              <p:nvPr/>
            </p:nvSpPr>
            <p:spPr bwMode="auto">
              <a:xfrm>
                <a:off x="616" y="971"/>
                <a:ext cx="2072" cy="207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66" name="Group 6"/>
              <p:cNvGrpSpPr>
                <a:grpSpLocks/>
              </p:cNvGrpSpPr>
              <p:nvPr/>
            </p:nvGrpSpPr>
            <p:grpSpPr bwMode="auto">
              <a:xfrm>
                <a:off x="616" y="3035"/>
                <a:ext cx="2064" cy="369"/>
                <a:chOff x="616" y="3035"/>
                <a:chExt cx="2064" cy="369"/>
              </a:xfrm>
            </p:grpSpPr>
            <p:sp>
              <p:nvSpPr>
                <p:cNvPr id="699" name="Line 7"/>
                <p:cNvSpPr>
                  <a:spLocks noChangeShapeType="1"/>
                </p:cNvSpPr>
                <p:nvPr/>
              </p:nvSpPr>
              <p:spPr bwMode="auto">
                <a:xfrm>
                  <a:off x="616" y="3035"/>
                  <a:ext cx="2064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00" name="Group 8"/>
                <p:cNvGrpSpPr>
                  <a:grpSpLocks/>
                </p:cNvGrpSpPr>
                <p:nvPr/>
              </p:nvGrpSpPr>
              <p:grpSpPr bwMode="auto">
                <a:xfrm>
                  <a:off x="632" y="3043"/>
                  <a:ext cx="2001" cy="48"/>
                  <a:chOff x="632" y="3043"/>
                  <a:chExt cx="2001" cy="48"/>
                </a:xfrm>
              </p:grpSpPr>
              <p:sp>
                <p:nvSpPr>
                  <p:cNvPr id="712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840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3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91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4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936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5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952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6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976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7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00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8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016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9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03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0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056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1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19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2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3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35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4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400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5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6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48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7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50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8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152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9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552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0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70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1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178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2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84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888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4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92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5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96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6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98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200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032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9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216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0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224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1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230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2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3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39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4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2416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5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6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247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7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488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8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63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9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840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0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840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1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83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2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83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3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832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4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83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5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82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6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82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7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82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8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816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9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79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0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776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1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752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2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728" y="3043"/>
                    <a:ext cx="1" cy="32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3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70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4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68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5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664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6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648" y="3043"/>
                    <a:ext cx="1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7" name="Line 64"/>
                  <p:cNvSpPr>
                    <a:spLocks noChangeShapeType="1"/>
                  </p:cNvSpPr>
                  <p:nvPr/>
                </p:nvSpPr>
                <p:spPr bwMode="auto">
                  <a:xfrm>
                    <a:off x="632" y="3043"/>
                    <a:ext cx="1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01" name="Group 65"/>
                <p:cNvGrpSpPr>
                  <a:grpSpLocks/>
                </p:cNvGrpSpPr>
                <p:nvPr/>
              </p:nvGrpSpPr>
              <p:grpSpPr bwMode="auto">
                <a:xfrm>
                  <a:off x="820" y="3119"/>
                  <a:ext cx="1754" cy="160"/>
                  <a:chOff x="820" y="3119"/>
                  <a:chExt cx="1754" cy="160"/>
                </a:xfrm>
              </p:grpSpPr>
              <p:sp>
                <p:nvSpPr>
                  <p:cNvPr id="703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820" y="3151"/>
                    <a:ext cx="59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4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980" y="3151"/>
                    <a:ext cx="118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10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5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1092" y="3119"/>
                    <a:ext cx="48" cy="1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000">
                        <a:solidFill>
                          <a:srgbClr val="000000"/>
                        </a:solidFill>
                      </a:rPr>
                      <a:t>2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6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476" y="3151"/>
                    <a:ext cx="119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10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7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1588" y="3119"/>
                    <a:ext cx="49" cy="1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000">
                        <a:solidFill>
                          <a:srgbClr val="000000"/>
                        </a:solidFill>
                      </a:rPr>
                      <a:t>3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8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151"/>
                    <a:ext cx="119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10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09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2068" y="3119"/>
                    <a:ext cx="49" cy="1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000">
                        <a:solidFill>
                          <a:srgbClr val="000000"/>
                        </a:solidFill>
                      </a:rPr>
                      <a:t>4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10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413" y="3151"/>
                    <a:ext cx="119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10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711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2525" y="3119"/>
                    <a:ext cx="49" cy="1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000">
                        <a:solidFill>
                          <a:srgbClr val="000000"/>
                        </a:solidFill>
                      </a:rPr>
                      <a:t>5</a:t>
                    </a:r>
                    <a:endParaRPr lang="en-US" sz="2400">
                      <a:latin typeface="Times" charset="0"/>
                    </a:endParaRPr>
                  </a:p>
                </p:txBody>
              </p:sp>
            </p:grpSp>
            <p:sp>
              <p:nvSpPr>
                <p:cNvPr id="702" name="Rectangle 75"/>
                <p:cNvSpPr>
                  <a:spLocks noChangeArrowheads="1"/>
                </p:cNvSpPr>
                <p:nvPr/>
              </p:nvSpPr>
              <p:spPr bwMode="auto">
                <a:xfrm>
                  <a:off x="1260" y="3254"/>
                  <a:ext cx="655" cy="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400" dirty="0" smtClean="0">
                      <a:solidFill>
                        <a:srgbClr val="000000"/>
                      </a:solidFill>
                    </a:rPr>
                    <a:t>PE detector</a:t>
                  </a:r>
                  <a:endParaRPr lang="en-US" sz="1400" dirty="0">
                    <a:latin typeface="Times" charset="0"/>
                  </a:endParaRPr>
                </a:p>
              </p:txBody>
            </p:sp>
          </p:grpSp>
          <p:grpSp>
            <p:nvGrpSpPr>
              <p:cNvPr id="667" name="Group 76"/>
              <p:cNvGrpSpPr>
                <a:grpSpLocks/>
              </p:cNvGrpSpPr>
              <p:nvPr/>
            </p:nvGrpSpPr>
            <p:grpSpPr bwMode="auto">
              <a:xfrm>
                <a:off x="372" y="971"/>
                <a:ext cx="245" cy="2147"/>
                <a:chOff x="372" y="971"/>
                <a:chExt cx="245" cy="2147"/>
              </a:xfrm>
            </p:grpSpPr>
            <p:sp>
              <p:nvSpPr>
                <p:cNvPr id="668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616" y="971"/>
                  <a:ext cx="1" cy="206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69" name="Group 78"/>
                <p:cNvGrpSpPr>
                  <a:grpSpLocks/>
                </p:cNvGrpSpPr>
                <p:nvPr/>
              </p:nvGrpSpPr>
              <p:grpSpPr bwMode="auto">
                <a:xfrm>
                  <a:off x="372" y="1023"/>
                  <a:ext cx="177" cy="2095"/>
                  <a:chOff x="372" y="1023"/>
                  <a:chExt cx="177" cy="2095"/>
                </a:xfrm>
              </p:grpSpPr>
              <p:sp>
                <p:nvSpPr>
                  <p:cNvPr id="693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484" y="2991"/>
                    <a:ext cx="59" cy="1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694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430" y="2599"/>
                    <a:ext cx="119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20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695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430" y="2207"/>
                    <a:ext cx="119" cy="1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40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696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430" y="1807"/>
                    <a:ext cx="119" cy="1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60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697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430" y="1417"/>
                    <a:ext cx="119" cy="1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80</a:t>
                    </a:r>
                    <a:endParaRPr lang="en-US" sz="2400">
                      <a:latin typeface="Times" charset="0"/>
                    </a:endParaRPr>
                  </a:p>
                </p:txBody>
              </p:sp>
              <p:sp>
                <p:nvSpPr>
                  <p:cNvPr id="698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72" y="1023"/>
                    <a:ext cx="177" cy="1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200">
                        <a:solidFill>
                          <a:srgbClr val="000000"/>
                        </a:solidFill>
                      </a:rPr>
                      <a:t>100</a:t>
                    </a:r>
                    <a:endParaRPr lang="en-US" sz="2400">
                      <a:latin typeface="Times" charset="0"/>
                    </a:endParaRPr>
                  </a:p>
                </p:txBody>
              </p:sp>
            </p:grpSp>
            <p:grpSp>
              <p:nvGrpSpPr>
                <p:cNvPr id="670" name="Group 85"/>
                <p:cNvGrpSpPr>
                  <a:grpSpLocks/>
                </p:cNvGrpSpPr>
                <p:nvPr/>
              </p:nvGrpSpPr>
              <p:grpSpPr bwMode="auto">
                <a:xfrm>
                  <a:off x="568" y="1067"/>
                  <a:ext cx="48" cy="1969"/>
                  <a:chOff x="568" y="1067"/>
                  <a:chExt cx="48" cy="1969"/>
                </a:xfrm>
              </p:grpSpPr>
              <p:sp>
                <p:nvSpPr>
                  <p:cNvPr id="672" name="Line 8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3035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3" name="Line 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939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4" name="Line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843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5" name="Line 8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739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6" name="Line 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2643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7" name="Line 9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547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8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443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9" name="Line 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347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0" name="Line 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2251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1" name="Line 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147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2" name="Line 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2051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3" name="Line 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955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4" name="Line 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1851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5" name="Line 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755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" name="Line 10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659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" name="Line 1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555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" name="Line 10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1459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" name="Line 1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363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" name="Line 10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259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" name="Line 1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00" y="1163"/>
                    <a:ext cx="16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" name="Line 10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8" y="1067"/>
                    <a:ext cx="48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768" name="Freeform 108"/>
            <p:cNvSpPr>
              <a:spLocks/>
            </p:cNvSpPr>
            <p:nvPr/>
          </p:nvSpPr>
          <p:spPr bwMode="auto">
            <a:xfrm>
              <a:off x="2353086" y="1227138"/>
              <a:ext cx="2911475" cy="2784475"/>
            </a:xfrm>
            <a:custGeom>
              <a:avLst/>
              <a:gdLst>
                <a:gd name="T0" fmla="*/ 16 w 2032"/>
                <a:gd name="T1" fmla="*/ 1552 h 1944"/>
                <a:gd name="T2" fmla="*/ 56 w 2032"/>
                <a:gd name="T3" fmla="*/ 1128 h 1944"/>
                <a:gd name="T4" fmla="*/ 96 w 2032"/>
                <a:gd name="T5" fmla="*/ 568 h 1944"/>
                <a:gd name="T6" fmla="*/ 136 w 2032"/>
                <a:gd name="T7" fmla="*/ 224 h 1944"/>
                <a:gd name="T8" fmla="*/ 176 w 2032"/>
                <a:gd name="T9" fmla="*/ 0 h 1944"/>
                <a:gd name="T10" fmla="*/ 216 w 2032"/>
                <a:gd name="T11" fmla="*/ 184 h 1944"/>
                <a:gd name="T12" fmla="*/ 256 w 2032"/>
                <a:gd name="T13" fmla="*/ 576 h 1944"/>
                <a:gd name="T14" fmla="*/ 296 w 2032"/>
                <a:gd name="T15" fmla="*/ 1000 h 1944"/>
                <a:gd name="T16" fmla="*/ 336 w 2032"/>
                <a:gd name="T17" fmla="*/ 1272 h 1944"/>
                <a:gd name="T18" fmla="*/ 376 w 2032"/>
                <a:gd name="T19" fmla="*/ 1584 h 1944"/>
                <a:gd name="T20" fmla="*/ 416 w 2032"/>
                <a:gd name="T21" fmla="*/ 1752 h 1944"/>
                <a:gd name="T22" fmla="*/ 456 w 2032"/>
                <a:gd name="T23" fmla="*/ 1808 h 1944"/>
                <a:gd name="T24" fmla="*/ 496 w 2032"/>
                <a:gd name="T25" fmla="*/ 1864 h 1944"/>
                <a:gd name="T26" fmla="*/ 536 w 2032"/>
                <a:gd name="T27" fmla="*/ 1904 h 1944"/>
                <a:gd name="T28" fmla="*/ 576 w 2032"/>
                <a:gd name="T29" fmla="*/ 1920 h 1944"/>
                <a:gd name="T30" fmla="*/ 616 w 2032"/>
                <a:gd name="T31" fmla="*/ 1928 h 1944"/>
                <a:gd name="T32" fmla="*/ 656 w 2032"/>
                <a:gd name="T33" fmla="*/ 1928 h 1944"/>
                <a:gd name="T34" fmla="*/ 696 w 2032"/>
                <a:gd name="T35" fmla="*/ 1936 h 1944"/>
                <a:gd name="T36" fmla="*/ 736 w 2032"/>
                <a:gd name="T37" fmla="*/ 1936 h 1944"/>
                <a:gd name="T38" fmla="*/ 776 w 2032"/>
                <a:gd name="T39" fmla="*/ 1936 h 1944"/>
                <a:gd name="T40" fmla="*/ 816 w 2032"/>
                <a:gd name="T41" fmla="*/ 1936 h 1944"/>
                <a:gd name="T42" fmla="*/ 856 w 2032"/>
                <a:gd name="T43" fmla="*/ 1936 h 1944"/>
                <a:gd name="T44" fmla="*/ 896 w 2032"/>
                <a:gd name="T45" fmla="*/ 1936 h 1944"/>
                <a:gd name="T46" fmla="*/ 936 w 2032"/>
                <a:gd name="T47" fmla="*/ 1936 h 1944"/>
                <a:gd name="T48" fmla="*/ 976 w 2032"/>
                <a:gd name="T49" fmla="*/ 1936 h 1944"/>
                <a:gd name="T50" fmla="*/ 1016 w 2032"/>
                <a:gd name="T51" fmla="*/ 1936 h 1944"/>
                <a:gd name="T52" fmla="*/ 1056 w 2032"/>
                <a:gd name="T53" fmla="*/ 1936 h 1944"/>
                <a:gd name="T54" fmla="*/ 1096 w 2032"/>
                <a:gd name="T55" fmla="*/ 1944 h 1944"/>
                <a:gd name="T56" fmla="*/ 1136 w 2032"/>
                <a:gd name="T57" fmla="*/ 1944 h 1944"/>
                <a:gd name="T58" fmla="*/ 1176 w 2032"/>
                <a:gd name="T59" fmla="*/ 1944 h 1944"/>
                <a:gd name="T60" fmla="*/ 1216 w 2032"/>
                <a:gd name="T61" fmla="*/ 1944 h 1944"/>
                <a:gd name="T62" fmla="*/ 1256 w 2032"/>
                <a:gd name="T63" fmla="*/ 1944 h 1944"/>
                <a:gd name="T64" fmla="*/ 1296 w 2032"/>
                <a:gd name="T65" fmla="*/ 1944 h 1944"/>
                <a:gd name="T66" fmla="*/ 1336 w 2032"/>
                <a:gd name="T67" fmla="*/ 1944 h 1944"/>
                <a:gd name="T68" fmla="*/ 1376 w 2032"/>
                <a:gd name="T69" fmla="*/ 1944 h 1944"/>
                <a:gd name="T70" fmla="*/ 1416 w 2032"/>
                <a:gd name="T71" fmla="*/ 1944 h 1944"/>
                <a:gd name="T72" fmla="*/ 1456 w 2032"/>
                <a:gd name="T73" fmla="*/ 1944 h 1944"/>
                <a:gd name="T74" fmla="*/ 1496 w 2032"/>
                <a:gd name="T75" fmla="*/ 1944 h 1944"/>
                <a:gd name="T76" fmla="*/ 1536 w 2032"/>
                <a:gd name="T77" fmla="*/ 1944 h 1944"/>
                <a:gd name="T78" fmla="*/ 1576 w 2032"/>
                <a:gd name="T79" fmla="*/ 1944 h 1944"/>
                <a:gd name="T80" fmla="*/ 1616 w 2032"/>
                <a:gd name="T81" fmla="*/ 1944 h 1944"/>
                <a:gd name="T82" fmla="*/ 1656 w 2032"/>
                <a:gd name="T83" fmla="*/ 1944 h 1944"/>
                <a:gd name="T84" fmla="*/ 1696 w 2032"/>
                <a:gd name="T85" fmla="*/ 1944 h 1944"/>
                <a:gd name="T86" fmla="*/ 1736 w 2032"/>
                <a:gd name="T87" fmla="*/ 1944 h 1944"/>
                <a:gd name="T88" fmla="*/ 1776 w 2032"/>
                <a:gd name="T89" fmla="*/ 1944 h 1944"/>
                <a:gd name="T90" fmla="*/ 1816 w 2032"/>
                <a:gd name="T91" fmla="*/ 1944 h 1944"/>
                <a:gd name="T92" fmla="*/ 1856 w 2032"/>
                <a:gd name="T93" fmla="*/ 1944 h 1944"/>
                <a:gd name="T94" fmla="*/ 1896 w 2032"/>
                <a:gd name="T95" fmla="*/ 1944 h 1944"/>
                <a:gd name="T96" fmla="*/ 1936 w 2032"/>
                <a:gd name="T97" fmla="*/ 1944 h 1944"/>
                <a:gd name="T98" fmla="*/ 1976 w 2032"/>
                <a:gd name="T99" fmla="*/ 1944 h 1944"/>
                <a:gd name="T100" fmla="*/ 2016 w 2032"/>
                <a:gd name="T101" fmla="*/ 1944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32" h="1944">
                  <a:moveTo>
                    <a:pt x="0" y="1944"/>
                  </a:moveTo>
                  <a:lnTo>
                    <a:pt x="0" y="1400"/>
                  </a:lnTo>
                  <a:lnTo>
                    <a:pt x="0" y="1560"/>
                  </a:lnTo>
                  <a:lnTo>
                    <a:pt x="8" y="1616"/>
                  </a:lnTo>
                  <a:lnTo>
                    <a:pt x="16" y="1552"/>
                  </a:lnTo>
                  <a:lnTo>
                    <a:pt x="24" y="1472"/>
                  </a:lnTo>
                  <a:lnTo>
                    <a:pt x="32" y="1344"/>
                  </a:lnTo>
                  <a:lnTo>
                    <a:pt x="40" y="1208"/>
                  </a:lnTo>
                  <a:lnTo>
                    <a:pt x="48" y="1192"/>
                  </a:lnTo>
                  <a:lnTo>
                    <a:pt x="56" y="1128"/>
                  </a:lnTo>
                  <a:lnTo>
                    <a:pt x="64" y="1000"/>
                  </a:lnTo>
                  <a:lnTo>
                    <a:pt x="72" y="864"/>
                  </a:lnTo>
                  <a:lnTo>
                    <a:pt x="80" y="752"/>
                  </a:lnTo>
                  <a:lnTo>
                    <a:pt x="88" y="648"/>
                  </a:lnTo>
                  <a:lnTo>
                    <a:pt x="96" y="568"/>
                  </a:lnTo>
                  <a:lnTo>
                    <a:pt x="104" y="536"/>
                  </a:lnTo>
                  <a:lnTo>
                    <a:pt x="112" y="472"/>
                  </a:lnTo>
                  <a:lnTo>
                    <a:pt x="120" y="376"/>
                  </a:lnTo>
                  <a:lnTo>
                    <a:pt x="128" y="312"/>
                  </a:lnTo>
                  <a:lnTo>
                    <a:pt x="136" y="224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60" y="136"/>
                  </a:lnTo>
                  <a:lnTo>
                    <a:pt x="168" y="64"/>
                  </a:lnTo>
                  <a:lnTo>
                    <a:pt x="176" y="0"/>
                  </a:lnTo>
                  <a:lnTo>
                    <a:pt x="184" y="48"/>
                  </a:lnTo>
                  <a:lnTo>
                    <a:pt x="192" y="120"/>
                  </a:lnTo>
                  <a:lnTo>
                    <a:pt x="200" y="144"/>
                  </a:lnTo>
                  <a:lnTo>
                    <a:pt x="208" y="136"/>
                  </a:lnTo>
                  <a:lnTo>
                    <a:pt x="216" y="184"/>
                  </a:lnTo>
                  <a:lnTo>
                    <a:pt x="224" y="272"/>
                  </a:lnTo>
                  <a:lnTo>
                    <a:pt x="232" y="352"/>
                  </a:lnTo>
                  <a:lnTo>
                    <a:pt x="240" y="424"/>
                  </a:lnTo>
                  <a:lnTo>
                    <a:pt x="248" y="504"/>
                  </a:lnTo>
                  <a:lnTo>
                    <a:pt x="256" y="576"/>
                  </a:lnTo>
                  <a:lnTo>
                    <a:pt x="264" y="640"/>
                  </a:lnTo>
                  <a:lnTo>
                    <a:pt x="272" y="736"/>
                  </a:lnTo>
                  <a:lnTo>
                    <a:pt x="280" y="840"/>
                  </a:lnTo>
                  <a:lnTo>
                    <a:pt x="288" y="920"/>
                  </a:lnTo>
                  <a:lnTo>
                    <a:pt x="296" y="1000"/>
                  </a:lnTo>
                  <a:lnTo>
                    <a:pt x="304" y="1104"/>
                  </a:lnTo>
                  <a:lnTo>
                    <a:pt x="312" y="1200"/>
                  </a:lnTo>
                  <a:lnTo>
                    <a:pt x="320" y="1232"/>
                  </a:lnTo>
                  <a:lnTo>
                    <a:pt x="328" y="1216"/>
                  </a:lnTo>
                  <a:lnTo>
                    <a:pt x="336" y="1272"/>
                  </a:lnTo>
                  <a:lnTo>
                    <a:pt x="344" y="1368"/>
                  </a:lnTo>
                  <a:lnTo>
                    <a:pt x="352" y="1440"/>
                  </a:lnTo>
                  <a:lnTo>
                    <a:pt x="360" y="1488"/>
                  </a:lnTo>
                  <a:lnTo>
                    <a:pt x="368" y="1536"/>
                  </a:lnTo>
                  <a:lnTo>
                    <a:pt x="376" y="1584"/>
                  </a:lnTo>
                  <a:lnTo>
                    <a:pt x="384" y="1616"/>
                  </a:lnTo>
                  <a:lnTo>
                    <a:pt x="392" y="1648"/>
                  </a:lnTo>
                  <a:lnTo>
                    <a:pt x="400" y="1688"/>
                  </a:lnTo>
                  <a:lnTo>
                    <a:pt x="408" y="1728"/>
                  </a:lnTo>
                  <a:lnTo>
                    <a:pt x="416" y="1752"/>
                  </a:lnTo>
                  <a:lnTo>
                    <a:pt x="424" y="1752"/>
                  </a:lnTo>
                  <a:lnTo>
                    <a:pt x="432" y="1768"/>
                  </a:lnTo>
                  <a:lnTo>
                    <a:pt x="440" y="1792"/>
                  </a:lnTo>
                  <a:lnTo>
                    <a:pt x="448" y="1808"/>
                  </a:lnTo>
                  <a:lnTo>
                    <a:pt x="456" y="1808"/>
                  </a:lnTo>
                  <a:lnTo>
                    <a:pt x="464" y="1816"/>
                  </a:lnTo>
                  <a:lnTo>
                    <a:pt x="472" y="1832"/>
                  </a:lnTo>
                  <a:lnTo>
                    <a:pt x="480" y="1848"/>
                  </a:lnTo>
                  <a:lnTo>
                    <a:pt x="488" y="1856"/>
                  </a:lnTo>
                  <a:lnTo>
                    <a:pt x="496" y="1864"/>
                  </a:lnTo>
                  <a:lnTo>
                    <a:pt x="504" y="1872"/>
                  </a:lnTo>
                  <a:lnTo>
                    <a:pt x="512" y="1880"/>
                  </a:lnTo>
                  <a:lnTo>
                    <a:pt x="520" y="1888"/>
                  </a:lnTo>
                  <a:lnTo>
                    <a:pt x="528" y="1896"/>
                  </a:lnTo>
                  <a:lnTo>
                    <a:pt x="536" y="1904"/>
                  </a:lnTo>
                  <a:lnTo>
                    <a:pt x="544" y="1904"/>
                  </a:lnTo>
                  <a:lnTo>
                    <a:pt x="552" y="1912"/>
                  </a:lnTo>
                  <a:lnTo>
                    <a:pt x="560" y="1912"/>
                  </a:lnTo>
                  <a:lnTo>
                    <a:pt x="568" y="1920"/>
                  </a:lnTo>
                  <a:lnTo>
                    <a:pt x="576" y="1920"/>
                  </a:lnTo>
                  <a:lnTo>
                    <a:pt x="584" y="1920"/>
                  </a:lnTo>
                  <a:lnTo>
                    <a:pt x="592" y="1928"/>
                  </a:lnTo>
                  <a:lnTo>
                    <a:pt x="600" y="1928"/>
                  </a:lnTo>
                  <a:lnTo>
                    <a:pt x="608" y="1928"/>
                  </a:lnTo>
                  <a:lnTo>
                    <a:pt x="616" y="1928"/>
                  </a:lnTo>
                  <a:lnTo>
                    <a:pt x="624" y="1928"/>
                  </a:lnTo>
                  <a:lnTo>
                    <a:pt x="632" y="1928"/>
                  </a:lnTo>
                  <a:lnTo>
                    <a:pt x="640" y="1928"/>
                  </a:lnTo>
                  <a:lnTo>
                    <a:pt x="648" y="1928"/>
                  </a:lnTo>
                  <a:lnTo>
                    <a:pt x="656" y="1928"/>
                  </a:lnTo>
                  <a:lnTo>
                    <a:pt x="664" y="1928"/>
                  </a:lnTo>
                  <a:lnTo>
                    <a:pt x="672" y="1936"/>
                  </a:lnTo>
                  <a:lnTo>
                    <a:pt x="680" y="1936"/>
                  </a:lnTo>
                  <a:lnTo>
                    <a:pt x="688" y="1936"/>
                  </a:lnTo>
                  <a:lnTo>
                    <a:pt x="696" y="1936"/>
                  </a:lnTo>
                  <a:lnTo>
                    <a:pt x="704" y="1936"/>
                  </a:lnTo>
                  <a:lnTo>
                    <a:pt x="712" y="1936"/>
                  </a:lnTo>
                  <a:lnTo>
                    <a:pt x="720" y="1936"/>
                  </a:lnTo>
                  <a:lnTo>
                    <a:pt x="728" y="1936"/>
                  </a:lnTo>
                  <a:lnTo>
                    <a:pt x="736" y="1936"/>
                  </a:lnTo>
                  <a:lnTo>
                    <a:pt x="744" y="1936"/>
                  </a:lnTo>
                  <a:lnTo>
                    <a:pt x="752" y="1936"/>
                  </a:lnTo>
                  <a:lnTo>
                    <a:pt x="760" y="1936"/>
                  </a:lnTo>
                  <a:lnTo>
                    <a:pt x="768" y="1936"/>
                  </a:lnTo>
                  <a:lnTo>
                    <a:pt x="776" y="1936"/>
                  </a:lnTo>
                  <a:lnTo>
                    <a:pt x="784" y="1936"/>
                  </a:lnTo>
                  <a:lnTo>
                    <a:pt x="792" y="1936"/>
                  </a:lnTo>
                  <a:lnTo>
                    <a:pt x="800" y="1936"/>
                  </a:lnTo>
                  <a:lnTo>
                    <a:pt x="808" y="1936"/>
                  </a:lnTo>
                  <a:lnTo>
                    <a:pt x="816" y="1936"/>
                  </a:lnTo>
                  <a:lnTo>
                    <a:pt x="824" y="1936"/>
                  </a:lnTo>
                  <a:lnTo>
                    <a:pt x="832" y="1936"/>
                  </a:lnTo>
                  <a:lnTo>
                    <a:pt x="840" y="1936"/>
                  </a:lnTo>
                  <a:lnTo>
                    <a:pt x="848" y="1936"/>
                  </a:lnTo>
                  <a:lnTo>
                    <a:pt x="856" y="1936"/>
                  </a:lnTo>
                  <a:lnTo>
                    <a:pt x="864" y="1936"/>
                  </a:lnTo>
                  <a:lnTo>
                    <a:pt x="872" y="1936"/>
                  </a:lnTo>
                  <a:lnTo>
                    <a:pt x="880" y="1936"/>
                  </a:lnTo>
                  <a:lnTo>
                    <a:pt x="888" y="1936"/>
                  </a:lnTo>
                  <a:lnTo>
                    <a:pt x="896" y="1936"/>
                  </a:lnTo>
                  <a:lnTo>
                    <a:pt x="904" y="1936"/>
                  </a:lnTo>
                  <a:lnTo>
                    <a:pt x="912" y="1936"/>
                  </a:lnTo>
                  <a:lnTo>
                    <a:pt x="920" y="1936"/>
                  </a:lnTo>
                  <a:lnTo>
                    <a:pt x="928" y="1936"/>
                  </a:lnTo>
                  <a:lnTo>
                    <a:pt x="936" y="1936"/>
                  </a:lnTo>
                  <a:lnTo>
                    <a:pt x="944" y="1936"/>
                  </a:lnTo>
                  <a:lnTo>
                    <a:pt x="952" y="1936"/>
                  </a:lnTo>
                  <a:lnTo>
                    <a:pt x="960" y="1936"/>
                  </a:lnTo>
                  <a:lnTo>
                    <a:pt x="968" y="1936"/>
                  </a:lnTo>
                  <a:lnTo>
                    <a:pt x="976" y="1936"/>
                  </a:lnTo>
                  <a:lnTo>
                    <a:pt x="984" y="1936"/>
                  </a:lnTo>
                  <a:lnTo>
                    <a:pt x="992" y="1936"/>
                  </a:lnTo>
                  <a:lnTo>
                    <a:pt x="1000" y="1936"/>
                  </a:lnTo>
                  <a:lnTo>
                    <a:pt x="1008" y="1936"/>
                  </a:lnTo>
                  <a:lnTo>
                    <a:pt x="1016" y="1936"/>
                  </a:lnTo>
                  <a:lnTo>
                    <a:pt x="1024" y="1936"/>
                  </a:lnTo>
                  <a:lnTo>
                    <a:pt x="1032" y="1936"/>
                  </a:lnTo>
                  <a:lnTo>
                    <a:pt x="1040" y="1936"/>
                  </a:lnTo>
                  <a:lnTo>
                    <a:pt x="1048" y="1936"/>
                  </a:lnTo>
                  <a:lnTo>
                    <a:pt x="1056" y="1936"/>
                  </a:lnTo>
                  <a:lnTo>
                    <a:pt x="1064" y="1936"/>
                  </a:lnTo>
                  <a:lnTo>
                    <a:pt x="1072" y="1936"/>
                  </a:lnTo>
                  <a:lnTo>
                    <a:pt x="1080" y="1936"/>
                  </a:lnTo>
                  <a:lnTo>
                    <a:pt x="1088" y="1936"/>
                  </a:lnTo>
                  <a:lnTo>
                    <a:pt x="1096" y="1944"/>
                  </a:lnTo>
                  <a:lnTo>
                    <a:pt x="1104" y="1944"/>
                  </a:lnTo>
                  <a:lnTo>
                    <a:pt x="1112" y="1944"/>
                  </a:lnTo>
                  <a:lnTo>
                    <a:pt x="1120" y="1944"/>
                  </a:lnTo>
                  <a:lnTo>
                    <a:pt x="1128" y="1944"/>
                  </a:lnTo>
                  <a:lnTo>
                    <a:pt x="1136" y="1944"/>
                  </a:lnTo>
                  <a:lnTo>
                    <a:pt x="1144" y="1944"/>
                  </a:lnTo>
                  <a:lnTo>
                    <a:pt x="1152" y="1944"/>
                  </a:lnTo>
                  <a:lnTo>
                    <a:pt x="1160" y="1944"/>
                  </a:lnTo>
                  <a:lnTo>
                    <a:pt x="1168" y="1944"/>
                  </a:lnTo>
                  <a:lnTo>
                    <a:pt x="1176" y="1944"/>
                  </a:lnTo>
                  <a:lnTo>
                    <a:pt x="1184" y="1944"/>
                  </a:lnTo>
                  <a:lnTo>
                    <a:pt x="1192" y="1944"/>
                  </a:lnTo>
                  <a:lnTo>
                    <a:pt x="1200" y="1944"/>
                  </a:lnTo>
                  <a:lnTo>
                    <a:pt x="1208" y="1944"/>
                  </a:lnTo>
                  <a:lnTo>
                    <a:pt x="1216" y="1944"/>
                  </a:lnTo>
                  <a:lnTo>
                    <a:pt x="1224" y="1944"/>
                  </a:lnTo>
                  <a:lnTo>
                    <a:pt x="1232" y="1944"/>
                  </a:lnTo>
                  <a:lnTo>
                    <a:pt x="1240" y="1944"/>
                  </a:lnTo>
                  <a:lnTo>
                    <a:pt x="1248" y="1944"/>
                  </a:lnTo>
                  <a:lnTo>
                    <a:pt x="1256" y="1944"/>
                  </a:lnTo>
                  <a:lnTo>
                    <a:pt x="1264" y="1944"/>
                  </a:lnTo>
                  <a:lnTo>
                    <a:pt x="1272" y="1944"/>
                  </a:lnTo>
                  <a:lnTo>
                    <a:pt x="1280" y="1944"/>
                  </a:lnTo>
                  <a:lnTo>
                    <a:pt x="1288" y="1944"/>
                  </a:lnTo>
                  <a:lnTo>
                    <a:pt x="1296" y="1944"/>
                  </a:lnTo>
                  <a:lnTo>
                    <a:pt x="1304" y="1944"/>
                  </a:lnTo>
                  <a:lnTo>
                    <a:pt x="1312" y="1944"/>
                  </a:lnTo>
                  <a:lnTo>
                    <a:pt x="1320" y="1944"/>
                  </a:lnTo>
                  <a:lnTo>
                    <a:pt x="1328" y="1944"/>
                  </a:lnTo>
                  <a:lnTo>
                    <a:pt x="1336" y="1944"/>
                  </a:lnTo>
                  <a:lnTo>
                    <a:pt x="1344" y="1944"/>
                  </a:lnTo>
                  <a:lnTo>
                    <a:pt x="1352" y="1944"/>
                  </a:lnTo>
                  <a:lnTo>
                    <a:pt x="1360" y="1944"/>
                  </a:lnTo>
                  <a:lnTo>
                    <a:pt x="1368" y="1944"/>
                  </a:lnTo>
                  <a:lnTo>
                    <a:pt x="1376" y="1944"/>
                  </a:lnTo>
                  <a:lnTo>
                    <a:pt x="1384" y="1944"/>
                  </a:lnTo>
                  <a:lnTo>
                    <a:pt x="1392" y="1944"/>
                  </a:lnTo>
                  <a:lnTo>
                    <a:pt x="1400" y="1944"/>
                  </a:lnTo>
                  <a:lnTo>
                    <a:pt x="1408" y="1944"/>
                  </a:lnTo>
                  <a:lnTo>
                    <a:pt x="1416" y="1944"/>
                  </a:lnTo>
                  <a:lnTo>
                    <a:pt x="1424" y="1944"/>
                  </a:lnTo>
                  <a:lnTo>
                    <a:pt x="1432" y="1944"/>
                  </a:lnTo>
                  <a:lnTo>
                    <a:pt x="1440" y="1944"/>
                  </a:lnTo>
                  <a:lnTo>
                    <a:pt x="1448" y="1944"/>
                  </a:lnTo>
                  <a:lnTo>
                    <a:pt x="1456" y="1944"/>
                  </a:lnTo>
                  <a:lnTo>
                    <a:pt x="1464" y="1944"/>
                  </a:lnTo>
                  <a:lnTo>
                    <a:pt x="1472" y="1944"/>
                  </a:lnTo>
                  <a:lnTo>
                    <a:pt x="1480" y="1944"/>
                  </a:lnTo>
                  <a:lnTo>
                    <a:pt x="1488" y="1944"/>
                  </a:lnTo>
                  <a:lnTo>
                    <a:pt x="1496" y="1944"/>
                  </a:lnTo>
                  <a:lnTo>
                    <a:pt x="1504" y="1944"/>
                  </a:lnTo>
                  <a:lnTo>
                    <a:pt x="1512" y="1944"/>
                  </a:lnTo>
                  <a:lnTo>
                    <a:pt x="1520" y="1944"/>
                  </a:lnTo>
                  <a:lnTo>
                    <a:pt x="1528" y="1944"/>
                  </a:lnTo>
                  <a:lnTo>
                    <a:pt x="1536" y="1944"/>
                  </a:lnTo>
                  <a:lnTo>
                    <a:pt x="1544" y="1944"/>
                  </a:lnTo>
                  <a:lnTo>
                    <a:pt x="1552" y="1944"/>
                  </a:lnTo>
                  <a:lnTo>
                    <a:pt x="1560" y="1944"/>
                  </a:lnTo>
                  <a:lnTo>
                    <a:pt x="1568" y="1944"/>
                  </a:lnTo>
                  <a:lnTo>
                    <a:pt x="1576" y="1944"/>
                  </a:lnTo>
                  <a:lnTo>
                    <a:pt x="1584" y="1944"/>
                  </a:lnTo>
                  <a:lnTo>
                    <a:pt x="1592" y="1944"/>
                  </a:lnTo>
                  <a:lnTo>
                    <a:pt x="1600" y="1944"/>
                  </a:lnTo>
                  <a:lnTo>
                    <a:pt x="1608" y="1944"/>
                  </a:lnTo>
                  <a:lnTo>
                    <a:pt x="1616" y="1944"/>
                  </a:lnTo>
                  <a:lnTo>
                    <a:pt x="1624" y="1944"/>
                  </a:lnTo>
                  <a:lnTo>
                    <a:pt x="1632" y="1944"/>
                  </a:lnTo>
                  <a:lnTo>
                    <a:pt x="1640" y="1944"/>
                  </a:lnTo>
                  <a:lnTo>
                    <a:pt x="1648" y="1944"/>
                  </a:lnTo>
                  <a:lnTo>
                    <a:pt x="1656" y="1944"/>
                  </a:lnTo>
                  <a:lnTo>
                    <a:pt x="1664" y="1944"/>
                  </a:lnTo>
                  <a:lnTo>
                    <a:pt x="1672" y="1944"/>
                  </a:lnTo>
                  <a:lnTo>
                    <a:pt x="1680" y="1944"/>
                  </a:lnTo>
                  <a:lnTo>
                    <a:pt x="1688" y="1944"/>
                  </a:lnTo>
                  <a:lnTo>
                    <a:pt x="1696" y="1944"/>
                  </a:lnTo>
                  <a:lnTo>
                    <a:pt x="1704" y="1944"/>
                  </a:lnTo>
                  <a:lnTo>
                    <a:pt x="1712" y="1944"/>
                  </a:lnTo>
                  <a:lnTo>
                    <a:pt x="1720" y="1944"/>
                  </a:lnTo>
                  <a:lnTo>
                    <a:pt x="1728" y="1944"/>
                  </a:lnTo>
                  <a:lnTo>
                    <a:pt x="1736" y="1944"/>
                  </a:lnTo>
                  <a:lnTo>
                    <a:pt x="1744" y="1944"/>
                  </a:lnTo>
                  <a:lnTo>
                    <a:pt x="1752" y="1944"/>
                  </a:lnTo>
                  <a:lnTo>
                    <a:pt x="1760" y="1944"/>
                  </a:lnTo>
                  <a:lnTo>
                    <a:pt x="1768" y="1944"/>
                  </a:lnTo>
                  <a:lnTo>
                    <a:pt x="1776" y="1944"/>
                  </a:lnTo>
                  <a:lnTo>
                    <a:pt x="1784" y="1944"/>
                  </a:lnTo>
                  <a:lnTo>
                    <a:pt x="1792" y="1944"/>
                  </a:lnTo>
                  <a:lnTo>
                    <a:pt x="1800" y="1944"/>
                  </a:lnTo>
                  <a:lnTo>
                    <a:pt x="1808" y="1944"/>
                  </a:lnTo>
                  <a:lnTo>
                    <a:pt x="1816" y="1944"/>
                  </a:lnTo>
                  <a:lnTo>
                    <a:pt x="1824" y="1944"/>
                  </a:lnTo>
                  <a:lnTo>
                    <a:pt x="1832" y="1944"/>
                  </a:lnTo>
                  <a:lnTo>
                    <a:pt x="1840" y="1944"/>
                  </a:lnTo>
                  <a:lnTo>
                    <a:pt x="1848" y="1944"/>
                  </a:lnTo>
                  <a:lnTo>
                    <a:pt x="1856" y="1944"/>
                  </a:lnTo>
                  <a:lnTo>
                    <a:pt x="1864" y="1944"/>
                  </a:lnTo>
                  <a:lnTo>
                    <a:pt x="1872" y="1944"/>
                  </a:lnTo>
                  <a:lnTo>
                    <a:pt x="1880" y="1944"/>
                  </a:lnTo>
                  <a:lnTo>
                    <a:pt x="1888" y="1944"/>
                  </a:lnTo>
                  <a:lnTo>
                    <a:pt x="1896" y="1944"/>
                  </a:lnTo>
                  <a:lnTo>
                    <a:pt x="1904" y="1944"/>
                  </a:lnTo>
                  <a:lnTo>
                    <a:pt x="1912" y="1944"/>
                  </a:lnTo>
                  <a:lnTo>
                    <a:pt x="1920" y="1944"/>
                  </a:lnTo>
                  <a:lnTo>
                    <a:pt x="1928" y="1944"/>
                  </a:lnTo>
                  <a:lnTo>
                    <a:pt x="1936" y="1944"/>
                  </a:lnTo>
                  <a:lnTo>
                    <a:pt x="1944" y="1944"/>
                  </a:lnTo>
                  <a:lnTo>
                    <a:pt x="1952" y="1944"/>
                  </a:lnTo>
                  <a:lnTo>
                    <a:pt x="1960" y="1944"/>
                  </a:lnTo>
                  <a:lnTo>
                    <a:pt x="1968" y="1944"/>
                  </a:lnTo>
                  <a:lnTo>
                    <a:pt x="1976" y="1944"/>
                  </a:lnTo>
                  <a:lnTo>
                    <a:pt x="1984" y="1944"/>
                  </a:lnTo>
                  <a:lnTo>
                    <a:pt x="1992" y="1944"/>
                  </a:lnTo>
                  <a:lnTo>
                    <a:pt x="2000" y="1944"/>
                  </a:lnTo>
                  <a:lnTo>
                    <a:pt x="2008" y="1944"/>
                  </a:lnTo>
                  <a:lnTo>
                    <a:pt x="2016" y="1944"/>
                  </a:lnTo>
                  <a:lnTo>
                    <a:pt x="2024" y="1944"/>
                  </a:lnTo>
                  <a:lnTo>
                    <a:pt x="2032" y="1944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9" name="Freeform 109"/>
            <p:cNvSpPr>
              <a:spLocks/>
            </p:cNvSpPr>
            <p:nvPr/>
          </p:nvSpPr>
          <p:spPr bwMode="auto">
            <a:xfrm>
              <a:off x="2353086" y="1227138"/>
              <a:ext cx="2911475" cy="2784475"/>
            </a:xfrm>
            <a:custGeom>
              <a:avLst/>
              <a:gdLst>
                <a:gd name="T0" fmla="*/ 24 w 2032"/>
                <a:gd name="T1" fmla="*/ 1912 h 1944"/>
                <a:gd name="T2" fmla="*/ 64 w 2032"/>
                <a:gd name="T3" fmla="*/ 1840 h 1944"/>
                <a:gd name="T4" fmla="*/ 104 w 2032"/>
                <a:gd name="T5" fmla="*/ 1696 h 1944"/>
                <a:gd name="T6" fmla="*/ 144 w 2032"/>
                <a:gd name="T7" fmla="*/ 1488 h 1944"/>
                <a:gd name="T8" fmla="*/ 184 w 2032"/>
                <a:gd name="T9" fmla="*/ 1208 h 1944"/>
                <a:gd name="T10" fmla="*/ 224 w 2032"/>
                <a:gd name="T11" fmla="*/ 896 h 1944"/>
                <a:gd name="T12" fmla="*/ 264 w 2032"/>
                <a:gd name="T13" fmla="*/ 512 h 1944"/>
                <a:gd name="T14" fmla="*/ 304 w 2032"/>
                <a:gd name="T15" fmla="*/ 208 h 1944"/>
                <a:gd name="T16" fmla="*/ 344 w 2032"/>
                <a:gd name="T17" fmla="*/ 72 h 1944"/>
                <a:gd name="T18" fmla="*/ 384 w 2032"/>
                <a:gd name="T19" fmla="*/ 72 h 1944"/>
                <a:gd name="T20" fmla="*/ 424 w 2032"/>
                <a:gd name="T21" fmla="*/ 320 h 1944"/>
                <a:gd name="T22" fmla="*/ 464 w 2032"/>
                <a:gd name="T23" fmla="*/ 744 h 1944"/>
                <a:gd name="T24" fmla="*/ 504 w 2032"/>
                <a:gd name="T25" fmla="*/ 896 h 1944"/>
                <a:gd name="T26" fmla="*/ 544 w 2032"/>
                <a:gd name="T27" fmla="*/ 1360 h 1944"/>
                <a:gd name="T28" fmla="*/ 584 w 2032"/>
                <a:gd name="T29" fmla="*/ 1488 h 1944"/>
                <a:gd name="T30" fmla="*/ 624 w 2032"/>
                <a:gd name="T31" fmla="*/ 1592 h 1944"/>
                <a:gd name="T32" fmla="*/ 664 w 2032"/>
                <a:gd name="T33" fmla="*/ 1656 h 1944"/>
                <a:gd name="T34" fmla="*/ 704 w 2032"/>
                <a:gd name="T35" fmla="*/ 1640 h 1944"/>
                <a:gd name="T36" fmla="*/ 744 w 2032"/>
                <a:gd name="T37" fmla="*/ 1736 h 1944"/>
                <a:gd name="T38" fmla="*/ 784 w 2032"/>
                <a:gd name="T39" fmla="*/ 1776 h 1944"/>
                <a:gd name="T40" fmla="*/ 824 w 2032"/>
                <a:gd name="T41" fmla="*/ 1856 h 1944"/>
                <a:gd name="T42" fmla="*/ 864 w 2032"/>
                <a:gd name="T43" fmla="*/ 1888 h 1944"/>
                <a:gd name="T44" fmla="*/ 904 w 2032"/>
                <a:gd name="T45" fmla="*/ 1912 h 1944"/>
                <a:gd name="T46" fmla="*/ 944 w 2032"/>
                <a:gd name="T47" fmla="*/ 1928 h 1944"/>
                <a:gd name="T48" fmla="*/ 984 w 2032"/>
                <a:gd name="T49" fmla="*/ 1928 h 1944"/>
                <a:gd name="T50" fmla="*/ 1024 w 2032"/>
                <a:gd name="T51" fmla="*/ 1936 h 1944"/>
                <a:gd name="T52" fmla="*/ 1064 w 2032"/>
                <a:gd name="T53" fmla="*/ 1936 h 1944"/>
                <a:gd name="T54" fmla="*/ 1104 w 2032"/>
                <a:gd name="T55" fmla="*/ 1936 h 1944"/>
                <a:gd name="T56" fmla="*/ 1144 w 2032"/>
                <a:gd name="T57" fmla="*/ 1936 h 1944"/>
                <a:gd name="T58" fmla="*/ 1184 w 2032"/>
                <a:gd name="T59" fmla="*/ 1936 h 1944"/>
                <a:gd name="T60" fmla="*/ 1224 w 2032"/>
                <a:gd name="T61" fmla="*/ 1936 h 1944"/>
                <a:gd name="T62" fmla="*/ 1264 w 2032"/>
                <a:gd name="T63" fmla="*/ 1936 h 1944"/>
                <a:gd name="T64" fmla="*/ 1304 w 2032"/>
                <a:gd name="T65" fmla="*/ 1944 h 1944"/>
                <a:gd name="T66" fmla="*/ 1344 w 2032"/>
                <a:gd name="T67" fmla="*/ 1944 h 1944"/>
                <a:gd name="T68" fmla="*/ 1384 w 2032"/>
                <a:gd name="T69" fmla="*/ 1944 h 1944"/>
                <a:gd name="T70" fmla="*/ 1424 w 2032"/>
                <a:gd name="T71" fmla="*/ 1944 h 1944"/>
                <a:gd name="T72" fmla="*/ 1464 w 2032"/>
                <a:gd name="T73" fmla="*/ 1944 h 1944"/>
                <a:gd name="T74" fmla="*/ 1504 w 2032"/>
                <a:gd name="T75" fmla="*/ 1944 h 1944"/>
                <a:gd name="T76" fmla="*/ 1544 w 2032"/>
                <a:gd name="T77" fmla="*/ 1944 h 1944"/>
                <a:gd name="T78" fmla="*/ 1584 w 2032"/>
                <a:gd name="T79" fmla="*/ 1944 h 1944"/>
                <a:gd name="T80" fmla="*/ 1624 w 2032"/>
                <a:gd name="T81" fmla="*/ 1944 h 1944"/>
                <a:gd name="T82" fmla="*/ 1664 w 2032"/>
                <a:gd name="T83" fmla="*/ 1944 h 1944"/>
                <a:gd name="T84" fmla="*/ 1704 w 2032"/>
                <a:gd name="T85" fmla="*/ 1944 h 1944"/>
                <a:gd name="T86" fmla="*/ 1744 w 2032"/>
                <a:gd name="T87" fmla="*/ 1944 h 1944"/>
                <a:gd name="T88" fmla="*/ 1784 w 2032"/>
                <a:gd name="T89" fmla="*/ 1944 h 1944"/>
                <a:gd name="T90" fmla="*/ 1824 w 2032"/>
                <a:gd name="T91" fmla="*/ 1944 h 1944"/>
                <a:gd name="T92" fmla="*/ 1864 w 2032"/>
                <a:gd name="T93" fmla="*/ 1944 h 1944"/>
                <a:gd name="T94" fmla="*/ 1904 w 2032"/>
                <a:gd name="T95" fmla="*/ 1944 h 1944"/>
                <a:gd name="T96" fmla="*/ 1944 w 2032"/>
                <a:gd name="T97" fmla="*/ 1944 h 1944"/>
                <a:gd name="T98" fmla="*/ 1984 w 2032"/>
                <a:gd name="T99" fmla="*/ 1944 h 1944"/>
                <a:gd name="T100" fmla="*/ 2024 w 2032"/>
                <a:gd name="T101" fmla="*/ 1944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32" h="1944">
                  <a:moveTo>
                    <a:pt x="0" y="1944"/>
                  </a:moveTo>
                  <a:lnTo>
                    <a:pt x="0" y="1920"/>
                  </a:lnTo>
                  <a:lnTo>
                    <a:pt x="8" y="1920"/>
                  </a:lnTo>
                  <a:lnTo>
                    <a:pt x="16" y="1912"/>
                  </a:lnTo>
                  <a:lnTo>
                    <a:pt x="24" y="1912"/>
                  </a:lnTo>
                  <a:lnTo>
                    <a:pt x="32" y="1904"/>
                  </a:lnTo>
                  <a:lnTo>
                    <a:pt x="40" y="1896"/>
                  </a:lnTo>
                  <a:lnTo>
                    <a:pt x="48" y="1880"/>
                  </a:lnTo>
                  <a:lnTo>
                    <a:pt x="56" y="1864"/>
                  </a:lnTo>
                  <a:lnTo>
                    <a:pt x="64" y="1840"/>
                  </a:lnTo>
                  <a:lnTo>
                    <a:pt x="72" y="1808"/>
                  </a:lnTo>
                  <a:lnTo>
                    <a:pt x="80" y="1792"/>
                  </a:lnTo>
                  <a:lnTo>
                    <a:pt x="88" y="1768"/>
                  </a:lnTo>
                  <a:lnTo>
                    <a:pt x="96" y="1728"/>
                  </a:lnTo>
                  <a:lnTo>
                    <a:pt x="104" y="1696"/>
                  </a:lnTo>
                  <a:lnTo>
                    <a:pt x="112" y="1680"/>
                  </a:lnTo>
                  <a:lnTo>
                    <a:pt x="120" y="1664"/>
                  </a:lnTo>
                  <a:lnTo>
                    <a:pt x="128" y="1616"/>
                  </a:lnTo>
                  <a:lnTo>
                    <a:pt x="136" y="1536"/>
                  </a:lnTo>
                  <a:lnTo>
                    <a:pt x="144" y="1488"/>
                  </a:lnTo>
                  <a:lnTo>
                    <a:pt x="152" y="1464"/>
                  </a:lnTo>
                  <a:lnTo>
                    <a:pt x="160" y="1408"/>
                  </a:lnTo>
                  <a:lnTo>
                    <a:pt x="168" y="1360"/>
                  </a:lnTo>
                  <a:lnTo>
                    <a:pt x="176" y="1304"/>
                  </a:lnTo>
                  <a:lnTo>
                    <a:pt x="184" y="1208"/>
                  </a:lnTo>
                  <a:lnTo>
                    <a:pt x="192" y="1128"/>
                  </a:lnTo>
                  <a:lnTo>
                    <a:pt x="200" y="1040"/>
                  </a:lnTo>
                  <a:lnTo>
                    <a:pt x="208" y="936"/>
                  </a:lnTo>
                  <a:lnTo>
                    <a:pt x="216" y="864"/>
                  </a:lnTo>
                  <a:lnTo>
                    <a:pt x="224" y="896"/>
                  </a:lnTo>
                  <a:lnTo>
                    <a:pt x="232" y="840"/>
                  </a:lnTo>
                  <a:lnTo>
                    <a:pt x="240" y="712"/>
                  </a:lnTo>
                  <a:lnTo>
                    <a:pt x="248" y="640"/>
                  </a:lnTo>
                  <a:lnTo>
                    <a:pt x="256" y="584"/>
                  </a:lnTo>
                  <a:lnTo>
                    <a:pt x="264" y="512"/>
                  </a:lnTo>
                  <a:lnTo>
                    <a:pt x="272" y="416"/>
                  </a:lnTo>
                  <a:lnTo>
                    <a:pt x="280" y="320"/>
                  </a:lnTo>
                  <a:lnTo>
                    <a:pt x="288" y="224"/>
                  </a:lnTo>
                  <a:lnTo>
                    <a:pt x="296" y="192"/>
                  </a:lnTo>
                  <a:lnTo>
                    <a:pt x="304" y="208"/>
                  </a:lnTo>
                  <a:lnTo>
                    <a:pt x="312" y="192"/>
                  </a:lnTo>
                  <a:lnTo>
                    <a:pt x="320" y="120"/>
                  </a:lnTo>
                  <a:lnTo>
                    <a:pt x="328" y="56"/>
                  </a:lnTo>
                  <a:lnTo>
                    <a:pt x="336" y="40"/>
                  </a:lnTo>
                  <a:lnTo>
                    <a:pt x="344" y="72"/>
                  </a:lnTo>
                  <a:lnTo>
                    <a:pt x="352" y="104"/>
                  </a:lnTo>
                  <a:lnTo>
                    <a:pt x="360" y="64"/>
                  </a:lnTo>
                  <a:lnTo>
                    <a:pt x="368" y="0"/>
                  </a:lnTo>
                  <a:lnTo>
                    <a:pt x="376" y="0"/>
                  </a:lnTo>
                  <a:lnTo>
                    <a:pt x="384" y="72"/>
                  </a:lnTo>
                  <a:lnTo>
                    <a:pt x="392" y="168"/>
                  </a:lnTo>
                  <a:lnTo>
                    <a:pt x="400" y="248"/>
                  </a:lnTo>
                  <a:lnTo>
                    <a:pt x="408" y="280"/>
                  </a:lnTo>
                  <a:lnTo>
                    <a:pt x="416" y="280"/>
                  </a:lnTo>
                  <a:lnTo>
                    <a:pt x="424" y="320"/>
                  </a:lnTo>
                  <a:lnTo>
                    <a:pt x="432" y="408"/>
                  </a:lnTo>
                  <a:lnTo>
                    <a:pt x="440" y="480"/>
                  </a:lnTo>
                  <a:lnTo>
                    <a:pt x="448" y="552"/>
                  </a:lnTo>
                  <a:lnTo>
                    <a:pt x="456" y="656"/>
                  </a:lnTo>
                  <a:lnTo>
                    <a:pt x="464" y="744"/>
                  </a:lnTo>
                  <a:lnTo>
                    <a:pt x="472" y="800"/>
                  </a:lnTo>
                  <a:lnTo>
                    <a:pt x="480" y="880"/>
                  </a:lnTo>
                  <a:lnTo>
                    <a:pt x="488" y="920"/>
                  </a:lnTo>
                  <a:lnTo>
                    <a:pt x="496" y="856"/>
                  </a:lnTo>
                  <a:lnTo>
                    <a:pt x="504" y="896"/>
                  </a:lnTo>
                  <a:lnTo>
                    <a:pt x="512" y="1016"/>
                  </a:lnTo>
                  <a:lnTo>
                    <a:pt x="520" y="1112"/>
                  </a:lnTo>
                  <a:lnTo>
                    <a:pt x="528" y="1224"/>
                  </a:lnTo>
                  <a:lnTo>
                    <a:pt x="536" y="1312"/>
                  </a:lnTo>
                  <a:lnTo>
                    <a:pt x="544" y="1360"/>
                  </a:lnTo>
                  <a:lnTo>
                    <a:pt x="552" y="1400"/>
                  </a:lnTo>
                  <a:lnTo>
                    <a:pt x="560" y="1448"/>
                  </a:lnTo>
                  <a:lnTo>
                    <a:pt x="568" y="1480"/>
                  </a:lnTo>
                  <a:lnTo>
                    <a:pt x="576" y="1504"/>
                  </a:lnTo>
                  <a:lnTo>
                    <a:pt x="584" y="1488"/>
                  </a:lnTo>
                  <a:lnTo>
                    <a:pt x="592" y="1464"/>
                  </a:lnTo>
                  <a:lnTo>
                    <a:pt x="600" y="1504"/>
                  </a:lnTo>
                  <a:lnTo>
                    <a:pt x="608" y="1568"/>
                  </a:lnTo>
                  <a:lnTo>
                    <a:pt x="616" y="1600"/>
                  </a:lnTo>
                  <a:lnTo>
                    <a:pt x="624" y="1592"/>
                  </a:lnTo>
                  <a:lnTo>
                    <a:pt x="632" y="1568"/>
                  </a:lnTo>
                  <a:lnTo>
                    <a:pt x="640" y="1568"/>
                  </a:lnTo>
                  <a:lnTo>
                    <a:pt x="648" y="1600"/>
                  </a:lnTo>
                  <a:lnTo>
                    <a:pt x="656" y="1648"/>
                  </a:lnTo>
                  <a:lnTo>
                    <a:pt x="664" y="1656"/>
                  </a:lnTo>
                  <a:lnTo>
                    <a:pt x="672" y="1640"/>
                  </a:lnTo>
                  <a:lnTo>
                    <a:pt x="680" y="1616"/>
                  </a:lnTo>
                  <a:lnTo>
                    <a:pt x="688" y="1608"/>
                  </a:lnTo>
                  <a:lnTo>
                    <a:pt x="696" y="1616"/>
                  </a:lnTo>
                  <a:lnTo>
                    <a:pt x="704" y="1640"/>
                  </a:lnTo>
                  <a:lnTo>
                    <a:pt x="712" y="1656"/>
                  </a:lnTo>
                  <a:lnTo>
                    <a:pt x="720" y="1656"/>
                  </a:lnTo>
                  <a:lnTo>
                    <a:pt x="728" y="1680"/>
                  </a:lnTo>
                  <a:lnTo>
                    <a:pt x="736" y="1704"/>
                  </a:lnTo>
                  <a:lnTo>
                    <a:pt x="744" y="1736"/>
                  </a:lnTo>
                  <a:lnTo>
                    <a:pt x="752" y="1744"/>
                  </a:lnTo>
                  <a:lnTo>
                    <a:pt x="760" y="1736"/>
                  </a:lnTo>
                  <a:lnTo>
                    <a:pt x="768" y="1736"/>
                  </a:lnTo>
                  <a:lnTo>
                    <a:pt x="776" y="1752"/>
                  </a:lnTo>
                  <a:lnTo>
                    <a:pt x="784" y="1776"/>
                  </a:lnTo>
                  <a:lnTo>
                    <a:pt x="792" y="1808"/>
                  </a:lnTo>
                  <a:lnTo>
                    <a:pt x="800" y="1832"/>
                  </a:lnTo>
                  <a:lnTo>
                    <a:pt x="808" y="1840"/>
                  </a:lnTo>
                  <a:lnTo>
                    <a:pt x="816" y="1848"/>
                  </a:lnTo>
                  <a:lnTo>
                    <a:pt x="824" y="1856"/>
                  </a:lnTo>
                  <a:lnTo>
                    <a:pt x="832" y="1872"/>
                  </a:lnTo>
                  <a:lnTo>
                    <a:pt x="840" y="1872"/>
                  </a:lnTo>
                  <a:lnTo>
                    <a:pt x="848" y="1880"/>
                  </a:lnTo>
                  <a:lnTo>
                    <a:pt x="856" y="1888"/>
                  </a:lnTo>
                  <a:lnTo>
                    <a:pt x="864" y="1888"/>
                  </a:lnTo>
                  <a:lnTo>
                    <a:pt x="872" y="1896"/>
                  </a:lnTo>
                  <a:lnTo>
                    <a:pt x="880" y="1904"/>
                  </a:lnTo>
                  <a:lnTo>
                    <a:pt x="888" y="1912"/>
                  </a:lnTo>
                  <a:lnTo>
                    <a:pt x="896" y="1912"/>
                  </a:lnTo>
                  <a:lnTo>
                    <a:pt x="904" y="1912"/>
                  </a:lnTo>
                  <a:lnTo>
                    <a:pt x="912" y="1920"/>
                  </a:lnTo>
                  <a:lnTo>
                    <a:pt x="920" y="1920"/>
                  </a:lnTo>
                  <a:lnTo>
                    <a:pt x="928" y="1928"/>
                  </a:lnTo>
                  <a:lnTo>
                    <a:pt x="936" y="1928"/>
                  </a:lnTo>
                  <a:lnTo>
                    <a:pt x="944" y="1928"/>
                  </a:lnTo>
                  <a:lnTo>
                    <a:pt x="952" y="1928"/>
                  </a:lnTo>
                  <a:lnTo>
                    <a:pt x="960" y="1936"/>
                  </a:lnTo>
                  <a:lnTo>
                    <a:pt x="968" y="1936"/>
                  </a:lnTo>
                  <a:lnTo>
                    <a:pt x="976" y="1936"/>
                  </a:lnTo>
                  <a:lnTo>
                    <a:pt x="984" y="1928"/>
                  </a:lnTo>
                  <a:lnTo>
                    <a:pt x="992" y="1928"/>
                  </a:lnTo>
                  <a:lnTo>
                    <a:pt x="1000" y="1928"/>
                  </a:lnTo>
                  <a:lnTo>
                    <a:pt x="1008" y="1936"/>
                  </a:lnTo>
                  <a:lnTo>
                    <a:pt x="1016" y="1936"/>
                  </a:lnTo>
                  <a:lnTo>
                    <a:pt x="1024" y="1936"/>
                  </a:lnTo>
                  <a:lnTo>
                    <a:pt x="1032" y="1936"/>
                  </a:lnTo>
                  <a:lnTo>
                    <a:pt x="1040" y="1936"/>
                  </a:lnTo>
                  <a:lnTo>
                    <a:pt x="1048" y="1936"/>
                  </a:lnTo>
                  <a:lnTo>
                    <a:pt x="1056" y="1936"/>
                  </a:lnTo>
                  <a:lnTo>
                    <a:pt x="1064" y="1936"/>
                  </a:lnTo>
                  <a:lnTo>
                    <a:pt x="1072" y="1936"/>
                  </a:lnTo>
                  <a:lnTo>
                    <a:pt x="1080" y="1936"/>
                  </a:lnTo>
                  <a:lnTo>
                    <a:pt x="1088" y="1936"/>
                  </a:lnTo>
                  <a:lnTo>
                    <a:pt x="1096" y="1936"/>
                  </a:lnTo>
                  <a:lnTo>
                    <a:pt x="1104" y="1936"/>
                  </a:lnTo>
                  <a:lnTo>
                    <a:pt x="1112" y="1936"/>
                  </a:lnTo>
                  <a:lnTo>
                    <a:pt x="1120" y="1936"/>
                  </a:lnTo>
                  <a:lnTo>
                    <a:pt x="1128" y="1936"/>
                  </a:lnTo>
                  <a:lnTo>
                    <a:pt x="1136" y="1936"/>
                  </a:lnTo>
                  <a:lnTo>
                    <a:pt x="1144" y="1936"/>
                  </a:lnTo>
                  <a:lnTo>
                    <a:pt x="1152" y="1936"/>
                  </a:lnTo>
                  <a:lnTo>
                    <a:pt x="1160" y="1936"/>
                  </a:lnTo>
                  <a:lnTo>
                    <a:pt x="1168" y="1936"/>
                  </a:lnTo>
                  <a:lnTo>
                    <a:pt x="1176" y="1936"/>
                  </a:lnTo>
                  <a:lnTo>
                    <a:pt x="1184" y="1936"/>
                  </a:lnTo>
                  <a:lnTo>
                    <a:pt x="1192" y="1936"/>
                  </a:lnTo>
                  <a:lnTo>
                    <a:pt x="1200" y="1936"/>
                  </a:lnTo>
                  <a:lnTo>
                    <a:pt x="1208" y="1936"/>
                  </a:lnTo>
                  <a:lnTo>
                    <a:pt x="1216" y="1936"/>
                  </a:lnTo>
                  <a:lnTo>
                    <a:pt x="1224" y="1936"/>
                  </a:lnTo>
                  <a:lnTo>
                    <a:pt x="1232" y="1936"/>
                  </a:lnTo>
                  <a:lnTo>
                    <a:pt x="1240" y="1936"/>
                  </a:lnTo>
                  <a:lnTo>
                    <a:pt x="1248" y="1936"/>
                  </a:lnTo>
                  <a:lnTo>
                    <a:pt x="1256" y="1936"/>
                  </a:lnTo>
                  <a:lnTo>
                    <a:pt x="1264" y="1936"/>
                  </a:lnTo>
                  <a:lnTo>
                    <a:pt x="1272" y="1944"/>
                  </a:lnTo>
                  <a:lnTo>
                    <a:pt x="1280" y="1944"/>
                  </a:lnTo>
                  <a:lnTo>
                    <a:pt x="1288" y="1944"/>
                  </a:lnTo>
                  <a:lnTo>
                    <a:pt x="1296" y="1944"/>
                  </a:lnTo>
                  <a:lnTo>
                    <a:pt x="1304" y="1944"/>
                  </a:lnTo>
                  <a:lnTo>
                    <a:pt x="1312" y="1944"/>
                  </a:lnTo>
                  <a:lnTo>
                    <a:pt x="1320" y="1944"/>
                  </a:lnTo>
                  <a:lnTo>
                    <a:pt x="1328" y="1944"/>
                  </a:lnTo>
                  <a:lnTo>
                    <a:pt x="1336" y="1944"/>
                  </a:lnTo>
                  <a:lnTo>
                    <a:pt x="1344" y="1944"/>
                  </a:lnTo>
                  <a:lnTo>
                    <a:pt x="1352" y="1944"/>
                  </a:lnTo>
                  <a:lnTo>
                    <a:pt x="1360" y="1944"/>
                  </a:lnTo>
                  <a:lnTo>
                    <a:pt x="1368" y="1944"/>
                  </a:lnTo>
                  <a:lnTo>
                    <a:pt x="1376" y="1944"/>
                  </a:lnTo>
                  <a:lnTo>
                    <a:pt x="1384" y="1944"/>
                  </a:lnTo>
                  <a:lnTo>
                    <a:pt x="1392" y="1944"/>
                  </a:lnTo>
                  <a:lnTo>
                    <a:pt x="1400" y="1944"/>
                  </a:lnTo>
                  <a:lnTo>
                    <a:pt x="1408" y="1944"/>
                  </a:lnTo>
                  <a:lnTo>
                    <a:pt x="1416" y="1944"/>
                  </a:lnTo>
                  <a:lnTo>
                    <a:pt x="1424" y="1944"/>
                  </a:lnTo>
                  <a:lnTo>
                    <a:pt x="1432" y="1944"/>
                  </a:lnTo>
                  <a:lnTo>
                    <a:pt x="1440" y="1944"/>
                  </a:lnTo>
                  <a:lnTo>
                    <a:pt x="1448" y="1944"/>
                  </a:lnTo>
                  <a:lnTo>
                    <a:pt x="1456" y="1944"/>
                  </a:lnTo>
                  <a:lnTo>
                    <a:pt x="1464" y="1944"/>
                  </a:lnTo>
                  <a:lnTo>
                    <a:pt x="1472" y="1944"/>
                  </a:lnTo>
                  <a:lnTo>
                    <a:pt x="1480" y="1944"/>
                  </a:lnTo>
                  <a:lnTo>
                    <a:pt x="1488" y="1944"/>
                  </a:lnTo>
                  <a:lnTo>
                    <a:pt x="1496" y="1944"/>
                  </a:lnTo>
                  <a:lnTo>
                    <a:pt x="1504" y="1944"/>
                  </a:lnTo>
                  <a:lnTo>
                    <a:pt x="1512" y="1944"/>
                  </a:lnTo>
                  <a:lnTo>
                    <a:pt x="1520" y="1944"/>
                  </a:lnTo>
                  <a:lnTo>
                    <a:pt x="1528" y="1944"/>
                  </a:lnTo>
                  <a:lnTo>
                    <a:pt x="1536" y="1944"/>
                  </a:lnTo>
                  <a:lnTo>
                    <a:pt x="1544" y="1944"/>
                  </a:lnTo>
                  <a:lnTo>
                    <a:pt x="1552" y="1944"/>
                  </a:lnTo>
                  <a:lnTo>
                    <a:pt x="1560" y="1944"/>
                  </a:lnTo>
                  <a:lnTo>
                    <a:pt x="1568" y="1944"/>
                  </a:lnTo>
                  <a:lnTo>
                    <a:pt x="1576" y="1944"/>
                  </a:lnTo>
                  <a:lnTo>
                    <a:pt x="1584" y="1944"/>
                  </a:lnTo>
                  <a:lnTo>
                    <a:pt x="1592" y="1944"/>
                  </a:lnTo>
                  <a:lnTo>
                    <a:pt x="1600" y="1944"/>
                  </a:lnTo>
                  <a:lnTo>
                    <a:pt x="1608" y="1944"/>
                  </a:lnTo>
                  <a:lnTo>
                    <a:pt x="1616" y="1944"/>
                  </a:lnTo>
                  <a:lnTo>
                    <a:pt x="1624" y="1944"/>
                  </a:lnTo>
                  <a:lnTo>
                    <a:pt x="1632" y="1944"/>
                  </a:lnTo>
                  <a:lnTo>
                    <a:pt x="1640" y="1944"/>
                  </a:lnTo>
                  <a:lnTo>
                    <a:pt x="1648" y="1944"/>
                  </a:lnTo>
                  <a:lnTo>
                    <a:pt x="1656" y="1944"/>
                  </a:lnTo>
                  <a:lnTo>
                    <a:pt x="1664" y="1944"/>
                  </a:lnTo>
                  <a:lnTo>
                    <a:pt x="1672" y="1944"/>
                  </a:lnTo>
                  <a:lnTo>
                    <a:pt x="1680" y="1944"/>
                  </a:lnTo>
                  <a:lnTo>
                    <a:pt x="1688" y="1944"/>
                  </a:lnTo>
                  <a:lnTo>
                    <a:pt x="1696" y="1944"/>
                  </a:lnTo>
                  <a:lnTo>
                    <a:pt x="1704" y="1944"/>
                  </a:lnTo>
                  <a:lnTo>
                    <a:pt x="1712" y="1944"/>
                  </a:lnTo>
                  <a:lnTo>
                    <a:pt x="1720" y="1944"/>
                  </a:lnTo>
                  <a:lnTo>
                    <a:pt x="1728" y="1944"/>
                  </a:lnTo>
                  <a:lnTo>
                    <a:pt x="1736" y="1944"/>
                  </a:lnTo>
                  <a:lnTo>
                    <a:pt x="1744" y="1944"/>
                  </a:lnTo>
                  <a:lnTo>
                    <a:pt x="1752" y="1944"/>
                  </a:lnTo>
                  <a:lnTo>
                    <a:pt x="1760" y="1944"/>
                  </a:lnTo>
                  <a:lnTo>
                    <a:pt x="1768" y="1944"/>
                  </a:lnTo>
                  <a:lnTo>
                    <a:pt x="1776" y="1944"/>
                  </a:lnTo>
                  <a:lnTo>
                    <a:pt x="1784" y="1944"/>
                  </a:lnTo>
                  <a:lnTo>
                    <a:pt x="1792" y="1944"/>
                  </a:lnTo>
                  <a:lnTo>
                    <a:pt x="1800" y="1944"/>
                  </a:lnTo>
                  <a:lnTo>
                    <a:pt x="1808" y="1944"/>
                  </a:lnTo>
                  <a:lnTo>
                    <a:pt x="1816" y="1944"/>
                  </a:lnTo>
                  <a:lnTo>
                    <a:pt x="1824" y="1944"/>
                  </a:lnTo>
                  <a:lnTo>
                    <a:pt x="1832" y="1944"/>
                  </a:lnTo>
                  <a:lnTo>
                    <a:pt x="1840" y="1944"/>
                  </a:lnTo>
                  <a:lnTo>
                    <a:pt x="1848" y="1944"/>
                  </a:lnTo>
                  <a:lnTo>
                    <a:pt x="1856" y="1944"/>
                  </a:lnTo>
                  <a:lnTo>
                    <a:pt x="1864" y="1944"/>
                  </a:lnTo>
                  <a:lnTo>
                    <a:pt x="1872" y="1944"/>
                  </a:lnTo>
                  <a:lnTo>
                    <a:pt x="1880" y="1944"/>
                  </a:lnTo>
                  <a:lnTo>
                    <a:pt x="1888" y="1944"/>
                  </a:lnTo>
                  <a:lnTo>
                    <a:pt x="1896" y="1944"/>
                  </a:lnTo>
                  <a:lnTo>
                    <a:pt x="1904" y="1944"/>
                  </a:lnTo>
                  <a:lnTo>
                    <a:pt x="1912" y="1944"/>
                  </a:lnTo>
                  <a:lnTo>
                    <a:pt x="1920" y="1944"/>
                  </a:lnTo>
                  <a:lnTo>
                    <a:pt x="1928" y="1944"/>
                  </a:lnTo>
                  <a:lnTo>
                    <a:pt x="1936" y="1944"/>
                  </a:lnTo>
                  <a:lnTo>
                    <a:pt x="1944" y="1944"/>
                  </a:lnTo>
                  <a:lnTo>
                    <a:pt x="1952" y="1944"/>
                  </a:lnTo>
                  <a:lnTo>
                    <a:pt x="1960" y="1944"/>
                  </a:lnTo>
                  <a:lnTo>
                    <a:pt x="1968" y="1944"/>
                  </a:lnTo>
                  <a:lnTo>
                    <a:pt x="1976" y="1944"/>
                  </a:lnTo>
                  <a:lnTo>
                    <a:pt x="1984" y="1944"/>
                  </a:lnTo>
                  <a:lnTo>
                    <a:pt x="1992" y="1944"/>
                  </a:lnTo>
                  <a:lnTo>
                    <a:pt x="2000" y="1944"/>
                  </a:lnTo>
                  <a:lnTo>
                    <a:pt x="2008" y="1944"/>
                  </a:lnTo>
                  <a:lnTo>
                    <a:pt x="2016" y="1944"/>
                  </a:lnTo>
                  <a:lnTo>
                    <a:pt x="2024" y="1944"/>
                  </a:lnTo>
                  <a:lnTo>
                    <a:pt x="2032" y="1944"/>
                  </a:lnTo>
                </a:path>
              </a:pathLst>
            </a:custGeom>
            <a:noFill/>
            <a:ln w="50800">
              <a:solidFill>
                <a:srgbClr val="00D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3062697" y="2667000"/>
              <a:ext cx="2235201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Line 598"/>
            <p:cNvSpPr>
              <a:spLocks noChangeShapeType="1"/>
            </p:cNvSpPr>
            <p:nvPr/>
          </p:nvSpPr>
          <p:spPr bwMode="auto">
            <a:xfrm>
              <a:off x="3071167" y="1066800"/>
              <a:ext cx="0" cy="2971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31098" y="2286000"/>
              <a:ext cx="5440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23%</a:t>
              </a:r>
              <a:endParaRPr lang="en-US" sz="1400" dirty="0"/>
            </a:p>
          </p:txBody>
        </p:sp>
      </p:grpSp>
      <p:sp>
        <p:nvSpPr>
          <p:cNvPr id="273" name="Text Box 4"/>
          <p:cNvSpPr txBox="1">
            <a:spLocks noChangeArrowheads="1"/>
          </p:cNvSpPr>
          <p:nvPr/>
        </p:nvSpPr>
        <p:spPr bwMode="auto">
          <a:xfrm>
            <a:off x="5791200" y="3048000"/>
            <a:ext cx="2667000" cy="106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</a:t>
            </a:r>
            <a:r>
              <a:rPr lang="en-US" sz="1600" i="1" dirty="0" err="1" smtClean="0"/>
              <a:t>FcR</a:t>
            </a:r>
            <a:r>
              <a:rPr lang="en-US" sz="1600" i="1" dirty="0" smtClean="0"/>
              <a:t> blocked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experiment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-antibody </a:t>
            </a:r>
            <a:r>
              <a:rPr lang="en-US" sz="1600" i="1" dirty="0" err="1" smtClean="0"/>
              <a:t>titered</a:t>
            </a:r>
            <a:r>
              <a:rPr lang="en-US" sz="1600" i="1" dirty="0" smtClean="0"/>
              <a:t> correctly</a:t>
            </a:r>
          </a:p>
        </p:txBody>
      </p:sp>
      <p:sp>
        <p:nvSpPr>
          <p:cNvPr id="274" name="Text Box 4"/>
          <p:cNvSpPr txBox="1">
            <a:spLocks noChangeArrowheads="1"/>
          </p:cNvSpPr>
          <p:nvPr/>
        </p:nvSpPr>
        <p:spPr bwMode="auto">
          <a:xfrm>
            <a:off x="1828800" y="51816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MIP1beta % is too high</a:t>
            </a:r>
            <a:endParaRPr lang="en-US" sz="2800" i="1" dirty="0">
              <a:solidFill>
                <a:srgbClr val="F01D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5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7" name="Rectangle 5"/>
          <p:cNvSpPr>
            <a:spLocks noChangeArrowheads="1"/>
          </p:cNvSpPr>
          <p:nvPr/>
        </p:nvSpPr>
        <p:spPr bwMode="auto">
          <a:xfrm>
            <a:off x="5943600" y="1312334"/>
            <a:ext cx="165100" cy="16510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8" name="Rectangle 6"/>
          <p:cNvSpPr>
            <a:spLocks noChangeArrowheads="1"/>
          </p:cNvSpPr>
          <p:nvPr/>
        </p:nvSpPr>
        <p:spPr bwMode="auto">
          <a:xfrm>
            <a:off x="6235700" y="1295400"/>
            <a:ext cx="23622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sz="1200" dirty="0" err="1">
                <a:solidFill>
                  <a:srgbClr val="000000"/>
                </a:solidFill>
              </a:rPr>
              <a:t>Unstimulated</a:t>
            </a:r>
            <a:r>
              <a:rPr lang="en-US" sz="1200" dirty="0">
                <a:solidFill>
                  <a:srgbClr val="000000"/>
                </a:solidFill>
              </a:rPr>
              <a:t>      </a:t>
            </a:r>
            <a:r>
              <a:rPr lang="en-US" sz="1200" dirty="0" smtClean="0">
                <a:solidFill>
                  <a:srgbClr val="000000"/>
                </a:solidFill>
              </a:rPr>
              <a:t>no stain</a:t>
            </a:r>
            <a:endParaRPr lang="en-US" sz="2400" dirty="0">
              <a:latin typeface="Times" charset="0"/>
            </a:endParaRPr>
          </a:p>
        </p:txBody>
      </p:sp>
      <p:sp>
        <p:nvSpPr>
          <p:cNvPr id="519" name="Rectangle 7"/>
          <p:cNvSpPr>
            <a:spLocks noChangeArrowheads="1"/>
          </p:cNvSpPr>
          <p:nvPr/>
        </p:nvSpPr>
        <p:spPr bwMode="auto">
          <a:xfrm>
            <a:off x="5943600" y="1549401"/>
            <a:ext cx="165100" cy="165100"/>
          </a:xfrm>
          <a:prstGeom prst="rect">
            <a:avLst/>
          </a:prstGeom>
          <a:solidFill>
            <a:srgbClr val="00D6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" name="Rectangle 8"/>
          <p:cNvSpPr>
            <a:spLocks noChangeArrowheads="1"/>
          </p:cNvSpPr>
          <p:nvPr/>
        </p:nvSpPr>
        <p:spPr bwMode="auto">
          <a:xfrm>
            <a:off x="6235700" y="1540934"/>
            <a:ext cx="2395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</a:rPr>
              <a:t>Stimulated          </a:t>
            </a:r>
            <a:r>
              <a:rPr lang="en-US" sz="1200" dirty="0" smtClean="0">
                <a:solidFill>
                  <a:srgbClr val="000000"/>
                </a:solidFill>
              </a:rPr>
              <a:t>MIP1beta </a:t>
            </a:r>
            <a:r>
              <a:rPr lang="en-US" sz="1200" dirty="0">
                <a:solidFill>
                  <a:srgbClr val="000000"/>
                </a:solidFill>
              </a:rPr>
              <a:t>stained</a:t>
            </a:r>
          </a:p>
        </p:txBody>
      </p:sp>
      <p:sp>
        <p:nvSpPr>
          <p:cNvPr id="521" name="Text Box 9"/>
          <p:cNvSpPr txBox="1">
            <a:spLocks noChangeArrowheads="1"/>
          </p:cNvSpPr>
          <p:nvPr/>
        </p:nvSpPr>
        <p:spPr bwMode="auto">
          <a:xfrm>
            <a:off x="6248400" y="914400"/>
            <a:ext cx="6407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u="sng" dirty="0">
                <a:latin typeface="Arial"/>
                <a:cs typeface="Arial"/>
              </a:rPr>
              <a:t>Cells</a:t>
            </a:r>
          </a:p>
        </p:txBody>
      </p:sp>
      <p:sp>
        <p:nvSpPr>
          <p:cNvPr id="522" name="Text Box 10"/>
          <p:cNvSpPr txBox="1">
            <a:spLocks noChangeArrowheads="1"/>
          </p:cNvSpPr>
          <p:nvPr/>
        </p:nvSpPr>
        <p:spPr bwMode="auto">
          <a:xfrm>
            <a:off x="7461250" y="914400"/>
            <a:ext cx="6523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u="sng">
                <a:latin typeface="Arial"/>
                <a:cs typeface="Arial"/>
              </a:rPr>
              <a:t>Stain</a:t>
            </a:r>
          </a:p>
        </p:txBody>
      </p:sp>
      <p:sp>
        <p:nvSpPr>
          <p:cNvPr id="662" name="Rectangle 150"/>
          <p:cNvSpPr>
            <a:spLocks noChangeArrowheads="1"/>
          </p:cNvSpPr>
          <p:nvPr/>
        </p:nvSpPr>
        <p:spPr bwMode="auto">
          <a:xfrm>
            <a:off x="5943600" y="1788588"/>
            <a:ext cx="165100" cy="165100"/>
          </a:xfrm>
          <a:prstGeom prst="rect">
            <a:avLst/>
          </a:prstGeom>
          <a:solidFill>
            <a:srgbClr val="0000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3" name="Rectangle 151"/>
          <p:cNvSpPr>
            <a:spLocks noChangeArrowheads="1"/>
          </p:cNvSpPr>
          <p:nvPr/>
        </p:nvSpPr>
        <p:spPr bwMode="auto">
          <a:xfrm>
            <a:off x="6244167" y="1769537"/>
            <a:ext cx="169359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</a:rPr>
              <a:t>Stimulated          </a:t>
            </a:r>
            <a:r>
              <a:rPr lang="en-US" sz="1200" dirty="0" smtClean="0">
                <a:solidFill>
                  <a:srgbClr val="000000"/>
                </a:solidFill>
              </a:rPr>
              <a:t>no stain</a:t>
            </a:r>
            <a:endParaRPr lang="en-US" sz="2400" dirty="0">
              <a:latin typeface="Times" charset="0"/>
            </a:endParaRPr>
          </a:p>
        </p:txBody>
      </p:sp>
      <p:sp>
        <p:nvSpPr>
          <p:cNvPr id="665" name="Rectangle 5"/>
          <p:cNvSpPr>
            <a:spLocks noChangeArrowheads="1"/>
          </p:cNvSpPr>
          <p:nvPr/>
        </p:nvSpPr>
        <p:spPr bwMode="auto">
          <a:xfrm>
            <a:off x="1138167" y="2514600"/>
            <a:ext cx="2595633" cy="2595749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2" name="Rectangle 75"/>
          <p:cNvSpPr>
            <a:spLocks noChangeArrowheads="1"/>
          </p:cNvSpPr>
          <p:nvPr/>
        </p:nvSpPr>
        <p:spPr bwMode="auto">
          <a:xfrm>
            <a:off x="1961216" y="5181600"/>
            <a:ext cx="820531" cy="18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 dirty="0" smtClean="0">
                <a:solidFill>
                  <a:srgbClr val="000000"/>
                </a:solidFill>
              </a:rPr>
              <a:t>PE detector</a:t>
            </a:r>
            <a:endParaRPr lang="en-US" sz="1400" dirty="0">
              <a:latin typeface="Times" charset="0"/>
            </a:endParaRPr>
          </a:p>
        </p:txBody>
      </p:sp>
      <p:sp>
        <p:nvSpPr>
          <p:cNvPr id="768" name="Freeform 108"/>
          <p:cNvSpPr>
            <a:spLocks/>
          </p:cNvSpPr>
          <p:nvPr/>
        </p:nvSpPr>
        <p:spPr bwMode="auto">
          <a:xfrm>
            <a:off x="1157813" y="2669669"/>
            <a:ext cx="2546825" cy="2435731"/>
          </a:xfrm>
          <a:custGeom>
            <a:avLst/>
            <a:gdLst>
              <a:gd name="T0" fmla="*/ 16 w 2032"/>
              <a:gd name="T1" fmla="*/ 1552 h 1944"/>
              <a:gd name="T2" fmla="*/ 56 w 2032"/>
              <a:gd name="T3" fmla="*/ 1128 h 1944"/>
              <a:gd name="T4" fmla="*/ 96 w 2032"/>
              <a:gd name="T5" fmla="*/ 568 h 1944"/>
              <a:gd name="T6" fmla="*/ 136 w 2032"/>
              <a:gd name="T7" fmla="*/ 224 h 1944"/>
              <a:gd name="T8" fmla="*/ 176 w 2032"/>
              <a:gd name="T9" fmla="*/ 0 h 1944"/>
              <a:gd name="T10" fmla="*/ 216 w 2032"/>
              <a:gd name="T11" fmla="*/ 184 h 1944"/>
              <a:gd name="T12" fmla="*/ 256 w 2032"/>
              <a:gd name="T13" fmla="*/ 576 h 1944"/>
              <a:gd name="T14" fmla="*/ 296 w 2032"/>
              <a:gd name="T15" fmla="*/ 1000 h 1944"/>
              <a:gd name="T16" fmla="*/ 336 w 2032"/>
              <a:gd name="T17" fmla="*/ 1272 h 1944"/>
              <a:gd name="T18" fmla="*/ 376 w 2032"/>
              <a:gd name="T19" fmla="*/ 1584 h 1944"/>
              <a:gd name="T20" fmla="*/ 416 w 2032"/>
              <a:gd name="T21" fmla="*/ 1752 h 1944"/>
              <a:gd name="T22" fmla="*/ 456 w 2032"/>
              <a:gd name="T23" fmla="*/ 1808 h 1944"/>
              <a:gd name="T24" fmla="*/ 496 w 2032"/>
              <a:gd name="T25" fmla="*/ 1864 h 1944"/>
              <a:gd name="T26" fmla="*/ 536 w 2032"/>
              <a:gd name="T27" fmla="*/ 1904 h 1944"/>
              <a:gd name="T28" fmla="*/ 576 w 2032"/>
              <a:gd name="T29" fmla="*/ 1920 h 1944"/>
              <a:gd name="T30" fmla="*/ 616 w 2032"/>
              <a:gd name="T31" fmla="*/ 1928 h 1944"/>
              <a:gd name="T32" fmla="*/ 656 w 2032"/>
              <a:gd name="T33" fmla="*/ 1928 h 1944"/>
              <a:gd name="T34" fmla="*/ 696 w 2032"/>
              <a:gd name="T35" fmla="*/ 1936 h 1944"/>
              <a:gd name="T36" fmla="*/ 736 w 2032"/>
              <a:gd name="T37" fmla="*/ 1936 h 1944"/>
              <a:gd name="T38" fmla="*/ 776 w 2032"/>
              <a:gd name="T39" fmla="*/ 1936 h 1944"/>
              <a:gd name="T40" fmla="*/ 816 w 2032"/>
              <a:gd name="T41" fmla="*/ 1936 h 1944"/>
              <a:gd name="T42" fmla="*/ 856 w 2032"/>
              <a:gd name="T43" fmla="*/ 1936 h 1944"/>
              <a:gd name="T44" fmla="*/ 896 w 2032"/>
              <a:gd name="T45" fmla="*/ 1936 h 1944"/>
              <a:gd name="T46" fmla="*/ 936 w 2032"/>
              <a:gd name="T47" fmla="*/ 1936 h 1944"/>
              <a:gd name="T48" fmla="*/ 976 w 2032"/>
              <a:gd name="T49" fmla="*/ 1936 h 1944"/>
              <a:gd name="T50" fmla="*/ 1016 w 2032"/>
              <a:gd name="T51" fmla="*/ 1936 h 1944"/>
              <a:gd name="T52" fmla="*/ 1056 w 2032"/>
              <a:gd name="T53" fmla="*/ 1936 h 1944"/>
              <a:gd name="T54" fmla="*/ 1096 w 2032"/>
              <a:gd name="T55" fmla="*/ 1944 h 1944"/>
              <a:gd name="T56" fmla="*/ 1136 w 2032"/>
              <a:gd name="T57" fmla="*/ 1944 h 1944"/>
              <a:gd name="T58" fmla="*/ 1176 w 2032"/>
              <a:gd name="T59" fmla="*/ 1944 h 1944"/>
              <a:gd name="T60" fmla="*/ 1216 w 2032"/>
              <a:gd name="T61" fmla="*/ 1944 h 1944"/>
              <a:gd name="T62" fmla="*/ 1256 w 2032"/>
              <a:gd name="T63" fmla="*/ 1944 h 1944"/>
              <a:gd name="T64" fmla="*/ 1296 w 2032"/>
              <a:gd name="T65" fmla="*/ 1944 h 1944"/>
              <a:gd name="T66" fmla="*/ 1336 w 2032"/>
              <a:gd name="T67" fmla="*/ 1944 h 1944"/>
              <a:gd name="T68" fmla="*/ 1376 w 2032"/>
              <a:gd name="T69" fmla="*/ 1944 h 1944"/>
              <a:gd name="T70" fmla="*/ 1416 w 2032"/>
              <a:gd name="T71" fmla="*/ 1944 h 1944"/>
              <a:gd name="T72" fmla="*/ 1456 w 2032"/>
              <a:gd name="T73" fmla="*/ 1944 h 1944"/>
              <a:gd name="T74" fmla="*/ 1496 w 2032"/>
              <a:gd name="T75" fmla="*/ 1944 h 1944"/>
              <a:gd name="T76" fmla="*/ 1536 w 2032"/>
              <a:gd name="T77" fmla="*/ 1944 h 1944"/>
              <a:gd name="T78" fmla="*/ 1576 w 2032"/>
              <a:gd name="T79" fmla="*/ 1944 h 1944"/>
              <a:gd name="T80" fmla="*/ 1616 w 2032"/>
              <a:gd name="T81" fmla="*/ 1944 h 1944"/>
              <a:gd name="T82" fmla="*/ 1656 w 2032"/>
              <a:gd name="T83" fmla="*/ 1944 h 1944"/>
              <a:gd name="T84" fmla="*/ 1696 w 2032"/>
              <a:gd name="T85" fmla="*/ 1944 h 1944"/>
              <a:gd name="T86" fmla="*/ 1736 w 2032"/>
              <a:gd name="T87" fmla="*/ 1944 h 1944"/>
              <a:gd name="T88" fmla="*/ 1776 w 2032"/>
              <a:gd name="T89" fmla="*/ 1944 h 1944"/>
              <a:gd name="T90" fmla="*/ 1816 w 2032"/>
              <a:gd name="T91" fmla="*/ 1944 h 1944"/>
              <a:gd name="T92" fmla="*/ 1856 w 2032"/>
              <a:gd name="T93" fmla="*/ 1944 h 1944"/>
              <a:gd name="T94" fmla="*/ 1896 w 2032"/>
              <a:gd name="T95" fmla="*/ 1944 h 1944"/>
              <a:gd name="T96" fmla="*/ 1936 w 2032"/>
              <a:gd name="T97" fmla="*/ 1944 h 1944"/>
              <a:gd name="T98" fmla="*/ 1976 w 2032"/>
              <a:gd name="T99" fmla="*/ 1944 h 1944"/>
              <a:gd name="T100" fmla="*/ 2016 w 2032"/>
              <a:gd name="T101" fmla="*/ 1944 h 1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32" h="1944">
                <a:moveTo>
                  <a:pt x="0" y="1944"/>
                </a:moveTo>
                <a:lnTo>
                  <a:pt x="0" y="1400"/>
                </a:lnTo>
                <a:lnTo>
                  <a:pt x="0" y="1560"/>
                </a:lnTo>
                <a:lnTo>
                  <a:pt x="8" y="1616"/>
                </a:lnTo>
                <a:lnTo>
                  <a:pt x="16" y="1552"/>
                </a:lnTo>
                <a:lnTo>
                  <a:pt x="24" y="1472"/>
                </a:lnTo>
                <a:lnTo>
                  <a:pt x="32" y="1344"/>
                </a:lnTo>
                <a:lnTo>
                  <a:pt x="40" y="1208"/>
                </a:lnTo>
                <a:lnTo>
                  <a:pt x="48" y="1192"/>
                </a:lnTo>
                <a:lnTo>
                  <a:pt x="56" y="1128"/>
                </a:lnTo>
                <a:lnTo>
                  <a:pt x="64" y="1000"/>
                </a:lnTo>
                <a:lnTo>
                  <a:pt x="72" y="864"/>
                </a:lnTo>
                <a:lnTo>
                  <a:pt x="80" y="752"/>
                </a:lnTo>
                <a:lnTo>
                  <a:pt x="88" y="648"/>
                </a:lnTo>
                <a:lnTo>
                  <a:pt x="96" y="568"/>
                </a:lnTo>
                <a:lnTo>
                  <a:pt x="104" y="536"/>
                </a:lnTo>
                <a:lnTo>
                  <a:pt x="112" y="472"/>
                </a:lnTo>
                <a:lnTo>
                  <a:pt x="120" y="376"/>
                </a:lnTo>
                <a:lnTo>
                  <a:pt x="128" y="312"/>
                </a:lnTo>
                <a:lnTo>
                  <a:pt x="136" y="224"/>
                </a:lnTo>
                <a:lnTo>
                  <a:pt x="144" y="120"/>
                </a:lnTo>
                <a:lnTo>
                  <a:pt x="152" y="120"/>
                </a:lnTo>
                <a:lnTo>
                  <a:pt x="160" y="136"/>
                </a:lnTo>
                <a:lnTo>
                  <a:pt x="168" y="64"/>
                </a:lnTo>
                <a:lnTo>
                  <a:pt x="176" y="0"/>
                </a:lnTo>
                <a:lnTo>
                  <a:pt x="184" y="48"/>
                </a:lnTo>
                <a:lnTo>
                  <a:pt x="192" y="120"/>
                </a:lnTo>
                <a:lnTo>
                  <a:pt x="200" y="144"/>
                </a:lnTo>
                <a:lnTo>
                  <a:pt x="208" y="136"/>
                </a:lnTo>
                <a:lnTo>
                  <a:pt x="216" y="184"/>
                </a:lnTo>
                <a:lnTo>
                  <a:pt x="224" y="272"/>
                </a:lnTo>
                <a:lnTo>
                  <a:pt x="232" y="352"/>
                </a:lnTo>
                <a:lnTo>
                  <a:pt x="240" y="424"/>
                </a:lnTo>
                <a:lnTo>
                  <a:pt x="248" y="504"/>
                </a:lnTo>
                <a:lnTo>
                  <a:pt x="256" y="576"/>
                </a:lnTo>
                <a:lnTo>
                  <a:pt x="264" y="640"/>
                </a:lnTo>
                <a:lnTo>
                  <a:pt x="272" y="736"/>
                </a:lnTo>
                <a:lnTo>
                  <a:pt x="280" y="840"/>
                </a:lnTo>
                <a:lnTo>
                  <a:pt x="288" y="920"/>
                </a:lnTo>
                <a:lnTo>
                  <a:pt x="296" y="1000"/>
                </a:lnTo>
                <a:lnTo>
                  <a:pt x="304" y="1104"/>
                </a:lnTo>
                <a:lnTo>
                  <a:pt x="312" y="1200"/>
                </a:lnTo>
                <a:lnTo>
                  <a:pt x="320" y="1232"/>
                </a:lnTo>
                <a:lnTo>
                  <a:pt x="328" y="1216"/>
                </a:lnTo>
                <a:lnTo>
                  <a:pt x="336" y="1272"/>
                </a:lnTo>
                <a:lnTo>
                  <a:pt x="344" y="1368"/>
                </a:lnTo>
                <a:lnTo>
                  <a:pt x="352" y="1440"/>
                </a:lnTo>
                <a:lnTo>
                  <a:pt x="360" y="1488"/>
                </a:lnTo>
                <a:lnTo>
                  <a:pt x="368" y="1536"/>
                </a:lnTo>
                <a:lnTo>
                  <a:pt x="376" y="1584"/>
                </a:lnTo>
                <a:lnTo>
                  <a:pt x="384" y="1616"/>
                </a:lnTo>
                <a:lnTo>
                  <a:pt x="392" y="1648"/>
                </a:lnTo>
                <a:lnTo>
                  <a:pt x="400" y="1688"/>
                </a:lnTo>
                <a:lnTo>
                  <a:pt x="408" y="1728"/>
                </a:lnTo>
                <a:lnTo>
                  <a:pt x="416" y="1752"/>
                </a:lnTo>
                <a:lnTo>
                  <a:pt x="424" y="1752"/>
                </a:lnTo>
                <a:lnTo>
                  <a:pt x="432" y="1768"/>
                </a:lnTo>
                <a:lnTo>
                  <a:pt x="440" y="1792"/>
                </a:lnTo>
                <a:lnTo>
                  <a:pt x="448" y="1808"/>
                </a:lnTo>
                <a:lnTo>
                  <a:pt x="456" y="1808"/>
                </a:lnTo>
                <a:lnTo>
                  <a:pt x="464" y="1816"/>
                </a:lnTo>
                <a:lnTo>
                  <a:pt x="472" y="1832"/>
                </a:lnTo>
                <a:lnTo>
                  <a:pt x="480" y="1848"/>
                </a:lnTo>
                <a:lnTo>
                  <a:pt x="488" y="1856"/>
                </a:lnTo>
                <a:lnTo>
                  <a:pt x="496" y="1864"/>
                </a:lnTo>
                <a:lnTo>
                  <a:pt x="504" y="1872"/>
                </a:lnTo>
                <a:lnTo>
                  <a:pt x="512" y="1880"/>
                </a:lnTo>
                <a:lnTo>
                  <a:pt x="520" y="1888"/>
                </a:lnTo>
                <a:lnTo>
                  <a:pt x="528" y="1896"/>
                </a:lnTo>
                <a:lnTo>
                  <a:pt x="536" y="1904"/>
                </a:lnTo>
                <a:lnTo>
                  <a:pt x="544" y="1904"/>
                </a:lnTo>
                <a:lnTo>
                  <a:pt x="552" y="1912"/>
                </a:lnTo>
                <a:lnTo>
                  <a:pt x="560" y="1912"/>
                </a:lnTo>
                <a:lnTo>
                  <a:pt x="568" y="1920"/>
                </a:lnTo>
                <a:lnTo>
                  <a:pt x="576" y="1920"/>
                </a:lnTo>
                <a:lnTo>
                  <a:pt x="584" y="1920"/>
                </a:lnTo>
                <a:lnTo>
                  <a:pt x="592" y="1928"/>
                </a:lnTo>
                <a:lnTo>
                  <a:pt x="600" y="1928"/>
                </a:lnTo>
                <a:lnTo>
                  <a:pt x="608" y="1928"/>
                </a:lnTo>
                <a:lnTo>
                  <a:pt x="616" y="1928"/>
                </a:lnTo>
                <a:lnTo>
                  <a:pt x="624" y="1928"/>
                </a:lnTo>
                <a:lnTo>
                  <a:pt x="632" y="1928"/>
                </a:lnTo>
                <a:lnTo>
                  <a:pt x="640" y="1928"/>
                </a:lnTo>
                <a:lnTo>
                  <a:pt x="648" y="1928"/>
                </a:lnTo>
                <a:lnTo>
                  <a:pt x="656" y="1928"/>
                </a:lnTo>
                <a:lnTo>
                  <a:pt x="664" y="1928"/>
                </a:lnTo>
                <a:lnTo>
                  <a:pt x="672" y="1936"/>
                </a:lnTo>
                <a:lnTo>
                  <a:pt x="680" y="1936"/>
                </a:lnTo>
                <a:lnTo>
                  <a:pt x="688" y="1936"/>
                </a:lnTo>
                <a:lnTo>
                  <a:pt x="696" y="1936"/>
                </a:lnTo>
                <a:lnTo>
                  <a:pt x="704" y="1936"/>
                </a:lnTo>
                <a:lnTo>
                  <a:pt x="712" y="1936"/>
                </a:lnTo>
                <a:lnTo>
                  <a:pt x="720" y="1936"/>
                </a:lnTo>
                <a:lnTo>
                  <a:pt x="728" y="1936"/>
                </a:lnTo>
                <a:lnTo>
                  <a:pt x="736" y="1936"/>
                </a:lnTo>
                <a:lnTo>
                  <a:pt x="744" y="1936"/>
                </a:lnTo>
                <a:lnTo>
                  <a:pt x="752" y="1936"/>
                </a:lnTo>
                <a:lnTo>
                  <a:pt x="760" y="1936"/>
                </a:lnTo>
                <a:lnTo>
                  <a:pt x="768" y="1936"/>
                </a:lnTo>
                <a:lnTo>
                  <a:pt x="776" y="1936"/>
                </a:lnTo>
                <a:lnTo>
                  <a:pt x="784" y="1936"/>
                </a:lnTo>
                <a:lnTo>
                  <a:pt x="792" y="1936"/>
                </a:lnTo>
                <a:lnTo>
                  <a:pt x="800" y="1936"/>
                </a:lnTo>
                <a:lnTo>
                  <a:pt x="808" y="1936"/>
                </a:lnTo>
                <a:lnTo>
                  <a:pt x="816" y="1936"/>
                </a:lnTo>
                <a:lnTo>
                  <a:pt x="824" y="1936"/>
                </a:lnTo>
                <a:lnTo>
                  <a:pt x="832" y="1936"/>
                </a:lnTo>
                <a:lnTo>
                  <a:pt x="840" y="1936"/>
                </a:lnTo>
                <a:lnTo>
                  <a:pt x="848" y="1936"/>
                </a:lnTo>
                <a:lnTo>
                  <a:pt x="856" y="1936"/>
                </a:lnTo>
                <a:lnTo>
                  <a:pt x="864" y="1936"/>
                </a:lnTo>
                <a:lnTo>
                  <a:pt x="872" y="1936"/>
                </a:lnTo>
                <a:lnTo>
                  <a:pt x="880" y="1936"/>
                </a:lnTo>
                <a:lnTo>
                  <a:pt x="888" y="1936"/>
                </a:lnTo>
                <a:lnTo>
                  <a:pt x="896" y="1936"/>
                </a:lnTo>
                <a:lnTo>
                  <a:pt x="904" y="1936"/>
                </a:lnTo>
                <a:lnTo>
                  <a:pt x="912" y="1936"/>
                </a:lnTo>
                <a:lnTo>
                  <a:pt x="920" y="1936"/>
                </a:lnTo>
                <a:lnTo>
                  <a:pt x="928" y="1936"/>
                </a:lnTo>
                <a:lnTo>
                  <a:pt x="936" y="1936"/>
                </a:lnTo>
                <a:lnTo>
                  <a:pt x="944" y="1936"/>
                </a:lnTo>
                <a:lnTo>
                  <a:pt x="952" y="1936"/>
                </a:lnTo>
                <a:lnTo>
                  <a:pt x="960" y="1936"/>
                </a:lnTo>
                <a:lnTo>
                  <a:pt x="968" y="1936"/>
                </a:lnTo>
                <a:lnTo>
                  <a:pt x="976" y="1936"/>
                </a:lnTo>
                <a:lnTo>
                  <a:pt x="984" y="1936"/>
                </a:lnTo>
                <a:lnTo>
                  <a:pt x="992" y="1936"/>
                </a:lnTo>
                <a:lnTo>
                  <a:pt x="1000" y="1936"/>
                </a:lnTo>
                <a:lnTo>
                  <a:pt x="1008" y="1936"/>
                </a:lnTo>
                <a:lnTo>
                  <a:pt x="1016" y="1936"/>
                </a:lnTo>
                <a:lnTo>
                  <a:pt x="1024" y="1936"/>
                </a:lnTo>
                <a:lnTo>
                  <a:pt x="1032" y="1936"/>
                </a:lnTo>
                <a:lnTo>
                  <a:pt x="1040" y="1936"/>
                </a:lnTo>
                <a:lnTo>
                  <a:pt x="1048" y="1936"/>
                </a:lnTo>
                <a:lnTo>
                  <a:pt x="1056" y="1936"/>
                </a:lnTo>
                <a:lnTo>
                  <a:pt x="1064" y="1936"/>
                </a:lnTo>
                <a:lnTo>
                  <a:pt x="1072" y="1936"/>
                </a:lnTo>
                <a:lnTo>
                  <a:pt x="1080" y="1936"/>
                </a:lnTo>
                <a:lnTo>
                  <a:pt x="1088" y="1936"/>
                </a:lnTo>
                <a:lnTo>
                  <a:pt x="1096" y="1944"/>
                </a:lnTo>
                <a:lnTo>
                  <a:pt x="1104" y="1944"/>
                </a:lnTo>
                <a:lnTo>
                  <a:pt x="1112" y="1944"/>
                </a:lnTo>
                <a:lnTo>
                  <a:pt x="1120" y="1944"/>
                </a:lnTo>
                <a:lnTo>
                  <a:pt x="1128" y="1944"/>
                </a:lnTo>
                <a:lnTo>
                  <a:pt x="1136" y="1944"/>
                </a:lnTo>
                <a:lnTo>
                  <a:pt x="1144" y="1944"/>
                </a:lnTo>
                <a:lnTo>
                  <a:pt x="1152" y="1944"/>
                </a:lnTo>
                <a:lnTo>
                  <a:pt x="1160" y="1944"/>
                </a:lnTo>
                <a:lnTo>
                  <a:pt x="1168" y="1944"/>
                </a:lnTo>
                <a:lnTo>
                  <a:pt x="1176" y="1944"/>
                </a:lnTo>
                <a:lnTo>
                  <a:pt x="1184" y="1944"/>
                </a:lnTo>
                <a:lnTo>
                  <a:pt x="1192" y="1944"/>
                </a:lnTo>
                <a:lnTo>
                  <a:pt x="1200" y="1944"/>
                </a:lnTo>
                <a:lnTo>
                  <a:pt x="1208" y="1944"/>
                </a:lnTo>
                <a:lnTo>
                  <a:pt x="1216" y="1944"/>
                </a:lnTo>
                <a:lnTo>
                  <a:pt x="1224" y="1944"/>
                </a:lnTo>
                <a:lnTo>
                  <a:pt x="1232" y="1944"/>
                </a:lnTo>
                <a:lnTo>
                  <a:pt x="1240" y="1944"/>
                </a:lnTo>
                <a:lnTo>
                  <a:pt x="1248" y="1944"/>
                </a:lnTo>
                <a:lnTo>
                  <a:pt x="1256" y="1944"/>
                </a:lnTo>
                <a:lnTo>
                  <a:pt x="1264" y="1944"/>
                </a:lnTo>
                <a:lnTo>
                  <a:pt x="1272" y="1944"/>
                </a:lnTo>
                <a:lnTo>
                  <a:pt x="1280" y="1944"/>
                </a:lnTo>
                <a:lnTo>
                  <a:pt x="1288" y="1944"/>
                </a:lnTo>
                <a:lnTo>
                  <a:pt x="1296" y="1944"/>
                </a:lnTo>
                <a:lnTo>
                  <a:pt x="1304" y="1944"/>
                </a:lnTo>
                <a:lnTo>
                  <a:pt x="1312" y="1944"/>
                </a:lnTo>
                <a:lnTo>
                  <a:pt x="1320" y="1944"/>
                </a:lnTo>
                <a:lnTo>
                  <a:pt x="1328" y="1944"/>
                </a:lnTo>
                <a:lnTo>
                  <a:pt x="1336" y="1944"/>
                </a:lnTo>
                <a:lnTo>
                  <a:pt x="1344" y="1944"/>
                </a:lnTo>
                <a:lnTo>
                  <a:pt x="1352" y="1944"/>
                </a:lnTo>
                <a:lnTo>
                  <a:pt x="1360" y="1944"/>
                </a:lnTo>
                <a:lnTo>
                  <a:pt x="1368" y="1944"/>
                </a:lnTo>
                <a:lnTo>
                  <a:pt x="1376" y="1944"/>
                </a:lnTo>
                <a:lnTo>
                  <a:pt x="1384" y="1944"/>
                </a:lnTo>
                <a:lnTo>
                  <a:pt x="1392" y="1944"/>
                </a:lnTo>
                <a:lnTo>
                  <a:pt x="1400" y="1944"/>
                </a:lnTo>
                <a:lnTo>
                  <a:pt x="1408" y="1944"/>
                </a:lnTo>
                <a:lnTo>
                  <a:pt x="1416" y="1944"/>
                </a:lnTo>
                <a:lnTo>
                  <a:pt x="1424" y="1944"/>
                </a:lnTo>
                <a:lnTo>
                  <a:pt x="1432" y="1944"/>
                </a:lnTo>
                <a:lnTo>
                  <a:pt x="1440" y="1944"/>
                </a:lnTo>
                <a:lnTo>
                  <a:pt x="1448" y="1944"/>
                </a:lnTo>
                <a:lnTo>
                  <a:pt x="1456" y="1944"/>
                </a:lnTo>
                <a:lnTo>
                  <a:pt x="1464" y="1944"/>
                </a:lnTo>
                <a:lnTo>
                  <a:pt x="1472" y="1944"/>
                </a:lnTo>
                <a:lnTo>
                  <a:pt x="1480" y="1944"/>
                </a:lnTo>
                <a:lnTo>
                  <a:pt x="1488" y="1944"/>
                </a:lnTo>
                <a:lnTo>
                  <a:pt x="1496" y="1944"/>
                </a:lnTo>
                <a:lnTo>
                  <a:pt x="1504" y="1944"/>
                </a:lnTo>
                <a:lnTo>
                  <a:pt x="1512" y="1944"/>
                </a:lnTo>
                <a:lnTo>
                  <a:pt x="1520" y="1944"/>
                </a:lnTo>
                <a:lnTo>
                  <a:pt x="1528" y="1944"/>
                </a:lnTo>
                <a:lnTo>
                  <a:pt x="1536" y="1944"/>
                </a:lnTo>
                <a:lnTo>
                  <a:pt x="1544" y="1944"/>
                </a:lnTo>
                <a:lnTo>
                  <a:pt x="1552" y="1944"/>
                </a:lnTo>
                <a:lnTo>
                  <a:pt x="1560" y="1944"/>
                </a:lnTo>
                <a:lnTo>
                  <a:pt x="1568" y="1944"/>
                </a:lnTo>
                <a:lnTo>
                  <a:pt x="1576" y="1944"/>
                </a:lnTo>
                <a:lnTo>
                  <a:pt x="1584" y="1944"/>
                </a:lnTo>
                <a:lnTo>
                  <a:pt x="1592" y="1944"/>
                </a:lnTo>
                <a:lnTo>
                  <a:pt x="1600" y="1944"/>
                </a:lnTo>
                <a:lnTo>
                  <a:pt x="1608" y="1944"/>
                </a:lnTo>
                <a:lnTo>
                  <a:pt x="1616" y="1944"/>
                </a:lnTo>
                <a:lnTo>
                  <a:pt x="1624" y="1944"/>
                </a:lnTo>
                <a:lnTo>
                  <a:pt x="1632" y="1944"/>
                </a:lnTo>
                <a:lnTo>
                  <a:pt x="1640" y="1944"/>
                </a:lnTo>
                <a:lnTo>
                  <a:pt x="1648" y="1944"/>
                </a:lnTo>
                <a:lnTo>
                  <a:pt x="1656" y="1944"/>
                </a:lnTo>
                <a:lnTo>
                  <a:pt x="1664" y="1944"/>
                </a:lnTo>
                <a:lnTo>
                  <a:pt x="1672" y="1944"/>
                </a:lnTo>
                <a:lnTo>
                  <a:pt x="1680" y="1944"/>
                </a:lnTo>
                <a:lnTo>
                  <a:pt x="1688" y="1944"/>
                </a:lnTo>
                <a:lnTo>
                  <a:pt x="1696" y="1944"/>
                </a:lnTo>
                <a:lnTo>
                  <a:pt x="1704" y="1944"/>
                </a:lnTo>
                <a:lnTo>
                  <a:pt x="1712" y="1944"/>
                </a:lnTo>
                <a:lnTo>
                  <a:pt x="1720" y="1944"/>
                </a:lnTo>
                <a:lnTo>
                  <a:pt x="1728" y="1944"/>
                </a:lnTo>
                <a:lnTo>
                  <a:pt x="1736" y="1944"/>
                </a:lnTo>
                <a:lnTo>
                  <a:pt x="1744" y="1944"/>
                </a:lnTo>
                <a:lnTo>
                  <a:pt x="1752" y="1944"/>
                </a:lnTo>
                <a:lnTo>
                  <a:pt x="1760" y="1944"/>
                </a:lnTo>
                <a:lnTo>
                  <a:pt x="1768" y="1944"/>
                </a:lnTo>
                <a:lnTo>
                  <a:pt x="1776" y="1944"/>
                </a:lnTo>
                <a:lnTo>
                  <a:pt x="1784" y="1944"/>
                </a:lnTo>
                <a:lnTo>
                  <a:pt x="1792" y="1944"/>
                </a:lnTo>
                <a:lnTo>
                  <a:pt x="1800" y="1944"/>
                </a:lnTo>
                <a:lnTo>
                  <a:pt x="1808" y="1944"/>
                </a:lnTo>
                <a:lnTo>
                  <a:pt x="1816" y="1944"/>
                </a:lnTo>
                <a:lnTo>
                  <a:pt x="1824" y="1944"/>
                </a:lnTo>
                <a:lnTo>
                  <a:pt x="1832" y="1944"/>
                </a:lnTo>
                <a:lnTo>
                  <a:pt x="1840" y="1944"/>
                </a:lnTo>
                <a:lnTo>
                  <a:pt x="1848" y="1944"/>
                </a:lnTo>
                <a:lnTo>
                  <a:pt x="1856" y="1944"/>
                </a:lnTo>
                <a:lnTo>
                  <a:pt x="1864" y="1944"/>
                </a:lnTo>
                <a:lnTo>
                  <a:pt x="1872" y="1944"/>
                </a:lnTo>
                <a:lnTo>
                  <a:pt x="1880" y="1944"/>
                </a:lnTo>
                <a:lnTo>
                  <a:pt x="1888" y="1944"/>
                </a:lnTo>
                <a:lnTo>
                  <a:pt x="1896" y="1944"/>
                </a:lnTo>
                <a:lnTo>
                  <a:pt x="1904" y="1944"/>
                </a:lnTo>
                <a:lnTo>
                  <a:pt x="1912" y="1944"/>
                </a:lnTo>
                <a:lnTo>
                  <a:pt x="1920" y="1944"/>
                </a:lnTo>
                <a:lnTo>
                  <a:pt x="1928" y="1944"/>
                </a:lnTo>
                <a:lnTo>
                  <a:pt x="1936" y="1944"/>
                </a:lnTo>
                <a:lnTo>
                  <a:pt x="1944" y="1944"/>
                </a:lnTo>
                <a:lnTo>
                  <a:pt x="1952" y="1944"/>
                </a:lnTo>
                <a:lnTo>
                  <a:pt x="1960" y="1944"/>
                </a:lnTo>
                <a:lnTo>
                  <a:pt x="1968" y="1944"/>
                </a:lnTo>
                <a:lnTo>
                  <a:pt x="1976" y="1944"/>
                </a:lnTo>
                <a:lnTo>
                  <a:pt x="1984" y="1944"/>
                </a:lnTo>
                <a:lnTo>
                  <a:pt x="1992" y="1944"/>
                </a:lnTo>
                <a:lnTo>
                  <a:pt x="2000" y="1944"/>
                </a:lnTo>
                <a:lnTo>
                  <a:pt x="2008" y="1944"/>
                </a:lnTo>
                <a:lnTo>
                  <a:pt x="2016" y="1944"/>
                </a:lnTo>
                <a:lnTo>
                  <a:pt x="2024" y="1944"/>
                </a:lnTo>
                <a:lnTo>
                  <a:pt x="2032" y="1944"/>
                </a:lnTo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9" name="Freeform 109"/>
          <p:cNvSpPr>
            <a:spLocks/>
          </p:cNvSpPr>
          <p:nvPr/>
        </p:nvSpPr>
        <p:spPr bwMode="auto">
          <a:xfrm>
            <a:off x="1157813" y="2654856"/>
            <a:ext cx="2546825" cy="2435731"/>
          </a:xfrm>
          <a:custGeom>
            <a:avLst/>
            <a:gdLst>
              <a:gd name="T0" fmla="*/ 24 w 2032"/>
              <a:gd name="T1" fmla="*/ 1912 h 1944"/>
              <a:gd name="T2" fmla="*/ 64 w 2032"/>
              <a:gd name="T3" fmla="*/ 1840 h 1944"/>
              <a:gd name="T4" fmla="*/ 104 w 2032"/>
              <a:gd name="T5" fmla="*/ 1696 h 1944"/>
              <a:gd name="T6" fmla="*/ 144 w 2032"/>
              <a:gd name="T7" fmla="*/ 1488 h 1944"/>
              <a:gd name="T8" fmla="*/ 184 w 2032"/>
              <a:gd name="T9" fmla="*/ 1208 h 1944"/>
              <a:gd name="T10" fmla="*/ 224 w 2032"/>
              <a:gd name="T11" fmla="*/ 896 h 1944"/>
              <a:gd name="T12" fmla="*/ 264 w 2032"/>
              <a:gd name="T13" fmla="*/ 512 h 1944"/>
              <a:gd name="T14" fmla="*/ 304 w 2032"/>
              <a:gd name="T15" fmla="*/ 208 h 1944"/>
              <a:gd name="T16" fmla="*/ 344 w 2032"/>
              <a:gd name="T17" fmla="*/ 72 h 1944"/>
              <a:gd name="T18" fmla="*/ 384 w 2032"/>
              <a:gd name="T19" fmla="*/ 72 h 1944"/>
              <a:gd name="T20" fmla="*/ 424 w 2032"/>
              <a:gd name="T21" fmla="*/ 320 h 1944"/>
              <a:gd name="T22" fmla="*/ 464 w 2032"/>
              <a:gd name="T23" fmla="*/ 744 h 1944"/>
              <a:gd name="T24" fmla="*/ 504 w 2032"/>
              <a:gd name="T25" fmla="*/ 896 h 1944"/>
              <a:gd name="T26" fmla="*/ 544 w 2032"/>
              <a:gd name="T27" fmla="*/ 1360 h 1944"/>
              <a:gd name="T28" fmla="*/ 584 w 2032"/>
              <a:gd name="T29" fmla="*/ 1488 h 1944"/>
              <a:gd name="T30" fmla="*/ 624 w 2032"/>
              <a:gd name="T31" fmla="*/ 1592 h 1944"/>
              <a:gd name="T32" fmla="*/ 664 w 2032"/>
              <a:gd name="T33" fmla="*/ 1656 h 1944"/>
              <a:gd name="T34" fmla="*/ 704 w 2032"/>
              <a:gd name="T35" fmla="*/ 1640 h 1944"/>
              <a:gd name="T36" fmla="*/ 744 w 2032"/>
              <a:gd name="T37" fmla="*/ 1736 h 1944"/>
              <a:gd name="T38" fmla="*/ 784 w 2032"/>
              <a:gd name="T39" fmla="*/ 1776 h 1944"/>
              <a:gd name="T40" fmla="*/ 824 w 2032"/>
              <a:gd name="T41" fmla="*/ 1856 h 1944"/>
              <a:gd name="T42" fmla="*/ 864 w 2032"/>
              <a:gd name="T43" fmla="*/ 1888 h 1944"/>
              <a:gd name="T44" fmla="*/ 904 w 2032"/>
              <a:gd name="T45" fmla="*/ 1912 h 1944"/>
              <a:gd name="T46" fmla="*/ 944 w 2032"/>
              <a:gd name="T47" fmla="*/ 1928 h 1944"/>
              <a:gd name="T48" fmla="*/ 984 w 2032"/>
              <a:gd name="T49" fmla="*/ 1928 h 1944"/>
              <a:gd name="T50" fmla="*/ 1024 w 2032"/>
              <a:gd name="T51" fmla="*/ 1936 h 1944"/>
              <a:gd name="T52" fmla="*/ 1064 w 2032"/>
              <a:gd name="T53" fmla="*/ 1936 h 1944"/>
              <a:gd name="T54" fmla="*/ 1104 w 2032"/>
              <a:gd name="T55" fmla="*/ 1936 h 1944"/>
              <a:gd name="T56" fmla="*/ 1144 w 2032"/>
              <a:gd name="T57" fmla="*/ 1936 h 1944"/>
              <a:gd name="T58" fmla="*/ 1184 w 2032"/>
              <a:gd name="T59" fmla="*/ 1936 h 1944"/>
              <a:gd name="T60" fmla="*/ 1224 w 2032"/>
              <a:gd name="T61" fmla="*/ 1936 h 1944"/>
              <a:gd name="T62" fmla="*/ 1264 w 2032"/>
              <a:gd name="T63" fmla="*/ 1936 h 1944"/>
              <a:gd name="T64" fmla="*/ 1304 w 2032"/>
              <a:gd name="T65" fmla="*/ 1944 h 1944"/>
              <a:gd name="T66" fmla="*/ 1344 w 2032"/>
              <a:gd name="T67" fmla="*/ 1944 h 1944"/>
              <a:gd name="T68" fmla="*/ 1384 w 2032"/>
              <a:gd name="T69" fmla="*/ 1944 h 1944"/>
              <a:gd name="T70" fmla="*/ 1424 w 2032"/>
              <a:gd name="T71" fmla="*/ 1944 h 1944"/>
              <a:gd name="T72" fmla="*/ 1464 w 2032"/>
              <a:gd name="T73" fmla="*/ 1944 h 1944"/>
              <a:gd name="T74" fmla="*/ 1504 w 2032"/>
              <a:gd name="T75" fmla="*/ 1944 h 1944"/>
              <a:gd name="T76" fmla="*/ 1544 w 2032"/>
              <a:gd name="T77" fmla="*/ 1944 h 1944"/>
              <a:gd name="T78" fmla="*/ 1584 w 2032"/>
              <a:gd name="T79" fmla="*/ 1944 h 1944"/>
              <a:gd name="T80" fmla="*/ 1624 w 2032"/>
              <a:gd name="T81" fmla="*/ 1944 h 1944"/>
              <a:gd name="T82" fmla="*/ 1664 w 2032"/>
              <a:gd name="T83" fmla="*/ 1944 h 1944"/>
              <a:gd name="T84" fmla="*/ 1704 w 2032"/>
              <a:gd name="T85" fmla="*/ 1944 h 1944"/>
              <a:gd name="T86" fmla="*/ 1744 w 2032"/>
              <a:gd name="T87" fmla="*/ 1944 h 1944"/>
              <a:gd name="T88" fmla="*/ 1784 w 2032"/>
              <a:gd name="T89" fmla="*/ 1944 h 1944"/>
              <a:gd name="T90" fmla="*/ 1824 w 2032"/>
              <a:gd name="T91" fmla="*/ 1944 h 1944"/>
              <a:gd name="T92" fmla="*/ 1864 w 2032"/>
              <a:gd name="T93" fmla="*/ 1944 h 1944"/>
              <a:gd name="T94" fmla="*/ 1904 w 2032"/>
              <a:gd name="T95" fmla="*/ 1944 h 1944"/>
              <a:gd name="T96" fmla="*/ 1944 w 2032"/>
              <a:gd name="T97" fmla="*/ 1944 h 1944"/>
              <a:gd name="T98" fmla="*/ 1984 w 2032"/>
              <a:gd name="T99" fmla="*/ 1944 h 1944"/>
              <a:gd name="T100" fmla="*/ 2024 w 2032"/>
              <a:gd name="T101" fmla="*/ 1944 h 1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32" h="1944">
                <a:moveTo>
                  <a:pt x="0" y="1944"/>
                </a:moveTo>
                <a:lnTo>
                  <a:pt x="0" y="1920"/>
                </a:lnTo>
                <a:lnTo>
                  <a:pt x="8" y="1920"/>
                </a:lnTo>
                <a:lnTo>
                  <a:pt x="16" y="1912"/>
                </a:lnTo>
                <a:lnTo>
                  <a:pt x="24" y="1912"/>
                </a:lnTo>
                <a:lnTo>
                  <a:pt x="32" y="1904"/>
                </a:lnTo>
                <a:lnTo>
                  <a:pt x="40" y="1896"/>
                </a:lnTo>
                <a:lnTo>
                  <a:pt x="48" y="1880"/>
                </a:lnTo>
                <a:lnTo>
                  <a:pt x="56" y="1864"/>
                </a:lnTo>
                <a:lnTo>
                  <a:pt x="64" y="1840"/>
                </a:lnTo>
                <a:lnTo>
                  <a:pt x="72" y="1808"/>
                </a:lnTo>
                <a:lnTo>
                  <a:pt x="80" y="1792"/>
                </a:lnTo>
                <a:lnTo>
                  <a:pt x="88" y="1768"/>
                </a:lnTo>
                <a:lnTo>
                  <a:pt x="96" y="1728"/>
                </a:lnTo>
                <a:lnTo>
                  <a:pt x="104" y="1696"/>
                </a:lnTo>
                <a:lnTo>
                  <a:pt x="112" y="1680"/>
                </a:lnTo>
                <a:lnTo>
                  <a:pt x="120" y="1664"/>
                </a:lnTo>
                <a:lnTo>
                  <a:pt x="128" y="1616"/>
                </a:lnTo>
                <a:lnTo>
                  <a:pt x="136" y="1536"/>
                </a:lnTo>
                <a:lnTo>
                  <a:pt x="144" y="1488"/>
                </a:lnTo>
                <a:lnTo>
                  <a:pt x="152" y="1464"/>
                </a:lnTo>
                <a:lnTo>
                  <a:pt x="160" y="1408"/>
                </a:lnTo>
                <a:lnTo>
                  <a:pt x="168" y="1360"/>
                </a:lnTo>
                <a:lnTo>
                  <a:pt x="176" y="1304"/>
                </a:lnTo>
                <a:lnTo>
                  <a:pt x="184" y="1208"/>
                </a:lnTo>
                <a:lnTo>
                  <a:pt x="192" y="1128"/>
                </a:lnTo>
                <a:lnTo>
                  <a:pt x="200" y="1040"/>
                </a:lnTo>
                <a:lnTo>
                  <a:pt x="208" y="936"/>
                </a:lnTo>
                <a:lnTo>
                  <a:pt x="216" y="864"/>
                </a:lnTo>
                <a:lnTo>
                  <a:pt x="224" y="896"/>
                </a:lnTo>
                <a:lnTo>
                  <a:pt x="232" y="840"/>
                </a:lnTo>
                <a:lnTo>
                  <a:pt x="240" y="712"/>
                </a:lnTo>
                <a:lnTo>
                  <a:pt x="248" y="640"/>
                </a:lnTo>
                <a:lnTo>
                  <a:pt x="256" y="584"/>
                </a:lnTo>
                <a:lnTo>
                  <a:pt x="264" y="512"/>
                </a:lnTo>
                <a:lnTo>
                  <a:pt x="272" y="416"/>
                </a:lnTo>
                <a:lnTo>
                  <a:pt x="280" y="320"/>
                </a:lnTo>
                <a:lnTo>
                  <a:pt x="288" y="224"/>
                </a:lnTo>
                <a:lnTo>
                  <a:pt x="296" y="192"/>
                </a:lnTo>
                <a:lnTo>
                  <a:pt x="304" y="208"/>
                </a:lnTo>
                <a:lnTo>
                  <a:pt x="312" y="192"/>
                </a:lnTo>
                <a:lnTo>
                  <a:pt x="320" y="120"/>
                </a:lnTo>
                <a:lnTo>
                  <a:pt x="328" y="56"/>
                </a:lnTo>
                <a:lnTo>
                  <a:pt x="336" y="40"/>
                </a:lnTo>
                <a:lnTo>
                  <a:pt x="344" y="72"/>
                </a:lnTo>
                <a:lnTo>
                  <a:pt x="352" y="104"/>
                </a:lnTo>
                <a:lnTo>
                  <a:pt x="360" y="64"/>
                </a:lnTo>
                <a:lnTo>
                  <a:pt x="368" y="0"/>
                </a:lnTo>
                <a:lnTo>
                  <a:pt x="376" y="0"/>
                </a:lnTo>
                <a:lnTo>
                  <a:pt x="384" y="72"/>
                </a:lnTo>
                <a:lnTo>
                  <a:pt x="392" y="168"/>
                </a:lnTo>
                <a:lnTo>
                  <a:pt x="400" y="248"/>
                </a:lnTo>
                <a:lnTo>
                  <a:pt x="408" y="280"/>
                </a:lnTo>
                <a:lnTo>
                  <a:pt x="416" y="280"/>
                </a:lnTo>
                <a:lnTo>
                  <a:pt x="424" y="320"/>
                </a:lnTo>
                <a:lnTo>
                  <a:pt x="432" y="408"/>
                </a:lnTo>
                <a:lnTo>
                  <a:pt x="440" y="480"/>
                </a:lnTo>
                <a:lnTo>
                  <a:pt x="448" y="552"/>
                </a:lnTo>
                <a:lnTo>
                  <a:pt x="456" y="656"/>
                </a:lnTo>
                <a:lnTo>
                  <a:pt x="464" y="744"/>
                </a:lnTo>
                <a:lnTo>
                  <a:pt x="472" y="800"/>
                </a:lnTo>
                <a:lnTo>
                  <a:pt x="480" y="880"/>
                </a:lnTo>
                <a:lnTo>
                  <a:pt x="488" y="920"/>
                </a:lnTo>
                <a:lnTo>
                  <a:pt x="496" y="856"/>
                </a:lnTo>
                <a:lnTo>
                  <a:pt x="504" y="896"/>
                </a:lnTo>
                <a:lnTo>
                  <a:pt x="512" y="1016"/>
                </a:lnTo>
                <a:lnTo>
                  <a:pt x="520" y="1112"/>
                </a:lnTo>
                <a:lnTo>
                  <a:pt x="528" y="1224"/>
                </a:lnTo>
                <a:lnTo>
                  <a:pt x="536" y="1312"/>
                </a:lnTo>
                <a:lnTo>
                  <a:pt x="544" y="1360"/>
                </a:lnTo>
                <a:lnTo>
                  <a:pt x="552" y="1400"/>
                </a:lnTo>
                <a:lnTo>
                  <a:pt x="560" y="1448"/>
                </a:lnTo>
                <a:lnTo>
                  <a:pt x="568" y="1480"/>
                </a:lnTo>
                <a:lnTo>
                  <a:pt x="576" y="1504"/>
                </a:lnTo>
                <a:lnTo>
                  <a:pt x="584" y="1488"/>
                </a:lnTo>
                <a:lnTo>
                  <a:pt x="592" y="1464"/>
                </a:lnTo>
                <a:lnTo>
                  <a:pt x="600" y="1504"/>
                </a:lnTo>
                <a:lnTo>
                  <a:pt x="608" y="1568"/>
                </a:lnTo>
                <a:lnTo>
                  <a:pt x="616" y="1600"/>
                </a:lnTo>
                <a:lnTo>
                  <a:pt x="624" y="1592"/>
                </a:lnTo>
                <a:lnTo>
                  <a:pt x="632" y="1568"/>
                </a:lnTo>
                <a:lnTo>
                  <a:pt x="640" y="1568"/>
                </a:lnTo>
                <a:lnTo>
                  <a:pt x="648" y="1600"/>
                </a:lnTo>
                <a:lnTo>
                  <a:pt x="656" y="1648"/>
                </a:lnTo>
                <a:lnTo>
                  <a:pt x="664" y="1656"/>
                </a:lnTo>
                <a:lnTo>
                  <a:pt x="672" y="1640"/>
                </a:lnTo>
                <a:lnTo>
                  <a:pt x="680" y="1616"/>
                </a:lnTo>
                <a:lnTo>
                  <a:pt x="688" y="1608"/>
                </a:lnTo>
                <a:lnTo>
                  <a:pt x="696" y="1616"/>
                </a:lnTo>
                <a:lnTo>
                  <a:pt x="704" y="1640"/>
                </a:lnTo>
                <a:lnTo>
                  <a:pt x="712" y="1656"/>
                </a:lnTo>
                <a:lnTo>
                  <a:pt x="720" y="1656"/>
                </a:lnTo>
                <a:lnTo>
                  <a:pt x="728" y="1680"/>
                </a:lnTo>
                <a:lnTo>
                  <a:pt x="736" y="1704"/>
                </a:lnTo>
                <a:lnTo>
                  <a:pt x="744" y="1736"/>
                </a:lnTo>
                <a:lnTo>
                  <a:pt x="752" y="1744"/>
                </a:lnTo>
                <a:lnTo>
                  <a:pt x="760" y="1736"/>
                </a:lnTo>
                <a:lnTo>
                  <a:pt x="768" y="1736"/>
                </a:lnTo>
                <a:lnTo>
                  <a:pt x="776" y="1752"/>
                </a:lnTo>
                <a:lnTo>
                  <a:pt x="784" y="1776"/>
                </a:lnTo>
                <a:lnTo>
                  <a:pt x="792" y="1808"/>
                </a:lnTo>
                <a:lnTo>
                  <a:pt x="800" y="1832"/>
                </a:lnTo>
                <a:lnTo>
                  <a:pt x="808" y="1840"/>
                </a:lnTo>
                <a:lnTo>
                  <a:pt x="816" y="1848"/>
                </a:lnTo>
                <a:lnTo>
                  <a:pt x="824" y="1856"/>
                </a:lnTo>
                <a:lnTo>
                  <a:pt x="832" y="1872"/>
                </a:lnTo>
                <a:lnTo>
                  <a:pt x="840" y="1872"/>
                </a:lnTo>
                <a:lnTo>
                  <a:pt x="848" y="1880"/>
                </a:lnTo>
                <a:lnTo>
                  <a:pt x="856" y="1888"/>
                </a:lnTo>
                <a:lnTo>
                  <a:pt x="864" y="1888"/>
                </a:lnTo>
                <a:lnTo>
                  <a:pt x="872" y="1896"/>
                </a:lnTo>
                <a:lnTo>
                  <a:pt x="880" y="1904"/>
                </a:lnTo>
                <a:lnTo>
                  <a:pt x="888" y="1912"/>
                </a:lnTo>
                <a:lnTo>
                  <a:pt x="896" y="1912"/>
                </a:lnTo>
                <a:lnTo>
                  <a:pt x="904" y="1912"/>
                </a:lnTo>
                <a:lnTo>
                  <a:pt x="912" y="1920"/>
                </a:lnTo>
                <a:lnTo>
                  <a:pt x="920" y="1920"/>
                </a:lnTo>
                <a:lnTo>
                  <a:pt x="928" y="1928"/>
                </a:lnTo>
                <a:lnTo>
                  <a:pt x="936" y="1928"/>
                </a:lnTo>
                <a:lnTo>
                  <a:pt x="944" y="1928"/>
                </a:lnTo>
                <a:lnTo>
                  <a:pt x="952" y="1928"/>
                </a:lnTo>
                <a:lnTo>
                  <a:pt x="960" y="1936"/>
                </a:lnTo>
                <a:lnTo>
                  <a:pt x="968" y="1936"/>
                </a:lnTo>
                <a:lnTo>
                  <a:pt x="976" y="1936"/>
                </a:lnTo>
                <a:lnTo>
                  <a:pt x="984" y="1928"/>
                </a:lnTo>
                <a:lnTo>
                  <a:pt x="992" y="1928"/>
                </a:lnTo>
                <a:lnTo>
                  <a:pt x="1000" y="1928"/>
                </a:lnTo>
                <a:lnTo>
                  <a:pt x="1008" y="1936"/>
                </a:lnTo>
                <a:lnTo>
                  <a:pt x="1016" y="1936"/>
                </a:lnTo>
                <a:lnTo>
                  <a:pt x="1024" y="1936"/>
                </a:lnTo>
                <a:lnTo>
                  <a:pt x="1032" y="1936"/>
                </a:lnTo>
                <a:lnTo>
                  <a:pt x="1040" y="1936"/>
                </a:lnTo>
                <a:lnTo>
                  <a:pt x="1048" y="1936"/>
                </a:lnTo>
                <a:lnTo>
                  <a:pt x="1056" y="1936"/>
                </a:lnTo>
                <a:lnTo>
                  <a:pt x="1064" y="1936"/>
                </a:lnTo>
                <a:lnTo>
                  <a:pt x="1072" y="1936"/>
                </a:lnTo>
                <a:lnTo>
                  <a:pt x="1080" y="1936"/>
                </a:lnTo>
                <a:lnTo>
                  <a:pt x="1088" y="1936"/>
                </a:lnTo>
                <a:lnTo>
                  <a:pt x="1096" y="1936"/>
                </a:lnTo>
                <a:lnTo>
                  <a:pt x="1104" y="1936"/>
                </a:lnTo>
                <a:lnTo>
                  <a:pt x="1112" y="1936"/>
                </a:lnTo>
                <a:lnTo>
                  <a:pt x="1120" y="1936"/>
                </a:lnTo>
                <a:lnTo>
                  <a:pt x="1128" y="1936"/>
                </a:lnTo>
                <a:lnTo>
                  <a:pt x="1136" y="1936"/>
                </a:lnTo>
                <a:lnTo>
                  <a:pt x="1144" y="1936"/>
                </a:lnTo>
                <a:lnTo>
                  <a:pt x="1152" y="1936"/>
                </a:lnTo>
                <a:lnTo>
                  <a:pt x="1160" y="1936"/>
                </a:lnTo>
                <a:lnTo>
                  <a:pt x="1168" y="1936"/>
                </a:lnTo>
                <a:lnTo>
                  <a:pt x="1176" y="1936"/>
                </a:lnTo>
                <a:lnTo>
                  <a:pt x="1184" y="1936"/>
                </a:lnTo>
                <a:lnTo>
                  <a:pt x="1192" y="1936"/>
                </a:lnTo>
                <a:lnTo>
                  <a:pt x="1200" y="1936"/>
                </a:lnTo>
                <a:lnTo>
                  <a:pt x="1208" y="1936"/>
                </a:lnTo>
                <a:lnTo>
                  <a:pt x="1216" y="1936"/>
                </a:lnTo>
                <a:lnTo>
                  <a:pt x="1224" y="1936"/>
                </a:lnTo>
                <a:lnTo>
                  <a:pt x="1232" y="1936"/>
                </a:lnTo>
                <a:lnTo>
                  <a:pt x="1240" y="1936"/>
                </a:lnTo>
                <a:lnTo>
                  <a:pt x="1248" y="1936"/>
                </a:lnTo>
                <a:lnTo>
                  <a:pt x="1256" y="1936"/>
                </a:lnTo>
                <a:lnTo>
                  <a:pt x="1264" y="1936"/>
                </a:lnTo>
                <a:lnTo>
                  <a:pt x="1272" y="1944"/>
                </a:lnTo>
                <a:lnTo>
                  <a:pt x="1280" y="1944"/>
                </a:lnTo>
                <a:lnTo>
                  <a:pt x="1288" y="1944"/>
                </a:lnTo>
                <a:lnTo>
                  <a:pt x="1296" y="1944"/>
                </a:lnTo>
                <a:lnTo>
                  <a:pt x="1304" y="1944"/>
                </a:lnTo>
                <a:lnTo>
                  <a:pt x="1312" y="1944"/>
                </a:lnTo>
                <a:lnTo>
                  <a:pt x="1320" y="1944"/>
                </a:lnTo>
                <a:lnTo>
                  <a:pt x="1328" y="1944"/>
                </a:lnTo>
                <a:lnTo>
                  <a:pt x="1336" y="1944"/>
                </a:lnTo>
                <a:lnTo>
                  <a:pt x="1344" y="1944"/>
                </a:lnTo>
                <a:lnTo>
                  <a:pt x="1352" y="1944"/>
                </a:lnTo>
                <a:lnTo>
                  <a:pt x="1360" y="1944"/>
                </a:lnTo>
                <a:lnTo>
                  <a:pt x="1368" y="1944"/>
                </a:lnTo>
                <a:lnTo>
                  <a:pt x="1376" y="1944"/>
                </a:lnTo>
                <a:lnTo>
                  <a:pt x="1384" y="1944"/>
                </a:lnTo>
                <a:lnTo>
                  <a:pt x="1392" y="1944"/>
                </a:lnTo>
                <a:lnTo>
                  <a:pt x="1400" y="1944"/>
                </a:lnTo>
                <a:lnTo>
                  <a:pt x="1408" y="1944"/>
                </a:lnTo>
                <a:lnTo>
                  <a:pt x="1416" y="1944"/>
                </a:lnTo>
                <a:lnTo>
                  <a:pt x="1424" y="1944"/>
                </a:lnTo>
                <a:lnTo>
                  <a:pt x="1432" y="1944"/>
                </a:lnTo>
                <a:lnTo>
                  <a:pt x="1440" y="1944"/>
                </a:lnTo>
                <a:lnTo>
                  <a:pt x="1448" y="1944"/>
                </a:lnTo>
                <a:lnTo>
                  <a:pt x="1456" y="1944"/>
                </a:lnTo>
                <a:lnTo>
                  <a:pt x="1464" y="1944"/>
                </a:lnTo>
                <a:lnTo>
                  <a:pt x="1472" y="1944"/>
                </a:lnTo>
                <a:lnTo>
                  <a:pt x="1480" y="1944"/>
                </a:lnTo>
                <a:lnTo>
                  <a:pt x="1488" y="1944"/>
                </a:lnTo>
                <a:lnTo>
                  <a:pt x="1496" y="1944"/>
                </a:lnTo>
                <a:lnTo>
                  <a:pt x="1504" y="1944"/>
                </a:lnTo>
                <a:lnTo>
                  <a:pt x="1512" y="1944"/>
                </a:lnTo>
                <a:lnTo>
                  <a:pt x="1520" y="1944"/>
                </a:lnTo>
                <a:lnTo>
                  <a:pt x="1528" y="1944"/>
                </a:lnTo>
                <a:lnTo>
                  <a:pt x="1536" y="1944"/>
                </a:lnTo>
                <a:lnTo>
                  <a:pt x="1544" y="1944"/>
                </a:lnTo>
                <a:lnTo>
                  <a:pt x="1552" y="1944"/>
                </a:lnTo>
                <a:lnTo>
                  <a:pt x="1560" y="1944"/>
                </a:lnTo>
                <a:lnTo>
                  <a:pt x="1568" y="1944"/>
                </a:lnTo>
                <a:lnTo>
                  <a:pt x="1576" y="1944"/>
                </a:lnTo>
                <a:lnTo>
                  <a:pt x="1584" y="1944"/>
                </a:lnTo>
                <a:lnTo>
                  <a:pt x="1592" y="1944"/>
                </a:lnTo>
                <a:lnTo>
                  <a:pt x="1600" y="1944"/>
                </a:lnTo>
                <a:lnTo>
                  <a:pt x="1608" y="1944"/>
                </a:lnTo>
                <a:lnTo>
                  <a:pt x="1616" y="1944"/>
                </a:lnTo>
                <a:lnTo>
                  <a:pt x="1624" y="1944"/>
                </a:lnTo>
                <a:lnTo>
                  <a:pt x="1632" y="1944"/>
                </a:lnTo>
                <a:lnTo>
                  <a:pt x="1640" y="1944"/>
                </a:lnTo>
                <a:lnTo>
                  <a:pt x="1648" y="1944"/>
                </a:lnTo>
                <a:lnTo>
                  <a:pt x="1656" y="1944"/>
                </a:lnTo>
                <a:lnTo>
                  <a:pt x="1664" y="1944"/>
                </a:lnTo>
                <a:lnTo>
                  <a:pt x="1672" y="1944"/>
                </a:lnTo>
                <a:lnTo>
                  <a:pt x="1680" y="1944"/>
                </a:lnTo>
                <a:lnTo>
                  <a:pt x="1688" y="1944"/>
                </a:lnTo>
                <a:lnTo>
                  <a:pt x="1696" y="1944"/>
                </a:lnTo>
                <a:lnTo>
                  <a:pt x="1704" y="1944"/>
                </a:lnTo>
                <a:lnTo>
                  <a:pt x="1712" y="1944"/>
                </a:lnTo>
                <a:lnTo>
                  <a:pt x="1720" y="1944"/>
                </a:lnTo>
                <a:lnTo>
                  <a:pt x="1728" y="1944"/>
                </a:lnTo>
                <a:lnTo>
                  <a:pt x="1736" y="1944"/>
                </a:lnTo>
                <a:lnTo>
                  <a:pt x="1744" y="1944"/>
                </a:lnTo>
                <a:lnTo>
                  <a:pt x="1752" y="1944"/>
                </a:lnTo>
                <a:lnTo>
                  <a:pt x="1760" y="1944"/>
                </a:lnTo>
                <a:lnTo>
                  <a:pt x="1768" y="1944"/>
                </a:lnTo>
                <a:lnTo>
                  <a:pt x="1776" y="1944"/>
                </a:lnTo>
                <a:lnTo>
                  <a:pt x="1784" y="1944"/>
                </a:lnTo>
                <a:lnTo>
                  <a:pt x="1792" y="1944"/>
                </a:lnTo>
                <a:lnTo>
                  <a:pt x="1800" y="1944"/>
                </a:lnTo>
                <a:lnTo>
                  <a:pt x="1808" y="1944"/>
                </a:lnTo>
                <a:lnTo>
                  <a:pt x="1816" y="1944"/>
                </a:lnTo>
                <a:lnTo>
                  <a:pt x="1824" y="1944"/>
                </a:lnTo>
                <a:lnTo>
                  <a:pt x="1832" y="1944"/>
                </a:lnTo>
                <a:lnTo>
                  <a:pt x="1840" y="1944"/>
                </a:lnTo>
                <a:lnTo>
                  <a:pt x="1848" y="1944"/>
                </a:lnTo>
                <a:lnTo>
                  <a:pt x="1856" y="1944"/>
                </a:lnTo>
                <a:lnTo>
                  <a:pt x="1864" y="1944"/>
                </a:lnTo>
                <a:lnTo>
                  <a:pt x="1872" y="1944"/>
                </a:lnTo>
                <a:lnTo>
                  <a:pt x="1880" y="1944"/>
                </a:lnTo>
                <a:lnTo>
                  <a:pt x="1888" y="1944"/>
                </a:lnTo>
                <a:lnTo>
                  <a:pt x="1896" y="1944"/>
                </a:lnTo>
                <a:lnTo>
                  <a:pt x="1904" y="1944"/>
                </a:lnTo>
                <a:lnTo>
                  <a:pt x="1912" y="1944"/>
                </a:lnTo>
                <a:lnTo>
                  <a:pt x="1920" y="1944"/>
                </a:lnTo>
                <a:lnTo>
                  <a:pt x="1928" y="1944"/>
                </a:lnTo>
                <a:lnTo>
                  <a:pt x="1936" y="1944"/>
                </a:lnTo>
                <a:lnTo>
                  <a:pt x="1944" y="1944"/>
                </a:lnTo>
                <a:lnTo>
                  <a:pt x="1952" y="1944"/>
                </a:lnTo>
                <a:lnTo>
                  <a:pt x="1960" y="1944"/>
                </a:lnTo>
                <a:lnTo>
                  <a:pt x="1968" y="1944"/>
                </a:lnTo>
                <a:lnTo>
                  <a:pt x="1976" y="1944"/>
                </a:lnTo>
                <a:lnTo>
                  <a:pt x="1984" y="1944"/>
                </a:lnTo>
                <a:lnTo>
                  <a:pt x="1992" y="1944"/>
                </a:lnTo>
                <a:lnTo>
                  <a:pt x="2000" y="1944"/>
                </a:lnTo>
                <a:lnTo>
                  <a:pt x="2008" y="1944"/>
                </a:lnTo>
                <a:lnTo>
                  <a:pt x="2016" y="1944"/>
                </a:lnTo>
                <a:lnTo>
                  <a:pt x="2024" y="1944"/>
                </a:lnTo>
                <a:lnTo>
                  <a:pt x="2032" y="1944"/>
                </a:lnTo>
              </a:path>
            </a:pathLst>
          </a:custGeom>
          <a:noFill/>
          <a:ln w="50800">
            <a:solidFill>
              <a:srgbClr val="00D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1778548" y="3914382"/>
            <a:ext cx="195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0" name="Line 598"/>
          <p:cNvSpPr>
            <a:spLocks noChangeShapeType="1"/>
          </p:cNvSpPr>
          <p:nvPr/>
        </p:nvSpPr>
        <p:spPr bwMode="auto">
          <a:xfrm>
            <a:off x="1785957" y="2514600"/>
            <a:ext cx="0" cy="2599595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00612" y="3581100"/>
            <a:ext cx="475868" cy="2692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23%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800600" y="2362200"/>
            <a:ext cx="3733800" cy="3008186"/>
            <a:chOff x="3562180" y="1884006"/>
            <a:chExt cx="3733800" cy="3422579"/>
          </a:xfrm>
        </p:grpSpPr>
        <p:sp>
          <p:nvSpPr>
            <p:cNvPr id="523" name="Rectangle 11"/>
            <p:cNvSpPr>
              <a:spLocks noChangeArrowheads="1"/>
            </p:cNvSpPr>
            <p:nvPr/>
          </p:nvSpPr>
          <p:spPr bwMode="auto">
            <a:xfrm>
              <a:off x="4688180" y="2057400"/>
              <a:ext cx="2607800" cy="296703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" name="Rectangle 81"/>
            <p:cNvSpPr>
              <a:spLocks noChangeArrowheads="1"/>
            </p:cNvSpPr>
            <p:nvPr/>
          </p:nvSpPr>
          <p:spPr bwMode="auto">
            <a:xfrm>
              <a:off x="5799645" y="5091792"/>
              <a:ext cx="824473" cy="214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dirty="0" smtClean="0">
                  <a:solidFill>
                    <a:srgbClr val="000000"/>
                  </a:solidFill>
                </a:rPr>
                <a:t>PE detector</a:t>
              </a:r>
              <a:endParaRPr lang="en-US" sz="1400" dirty="0">
                <a:latin typeface="Times" charset="0"/>
              </a:endParaRPr>
            </a:p>
          </p:txBody>
        </p:sp>
        <p:grpSp>
          <p:nvGrpSpPr>
            <p:cNvPr id="594" name="Group 82"/>
            <p:cNvGrpSpPr>
              <a:grpSpLocks/>
            </p:cNvGrpSpPr>
            <p:nvPr/>
          </p:nvGrpSpPr>
          <p:grpSpPr bwMode="auto">
            <a:xfrm>
              <a:off x="4231920" y="2057400"/>
              <a:ext cx="457656" cy="3074988"/>
              <a:chOff x="3038" y="971"/>
              <a:chExt cx="363" cy="2147"/>
            </a:xfrm>
          </p:grpSpPr>
          <p:sp>
            <p:nvSpPr>
              <p:cNvPr id="595" name="Line 83"/>
              <p:cNvSpPr>
                <a:spLocks noChangeShapeType="1"/>
              </p:cNvSpPr>
              <p:nvPr/>
            </p:nvSpPr>
            <p:spPr bwMode="auto">
              <a:xfrm flipV="1">
                <a:off x="3400" y="971"/>
                <a:ext cx="1" cy="20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96" name="Group 84"/>
              <p:cNvGrpSpPr>
                <a:grpSpLocks/>
              </p:cNvGrpSpPr>
              <p:nvPr/>
            </p:nvGrpSpPr>
            <p:grpSpPr bwMode="auto">
              <a:xfrm>
                <a:off x="3158" y="1023"/>
                <a:ext cx="177" cy="2095"/>
                <a:chOff x="3158" y="1023"/>
                <a:chExt cx="177" cy="2095"/>
              </a:xfrm>
            </p:grpSpPr>
            <p:sp>
              <p:nvSpPr>
                <p:cNvPr id="620" name="Rectangle 85"/>
                <p:cNvSpPr>
                  <a:spLocks noChangeArrowheads="1"/>
                </p:cNvSpPr>
                <p:nvPr/>
              </p:nvSpPr>
              <p:spPr bwMode="auto">
                <a:xfrm>
                  <a:off x="3269" y="2991"/>
                  <a:ext cx="5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0</a:t>
                  </a:r>
                  <a:endParaRPr lang="en-US" sz="2400">
                    <a:latin typeface="Times" charset="0"/>
                  </a:endParaRPr>
                </a:p>
              </p:txBody>
            </p:sp>
            <p:sp>
              <p:nvSpPr>
                <p:cNvPr id="621" name="Rectangle 86"/>
                <p:cNvSpPr>
                  <a:spLocks noChangeArrowheads="1"/>
                </p:cNvSpPr>
                <p:nvPr/>
              </p:nvSpPr>
              <p:spPr bwMode="auto">
                <a:xfrm>
                  <a:off x="3214" y="2601"/>
                  <a:ext cx="118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20</a:t>
                  </a:r>
                  <a:endParaRPr lang="en-US" sz="2400">
                    <a:latin typeface="Times" charset="0"/>
                  </a:endParaRPr>
                </a:p>
              </p:txBody>
            </p:sp>
            <p:sp>
              <p:nvSpPr>
                <p:cNvPr id="622" name="Rectangle 87"/>
                <p:cNvSpPr>
                  <a:spLocks noChangeArrowheads="1"/>
                </p:cNvSpPr>
                <p:nvPr/>
              </p:nvSpPr>
              <p:spPr bwMode="auto">
                <a:xfrm>
                  <a:off x="3214" y="2207"/>
                  <a:ext cx="11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40</a:t>
                  </a:r>
                  <a:endParaRPr lang="en-US" sz="2400">
                    <a:latin typeface="Times" charset="0"/>
                  </a:endParaRPr>
                </a:p>
              </p:txBody>
            </p:sp>
            <p:sp>
              <p:nvSpPr>
                <p:cNvPr id="623" name="Rectangle 88"/>
                <p:cNvSpPr>
                  <a:spLocks noChangeArrowheads="1"/>
                </p:cNvSpPr>
                <p:nvPr/>
              </p:nvSpPr>
              <p:spPr bwMode="auto">
                <a:xfrm>
                  <a:off x="3214" y="1807"/>
                  <a:ext cx="11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60</a:t>
                  </a:r>
                  <a:endParaRPr lang="en-US" sz="2400">
                    <a:latin typeface="Times" charset="0"/>
                  </a:endParaRPr>
                </a:p>
              </p:txBody>
            </p:sp>
            <p:sp>
              <p:nvSpPr>
                <p:cNvPr id="624" name="Rectangle 89"/>
                <p:cNvSpPr>
                  <a:spLocks noChangeArrowheads="1"/>
                </p:cNvSpPr>
                <p:nvPr/>
              </p:nvSpPr>
              <p:spPr bwMode="auto">
                <a:xfrm>
                  <a:off x="3214" y="1417"/>
                  <a:ext cx="11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80</a:t>
                  </a:r>
                  <a:endParaRPr lang="en-US" sz="2400">
                    <a:latin typeface="Times" charset="0"/>
                  </a:endParaRPr>
                </a:p>
              </p:txBody>
            </p:sp>
            <p:sp>
              <p:nvSpPr>
                <p:cNvPr id="625" name="Rectangle 90"/>
                <p:cNvSpPr>
                  <a:spLocks noChangeArrowheads="1"/>
                </p:cNvSpPr>
                <p:nvPr/>
              </p:nvSpPr>
              <p:spPr bwMode="auto">
                <a:xfrm>
                  <a:off x="3158" y="1023"/>
                  <a:ext cx="177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200">
                      <a:solidFill>
                        <a:srgbClr val="000000"/>
                      </a:solidFill>
                    </a:rPr>
                    <a:t>100</a:t>
                  </a:r>
                  <a:endParaRPr lang="en-US" sz="2400">
                    <a:latin typeface="Times" charset="0"/>
                  </a:endParaRPr>
                </a:p>
              </p:txBody>
            </p:sp>
          </p:grpSp>
          <p:grpSp>
            <p:nvGrpSpPr>
              <p:cNvPr id="597" name="Group 91"/>
              <p:cNvGrpSpPr>
                <a:grpSpLocks/>
              </p:cNvGrpSpPr>
              <p:nvPr/>
            </p:nvGrpSpPr>
            <p:grpSpPr bwMode="auto">
              <a:xfrm>
                <a:off x="3352" y="1067"/>
                <a:ext cx="48" cy="1969"/>
                <a:chOff x="3352" y="1067"/>
                <a:chExt cx="48" cy="1969"/>
              </a:xfrm>
            </p:grpSpPr>
            <p:sp>
              <p:nvSpPr>
                <p:cNvPr id="599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3352" y="3035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0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3384" y="2939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1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3384" y="2843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2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3384" y="2739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352" y="2643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384" y="2547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3384" y="2443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3384" y="2347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352" y="2251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384" y="2147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3384" y="2051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3384" y="1955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3352" y="1851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384" y="1755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384" y="1659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384" y="1555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352" y="1459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384" y="1363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384" y="1259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3384" y="1163"/>
                  <a:ext cx="16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3352" y="1067"/>
                  <a:ext cx="48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98" name="Rectangle 113"/>
              <p:cNvSpPr>
                <a:spLocks noChangeArrowheads="1"/>
              </p:cNvSpPr>
              <p:nvPr/>
            </p:nvSpPr>
            <p:spPr bwMode="auto">
              <a:xfrm rot="16200000">
                <a:off x="2880" y="1907"/>
                <a:ext cx="444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rgbClr val="000000"/>
                    </a:solidFill>
                  </a:rPr>
                  <a:t>% of Max</a:t>
                </a:r>
                <a:endParaRPr lang="en-US" sz="2400">
                  <a:latin typeface="Times" charset="0"/>
                </a:endParaRPr>
              </a:p>
            </p:txBody>
          </p:sp>
        </p:grpSp>
        <p:sp>
          <p:nvSpPr>
            <p:cNvPr id="626" name="Freeform 114"/>
            <p:cNvSpPr>
              <a:spLocks/>
            </p:cNvSpPr>
            <p:nvPr/>
          </p:nvSpPr>
          <p:spPr bwMode="auto">
            <a:xfrm>
              <a:off x="4692830" y="2236258"/>
              <a:ext cx="2557570" cy="2784474"/>
            </a:xfrm>
            <a:custGeom>
              <a:avLst/>
              <a:gdLst>
                <a:gd name="T0" fmla="*/ 16 w 2032"/>
                <a:gd name="T1" fmla="*/ 1552 h 1944"/>
                <a:gd name="T2" fmla="*/ 56 w 2032"/>
                <a:gd name="T3" fmla="*/ 1128 h 1944"/>
                <a:gd name="T4" fmla="*/ 96 w 2032"/>
                <a:gd name="T5" fmla="*/ 568 h 1944"/>
                <a:gd name="T6" fmla="*/ 136 w 2032"/>
                <a:gd name="T7" fmla="*/ 224 h 1944"/>
                <a:gd name="T8" fmla="*/ 176 w 2032"/>
                <a:gd name="T9" fmla="*/ 0 h 1944"/>
                <a:gd name="T10" fmla="*/ 216 w 2032"/>
                <a:gd name="T11" fmla="*/ 184 h 1944"/>
                <a:gd name="T12" fmla="*/ 256 w 2032"/>
                <a:gd name="T13" fmla="*/ 576 h 1944"/>
                <a:gd name="T14" fmla="*/ 296 w 2032"/>
                <a:gd name="T15" fmla="*/ 1000 h 1944"/>
                <a:gd name="T16" fmla="*/ 336 w 2032"/>
                <a:gd name="T17" fmla="*/ 1272 h 1944"/>
                <a:gd name="T18" fmla="*/ 376 w 2032"/>
                <a:gd name="T19" fmla="*/ 1584 h 1944"/>
                <a:gd name="T20" fmla="*/ 416 w 2032"/>
                <a:gd name="T21" fmla="*/ 1752 h 1944"/>
                <a:gd name="T22" fmla="*/ 456 w 2032"/>
                <a:gd name="T23" fmla="*/ 1808 h 1944"/>
                <a:gd name="T24" fmla="*/ 496 w 2032"/>
                <a:gd name="T25" fmla="*/ 1864 h 1944"/>
                <a:gd name="T26" fmla="*/ 536 w 2032"/>
                <a:gd name="T27" fmla="*/ 1904 h 1944"/>
                <a:gd name="T28" fmla="*/ 576 w 2032"/>
                <a:gd name="T29" fmla="*/ 1920 h 1944"/>
                <a:gd name="T30" fmla="*/ 616 w 2032"/>
                <a:gd name="T31" fmla="*/ 1928 h 1944"/>
                <a:gd name="T32" fmla="*/ 656 w 2032"/>
                <a:gd name="T33" fmla="*/ 1928 h 1944"/>
                <a:gd name="T34" fmla="*/ 696 w 2032"/>
                <a:gd name="T35" fmla="*/ 1936 h 1944"/>
                <a:gd name="T36" fmla="*/ 736 w 2032"/>
                <a:gd name="T37" fmla="*/ 1936 h 1944"/>
                <a:gd name="T38" fmla="*/ 776 w 2032"/>
                <a:gd name="T39" fmla="*/ 1936 h 1944"/>
                <a:gd name="T40" fmla="*/ 816 w 2032"/>
                <a:gd name="T41" fmla="*/ 1936 h 1944"/>
                <a:gd name="T42" fmla="*/ 856 w 2032"/>
                <a:gd name="T43" fmla="*/ 1936 h 1944"/>
                <a:gd name="T44" fmla="*/ 896 w 2032"/>
                <a:gd name="T45" fmla="*/ 1936 h 1944"/>
                <a:gd name="T46" fmla="*/ 936 w 2032"/>
                <a:gd name="T47" fmla="*/ 1936 h 1944"/>
                <a:gd name="T48" fmla="*/ 976 w 2032"/>
                <a:gd name="T49" fmla="*/ 1936 h 1944"/>
                <a:gd name="T50" fmla="*/ 1016 w 2032"/>
                <a:gd name="T51" fmla="*/ 1936 h 1944"/>
                <a:gd name="T52" fmla="*/ 1056 w 2032"/>
                <a:gd name="T53" fmla="*/ 1936 h 1944"/>
                <a:gd name="T54" fmla="*/ 1096 w 2032"/>
                <a:gd name="T55" fmla="*/ 1944 h 1944"/>
                <a:gd name="T56" fmla="*/ 1136 w 2032"/>
                <a:gd name="T57" fmla="*/ 1944 h 1944"/>
                <a:gd name="T58" fmla="*/ 1176 w 2032"/>
                <a:gd name="T59" fmla="*/ 1944 h 1944"/>
                <a:gd name="T60" fmla="*/ 1216 w 2032"/>
                <a:gd name="T61" fmla="*/ 1944 h 1944"/>
                <a:gd name="T62" fmla="*/ 1256 w 2032"/>
                <a:gd name="T63" fmla="*/ 1944 h 1944"/>
                <a:gd name="T64" fmla="*/ 1296 w 2032"/>
                <a:gd name="T65" fmla="*/ 1944 h 1944"/>
                <a:gd name="T66" fmla="*/ 1336 w 2032"/>
                <a:gd name="T67" fmla="*/ 1944 h 1944"/>
                <a:gd name="T68" fmla="*/ 1376 w 2032"/>
                <a:gd name="T69" fmla="*/ 1944 h 1944"/>
                <a:gd name="T70" fmla="*/ 1416 w 2032"/>
                <a:gd name="T71" fmla="*/ 1944 h 1944"/>
                <a:gd name="T72" fmla="*/ 1456 w 2032"/>
                <a:gd name="T73" fmla="*/ 1944 h 1944"/>
                <a:gd name="T74" fmla="*/ 1496 w 2032"/>
                <a:gd name="T75" fmla="*/ 1944 h 1944"/>
                <a:gd name="T76" fmla="*/ 1536 w 2032"/>
                <a:gd name="T77" fmla="*/ 1944 h 1944"/>
                <a:gd name="T78" fmla="*/ 1576 w 2032"/>
                <a:gd name="T79" fmla="*/ 1944 h 1944"/>
                <a:gd name="T80" fmla="*/ 1616 w 2032"/>
                <a:gd name="T81" fmla="*/ 1944 h 1944"/>
                <a:gd name="T82" fmla="*/ 1656 w 2032"/>
                <a:gd name="T83" fmla="*/ 1944 h 1944"/>
                <a:gd name="T84" fmla="*/ 1696 w 2032"/>
                <a:gd name="T85" fmla="*/ 1944 h 1944"/>
                <a:gd name="T86" fmla="*/ 1736 w 2032"/>
                <a:gd name="T87" fmla="*/ 1944 h 1944"/>
                <a:gd name="T88" fmla="*/ 1776 w 2032"/>
                <a:gd name="T89" fmla="*/ 1944 h 1944"/>
                <a:gd name="T90" fmla="*/ 1816 w 2032"/>
                <a:gd name="T91" fmla="*/ 1944 h 1944"/>
                <a:gd name="T92" fmla="*/ 1856 w 2032"/>
                <a:gd name="T93" fmla="*/ 1944 h 1944"/>
                <a:gd name="T94" fmla="*/ 1896 w 2032"/>
                <a:gd name="T95" fmla="*/ 1944 h 1944"/>
                <a:gd name="T96" fmla="*/ 1936 w 2032"/>
                <a:gd name="T97" fmla="*/ 1944 h 1944"/>
                <a:gd name="T98" fmla="*/ 1976 w 2032"/>
                <a:gd name="T99" fmla="*/ 1944 h 1944"/>
                <a:gd name="T100" fmla="*/ 2016 w 2032"/>
                <a:gd name="T101" fmla="*/ 1944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32" h="1944">
                  <a:moveTo>
                    <a:pt x="0" y="1944"/>
                  </a:moveTo>
                  <a:lnTo>
                    <a:pt x="0" y="1400"/>
                  </a:lnTo>
                  <a:lnTo>
                    <a:pt x="0" y="1560"/>
                  </a:lnTo>
                  <a:lnTo>
                    <a:pt x="8" y="1616"/>
                  </a:lnTo>
                  <a:lnTo>
                    <a:pt x="16" y="1552"/>
                  </a:lnTo>
                  <a:lnTo>
                    <a:pt x="24" y="1472"/>
                  </a:lnTo>
                  <a:lnTo>
                    <a:pt x="32" y="1344"/>
                  </a:lnTo>
                  <a:lnTo>
                    <a:pt x="40" y="1208"/>
                  </a:lnTo>
                  <a:lnTo>
                    <a:pt x="48" y="1192"/>
                  </a:lnTo>
                  <a:lnTo>
                    <a:pt x="56" y="1128"/>
                  </a:lnTo>
                  <a:lnTo>
                    <a:pt x="64" y="1000"/>
                  </a:lnTo>
                  <a:lnTo>
                    <a:pt x="72" y="864"/>
                  </a:lnTo>
                  <a:lnTo>
                    <a:pt x="80" y="752"/>
                  </a:lnTo>
                  <a:lnTo>
                    <a:pt x="88" y="648"/>
                  </a:lnTo>
                  <a:lnTo>
                    <a:pt x="96" y="568"/>
                  </a:lnTo>
                  <a:lnTo>
                    <a:pt x="104" y="536"/>
                  </a:lnTo>
                  <a:lnTo>
                    <a:pt x="112" y="472"/>
                  </a:lnTo>
                  <a:lnTo>
                    <a:pt x="120" y="376"/>
                  </a:lnTo>
                  <a:lnTo>
                    <a:pt x="128" y="312"/>
                  </a:lnTo>
                  <a:lnTo>
                    <a:pt x="136" y="224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60" y="136"/>
                  </a:lnTo>
                  <a:lnTo>
                    <a:pt x="168" y="64"/>
                  </a:lnTo>
                  <a:lnTo>
                    <a:pt x="176" y="0"/>
                  </a:lnTo>
                  <a:lnTo>
                    <a:pt x="184" y="48"/>
                  </a:lnTo>
                  <a:lnTo>
                    <a:pt x="192" y="120"/>
                  </a:lnTo>
                  <a:lnTo>
                    <a:pt x="200" y="144"/>
                  </a:lnTo>
                  <a:lnTo>
                    <a:pt x="208" y="136"/>
                  </a:lnTo>
                  <a:lnTo>
                    <a:pt x="216" y="184"/>
                  </a:lnTo>
                  <a:lnTo>
                    <a:pt x="224" y="272"/>
                  </a:lnTo>
                  <a:lnTo>
                    <a:pt x="232" y="352"/>
                  </a:lnTo>
                  <a:lnTo>
                    <a:pt x="240" y="424"/>
                  </a:lnTo>
                  <a:lnTo>
                    <a:pt x="248" y="504"/>
                  </a:lnTo>
                  <a:lnTo>
                    <a:pt x="256" y="576"/>
                  </a:lnTo>
                  <a:lnTo>
                    <a:pt x="264" y="640"/>
                  </a:lnTo>
                  <a:lnTo>
                    <a:pt x="272" y="736"/>
                  </a:lnTo>
                  <a:lnTo>
                    <a:pt x="280" y="840"/>
                  </a:lnTo>
                  <a:lnTo>
                    <a:pt x="288" y="920"/>
                  </a:lnTo>
                  <a:lnTo>
                    <a:pt x="296" y="1000"/>
                  </a:lnTo>
                  <a:lnTo>
                    <a:pt x="304" y="1104"/>
                  </a:lnTo>
                  <a:lnTo>
                    <a:pt x="312" y="1200"/>
                  </a:lnTo>
                  <a:lnTo>
                    <a:pt x="320" y="1232"/>
                  </a:lnTo>
                  <a:lnTo>
                    <a:pt x="328" y="1216"/>
                  </a:lnTo>
                  <a:lnTo>
                    <a:pt x="336" y="1272"/>
                  </a:lnTo>
                  <a:lnTo>
                    <a:pt x="344" y="1368"/>
                  </a:lnTo>
                  <a:lnTo>
                    <a:pt x="352" y="1440"/>
                  </a:lnTo>
                  <a:lnTo>
                    <a:pt x="360" y="1488"/>
                  </a:lnTo>
                  <a:lnTo>
                    <a:pt x="368" y="1536"/>
                  </a:lnTo>
                  <a:lnTo>
                    <a:pt x="376" y="1584"/>
                  </a:lnTo>
                  <a:lnTo>
                    <a:pt x="384" y="1616"/>
                  </a:lnTo>
                  <a:lnTo>
                    <a:pt x="392" y="1648"/>
                  </a:lnTo>
                  <a:lnTo>
                    <a:pt x="400" y="1688"/>
                  </a:lnTo>
                  <a:lnTo>
                    <a:pt x="408" y="1728"/>
                  </a:lnTo>
                  <a:lnTo>
                    <a:pt x="416" y="1752"/>
                  </a:lnTo>
                  <a:lnTo>
                    <a:pt x="424" y="1752"/>
                  </a:lnTo>
                  <a:lnTo>
                    <a:pt x="432" y="1768"/>
                  </a:lnTo>
                  <a:lnTo>
                    <a:pt x="440" y="1792"/>
                  </a:lnTo>
                  <a:lnTo>
                    <a:pt x="448" y="1808"/>
                  </a:lnTo>
                  <a:lnTo>
                    <a:pt x="456" y="1808"/>
                  </a:lnTo>
                  <a:lnTo>
                    <a:pt x="464" y="1816"/>
                  </a:lnTo>
                  <a:lnTo>
                    <a:pt x="472" y="1832"/>
                  </a:lnTo>
                  <a:lnTo>
                    <a:pt x="480" y="1848"/>
                  </a:lnTo>
                  <a:lnTo>
                    <a:pt x="488" y="1856"/>
                  </a:lnTo>
                  <a:lnTo>
                    <a:pt x="496" y="1864"/>
                  </a:lnTo>
                  <a:lnTo>
                    <a:pt x="504" y="1872"/>
                  </a:lnTo>
                  <a:lnTo>
                    <a:pt x="512" y="1880"/>
                  </a:lnTo>
                  <a:lnTo>
                    <a:pt x="520" y="1888"/>
                  </a:lnTo>
                  <a:lnTo>
                    <a:pt x="528" y="1896"/>
                  </a:lnTo>
                  <a:lnTo>
                    <a:pt x="536" y="1904"/>
                  </a:lnTo>
                  <a:lnTo>
                    <a:pt x="544" y="1904"/>
                  </a:lnTo>
                  <a:lnTo>
                    <a:pt x="552" y="1912"/>
                  </a:lnTo>
                  <a:lnTo>
                    <a:pt x="560" y="1912"/>
                  </a:lnTo>
                  <a:lnTo>
                    <a:pt x="568" y="1920"/>
                  </a:lnTo>
                  <a:lnTo>
                    <a:pt x="576" y="1920"/>
                  </a:lnTo>
                  <a:lnTo>
                    <a:pt x="584" y="1920"/>
                  </a:lnTo>
                  <a:lnTo>
                    <a:pt x="592" y="1928"/>
                  </a:lnTo>
                  <a:lnTo>
                    <a:pt x="600" y="1928"/>
                  </a:lnTo>
                  <a:lnTo>
                    <a:pt x="608" y="1928"/>
                  </a:lnTo>
                  <a:lnTo>
                    <a:pt x="616" y="1928"/>
                  </a:lnTo>
                  <a:lnTo>
                    <a:pt x="624" y="1928"/>
                  </a:lnTo>
                  <a:lnTo>
                    <a:pt x="632" y="1928"/>
                  </a:lnTo>
                  <a:lnTo>
                    <a:pt x="640" y="1928"/>
                  </a:lnTo>
                  <a:lnTo>
                    <a:pt x="648" y="1928"/>
                  </a:lnTo>
                  <a:lnTo>
                    <a:pt x="656" y="1928"/>
                  </a:lnTo>
                  <a:lnTo>
                    <a:pt x="664" y="1928"/>
                  </a:lnTo>
                  <a:lnTo>
                    <a:pt x="672" y="1936"/>
                  </a:lnTo>
                  <a:lnTo>
                    <a:pt x="680" y="1936"/>
                  </a:lnTo>
                  <a:lnTo>
                    <a:pt x="688" y="1936"/>
                  </a:lnTo>
                  <a:lnTo>
                    <a:pt x="696" y="1936"/>
                  </a:lnTo>
                  <a:lnTo>
                    <a:pt x="704" y="1936"/>
                  </a:lnTo>
                  <a:lnTo>
                    <a:pt x="712" y="1936"/>
                  </a:lnTo>
                  <a:lnTo>
                    <a:pt x="720" y="1936"/>
                  </a:lnTo>
                  <a:lnTo>
                    <a:pt x="728" y="1936"/>
                  </a:lnTo>
                  <a:lnTo>
                    <a:pt x="736" y="1936"/>
                  </a:lnTo>
                  <a:lnTo>
                    <a:pt x="744" y="1936"/>
                  </a:lnTo>
                  <a:lnTo>
                    <a:pt x="752" y="1936"/>
                  </a:lnTo>
                  <a:lnTo>
                    <a:pt x="760" y="1936"/>
                  </a:lnTo>
                  <a:lnTo>
                    <a:pt x="768" y="1936"/>
                  </a:lnTo>
                  <a:lnTo>
                    <a:pt x="776" y="1936"/>
                  </a:lnTo>
                  <a:lnTo>
                    <a:pt x="784" y="1936"/>
                  </a:lnTo>
                  <a:lnTo>
                    <a:pt x="792" y="1936"/>
                  </a:lnTo>
                  <a:lnTo>
                    <a:pt x="800" y="1936"/>
                  </a:lnTo>
                  <a:lnTo>
                    <a:pt x="808" y="1936"/>
                  </a:lnTo>
                  <a:lnTo>
                    <a:pt x="816" y="1936"/>
                  </a:lnTo>
                  <a:lnTo>
                    <a:pt x="824" y="1936"/>
                  </a:lnTo>
                  <a:lnTo>
                    <a:pt x="832" y="1936"/>
                  </a:lnTo>
                  <a:lnTo>
                    <a:pt x="840" y="1936"/>
                  </a:lnTo>
                  <a:lnTo>
                    <a:pt x="848" y="1936"/>
                  </a:lnTo>
                  <a:lnTo>
                    <a:pt x="856" y="1936"/>
                  </a:lnTo>
                  <a:lnTo>
                    <a:pt x="864" y="1936"/>
                  </a:lnTo>
                  <a:lnTo>
                    <a:pt x="872" y="1936"/>
                  </a:lnTo>
                  <a:lnTo>
                    <a:pt x="880" y="1936"/>
                  </a:lnTo>
                  <a:lnTo>
                    <a:pt x="888" y="1936"/>
                  </a:lnTo>
                  <a:lnTo>
                    <a:pt x="896" y="1936"/>
                  </a:lnTo>
                  <a:lnTo>
                    <a:pt x="904" y="1936"/>
                  </a:lnTo>
                  <a:lnTo>
                    <a:pt x="912" y="1936"/>
                  </a:lnTo>
                  <a:lnTo>
                    <a:pt x="920" y="1936"/>
                  </a:lnTo>
                  <a:lnTo>
                    <a:pt x="928" y="1936"/>
                  </a:lnTo>
                  <a:lnTo>
                    <a:pt x="936" y="1936"/>
                  </a:lnTo>
                  <a:lnTo>
                    <a:pt x="944" y="1936"/>
                  </a:lnTo>
                  <a:lnTo>
                    <a:pt x="952" y="1936"/>
                  </a:lnTo>
                  <a:lnTo>
                    <a:pt x="960" y="1936"/>
                  </a:lnTo>
                  <a:lnTo>
                    <a:pt x="968" y="1936"/>
                  </a:lnTo>
                  <a:lnTo>
                    <a:pt x="976" y="1936"/>
                  </a:lnTo>
                  <a:lnTo>
                    <a:pt x="984" y="1936"/>
                  </a:lnTo>
                  <a:lnTo>
                    <a:pt x="992" y="1936"/>
                  </a:lnTo>
                  <a:lnTo>
                    <a:pt x="1000" y="1936"/>
                  </a:lnTo>
                  <a:lnTo>
                    <a:pt x="1008" y="1936"/>
                  </a:lnTo>
                  <a:lnTo>
                    <a:pt x="1016" y="1936"/>
                  </a:lnTo>
                  <a:lnTo>
                    <a:pt x="1024" y="1936"/>
                  </a:lnTo>
                  <a:lnTo>
                    <a:pt x="1032" y="1936"/>
                  </a:lnTo>
                  <a:lnTo>
                    <a:pt x="1040" y="1936"/>
                  </a:lnTo>
                  <a:lnTo>
                    <a:pt x="1048" y="1936"/>
                  </a:lnTo>
                  <a:lnTo>
                    <a:pt x="1056" y="1936"/>
                  </a:lnTo>
                  <a:lnTo>
                    <a:pt x="1064" y="1936"/>
                  </a:lnTo>
                  <a:lnTo>
                    <a:pt x="1072" y="1936"/>
                  </a:lnTo>
                  <a:lnTo>
                    <a:pt x="1080" y="1936"/>
                  </a:lnTo>
                  <a:lnTo>
                    <a:pt x="1088" y="1936"/>
                  </a:lnTo>
                  <a:lnTo>
                    <a:pt x="1096" y="1944"/>
                  </a:lnTo>
                  <a:lnTo>
                    <a:pt x="1104" y="1944"/>
                  </a:lnTo>
                  <a:lnTo>
                    <a:pt x="1112" y="1944"/>
                  </a:lnTo>
                  <a:lnTo>
                    <a:pt x="1120" y="1944"/>
                  </a:lnTo>
                  <a:lnTo>
                    <a:pt x="1128" y="1944"/>
                  </a:lnTo>
                  <a:lnTo>
                    <a:pt x="1136" y="1944"/>
                  </a:lnTo>
                  <a:lnTo>
                    <a:pt x="1144" y="1944"/>
                  </a:lnTo>
                  <a:lnTo>
                    <a:pt x="1152" y="1944"/>
                  </a:lnTo>
                  <a:lnTo>
                    <a:pt x="1160" y="1944"/>
                  </a:lnTo>
                  <a:lnTo>
                    <a:pt x="1168" y="1944"/>
                  </a:lnTo>
                  <a:lnTo>
                    <a:pt x="1176" y="1944"/>
                  </a:lnTo>
                  <a:lnTo>
                    <a:pt x="1184" y="1944"/>
                  </a:lnTo>
                  <a:lnTo>
                    <a:pt x="1192" y="1944"/>
                  </a:lnTo>
                  <a:lnTo>
                    <a:pt x="1200" y="1944"/>
                  </a:lnTo>
                  <a:lnTo>
                    <a:pt x="1208" y="1944"/>
                  </a:lnTo>
                  <a:lnTo>
                    <a:pt x="1216" y="1944"/>
                  </a:lnTo>
                  <a:lnTo>
                    <a:pt x="1224" y="1944"/>
                  </a:lnTo>
                  <a:lnTo>
                    <a:pt x="1232" y="1944"/>
                  </a:lnTo>
                  <a:lnTo>
                    <a:pt x="1240" y="1944"/>
                  </a:lnTo>
                  <a:lnTo>
                    <a:pt x="1248" y="1944"/>
                  </a:lnTo>
                  <a:lnTo>
                    <a:pt x="1256" y="1944"/>
                  </a:lnTo>
                  <a:lnTo>
                    <a:pt x="1264" y="1944"/>
                  </a:lnTo>
                  <a:lnTo>
                    <a:pt x="1272" y="1944"/>
                  </a:lnTo>
                  <a:lnTo>
                    <a:pt x="1280" y="1944"/>
                  </a:lnTo>
                  <a:lnTo>
                    <a:pt x="1288" y="1944"/>
                  </a:lnTo>
                  <a:lnTo>
                    <a:pt x="1296" y="1944"/>
                  </a:lnTo>
                  <a:lnTo>
                    <a:pt x="1304" y="1944"/>
                  </a:lnTo>
                  <a:lnTo>
                    <a:pt x="1312" y="1944"/>
                  </a:lnTo>
                  <a:lnTo>
                    <a:pt x="1320" y="1944"/>
                  </a:lnTo>
                  <a:lnTo>
                    <a:pt x="1328" y="1944"/>
                  </a:lnTo>
                  <a:lnTo>
                    <a:pt x="1336" y="1944"/>
                  </a:lnTo>
                  <a:lnTo>
                    <a:pt x="1344" y="1944"/>
                  </a:lnTo>
                  <a:lnTo>
                    <a:pt x="1352" y="1944"/>
                  </a:lnTo>
                  <a:lnTo>
                    <a:pt x="1360" y="1944"/>
                  </a:lnTo>
                  <a:lnTo>
                    <a:pt x="1368" y="1944"/>
                  </a:lnTo>
                  <a:lnTo>
                    <a:pt x="1376" y="1944"/>
                  </a:lnTo>
                  <a:lnTo>
                    <a:pt x="1384" y="1944"/>
                  </a:lnTo>
                  <a:lnTo>
                    <a:pt x="1392" y="1944"/>
                  </a:lnTo>
                  <a:lnTo>
                    <a:pt x="1400" y="1944"/>
                  </a:lnTo>
                  <a:lnTo>
                    <a:pt x="1408" y="1944"/>
                  </a:lnTo>
                  <a:lnTo>
                    <a:pt x="1416" y="1944"/>
                  </a:lnTo>
                  <a:lnTo>
                    <a:pt x="1424" y="1944"/>
                  </a:lnTo>
                  <a:lnTo>
                    <a:pt x="1432" y="1944"/>
                  </a:lnTo>
                  <a:lnTo>
                    <a:pt x="1440" y="1944"/>
                  </a:lnTo>
                  <a:lnTo>
                    <a:pt x="1448" y="1944"/>
                  </a:lnTo>
                  <a:lnTo>
                    <a:pt x="1456" y="1944"/>
                  </a:lnTo>
                  <a:lnTo>
                    <a:pt x="1464" y="1944"/>
                  </a:lnTo>
                  <a:lnTo>
                    <a:pt x="1472" y="1944"/>
                  </a:lnTo>
                  <a:lnTo>
                    <a:pt x="1480" y="1944"/>
                  </a:lnTo>
                  <a:lnTo>
                    <a:pt x="1488" y="1944"/>
                  </a:lnTo>
                  <a:lnTo>
                    <a:pt x="1496" y="1944"/>
                  </a:lnTo>
                  <a:lnTo>
                    <a:pt x="1504" y="1944"/>
                  </a:lnTo>
                  <a:lnTo>
                    <a:pt x="1512" y="1944"/>
                  </a:lnTo>
                  <a:lnTo>
                    <a:pt x="1520" y="1944"/>
                  </a:lnTo>
                  <a:lnTo>
                    <a:pt x="1528" y="1944"/>
                  </a:lnTo>
                  <a:lnTo>
                    <a:pt x="1536" y="1944"/>
                  </a:lnTo>
                  <a:lnTo>
                    <a:pt x="1544" y="1944"/>
                  </a:lnTo>
                  <a:lnTo>
                    <a:pt x="1552" y="1944"/>
                  </a:lnTo>
                  <a:lnTo>
                    <a:pt x="1560" y="1944"/>
                  </a:lnTo>
                  <a:lnTo>
                    <a:pt x="1568" y="1944"/>
                  </a:lnTo>
                  <a:lnTo>
                    <a:pt x="1576" y="1944"/>
                  </a:lnTo>
                  <a:lnTo>
                    <a:pt x="1584" y="1944"/>
                  </a:lnTo>
                  <a:lnTo>
                    <a:pt x="1592" y="1944"/>
                  </a:lnTo>
                  <a:lnTo>
                    <a:pt x="1600" y="1944"/>
                  </a:lnTo>
                  <a:lnTo>
                    <a:pt x="1608" y="1944"/>
                  </a:lnTo>
                  <a:lnTo>
                    <a:pt x="1616" y="1944"/>
                  </a:lnTo>
                  <a:lnTo>
                    <a:pt x="1624" y="1944"/>
                  </a:lnTo>
                  <a:lnTo>
                    <a:pt x="1632" y="1944"/>
                  </a:lnTo>
                  <a:lnTo>
                    <a:pt x="1640" y="1944"/>
                  </a:lnTo>
                  <a:lnTo>
                    <a:pt x="1648" y="1944"/>
                  </a:lnTo>
                  <a:lnTo>
                    <a:pt x="1656" y="1944"/>
                  </a:lnTo>
                  <a:lnTo>
                    <a:pt x="1664" y="1944"/>
                  </a:lnTo>
                  <a:lnTo>
                    <a:pt x="1672" y="1944"/>
                  </a:lnTo>
                  <a:lnTo>
                    <a:pt x="1680" y="1944"/>
                  </a:lnTo>
                  <a:lnTo>
                    <a:pt x="1688" y="1944"/>
                  </a:lnTo>
                  <a:lnTo>
                    <a:pt x="1696" y="1944"/>
                  </a:lnTo>
                  <a:lnTo>
                    <a:pt x="1704" y="1944"/>
                  </a:lnTo>
                  <a:lnTo>
                    <a:pt x="1712" y="1944"/>
                  </a:lnTo>
                  <a:lnTo>
                    <a:pt x="1720" y="1944"/>
                  </a:lnTo>
                  <a:lnTo>
                    <a:pt x="1728" y="1944"/>
                  </a:lnTo>
                  <a:lnTo>
                    <a:pt x="1736" y="1944"/>
                  </a:lnTo>
                  <a:lnTo>
                    <a:pt x="1744" y="1944"/>
                  </a:lnTo>
                  <a:lnTo>
                    <a:pt x="1752" y="1944"/>
                  </a:lnTo>
                  <a:lnTo>
                    <a:pt x="1760" y="1944"/>
                  </a:lnTo>
                  <a:lnTo>
                    <a:pt x="1768" y="1944"/>
                  </a:lnTo>
                  <a:lnTo>
                    <a:pt x="1776" y="1944"/>
                  </a:lnTo>
                  <a:lnTo>
                    <a:pt x="1784" y="1944"/>
                  </a:lnTo>
                  <a:lnTo>
                    <a:pt x="1792" y="1944"/>
                  </a:lnTo>
                  <a:lnTo>
                    <a:pt x="1800" y="1944"/>
                  </a:lnTo>
                  <a:lnTo>
                    <a:pt x="1808" y="1944"/>
                  </a:lnTo>
                  <a:lnTo>
                    <a:pt x="1816" y="1944"/>
                  </a:lnTo>
                  <a:lnTo>
                    <a:pt x="1824" y="1944"/>
                  </a:lnTo>
                  <a:lnTo>
                    <a:pt x="1832" y="1944"/>
                  </a:lnTo>
                  <a:lnTo>
                    <a:pt x="1840" y="1944"/>
                  </a:lnTo>
                  <a:lnTo>
                    <a:pt x="1848" y="1944"/>
                  </a:lnTo>
                  <a:lnTo>
                    <a:pt x="1856" y="1944"/>
                  </a:lnTo>
                  <a:lnTo>
                    <a:pt x="1864" y="1944"/>
                  </a:lnTo>
                  <a:lnTo>
                    <a:pt x="1872" y="1944"/>
                  </a:lnTo>
                  <a:lnTo>
                    <a:pt x="1880" y="1944"/>
                  </a:lnTo>
                  <a:lnTo>
                    <a:pt x="1888" y="1944"/>
                  </a:lnTo>
                  <a:lnTo>
                    <a:pt x="1896" y="1944"/>
                  </a:lnTo>
                  <a:lnTo>
                    <a:pt x="1904" y="1944"/>
                  </a:lnTo>
                  <a:lnTo>
                    <a:pt x="1912" y="1944"/>
                  </a:lnTo>
                  <a:lnTo>
                    <a:pt x="1920" y="1944"/>
                  </a:lnTo>
                  <a:lnTo>
                    <a:pt x="1928" y="1944"/>
                  </a:lnTo>
                  <a:lnTo>
                    <a:pt x="1936" y="1944"/>
                  </a:lnTo>
                  <a:lnTo>
                    <a:pt x="1944" y="1944"/>
                  </a:lnTo>
                  <a:lnTo>
                    <a:pt x="1952" y="1944"/>
                  </a:lnTo>
                  <a:lnTo>
                    <a:pt x="1960" y="1944"/>
                  </a:lnTo>
                  <a:lnTo>
                    <a:pt x="1968" y="1944"/>
                  </a:lnTo>
                  <a:lnTo>
                    <a:pt x="1976" y="1944"/>
                  </a:lnTo>
                  <a:lnTo>
                    <a:pt x="1984" y="1944"/>
                  </a:lnTo>
                  <a:lnTo>
                    <a:pt x="1992" y="1944"/>
                  </a:lnTo>
                  <a:lnTo>
                    <a:pt x="2000" y="1944"/>
                  </a:lnTo>
                  <a:lnTo>
                    <a:pt x="2008" y="1944"/>
                  </a:lnTo>
                  <a:lnTo>
                    <a:pt x="2016" y="1944"/>
                  </a:lnTo>
                  <a:lnTo>
                    <a:pt x="2024" y="1944"/>
                  </a:lnTo>
                  <a:lnTo>
                    <a:pt x="2032" y="1944"/>
                  </a:lnTo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Freeform 115"/>
            <p:cNvSpPr>
              <a:spLocks/>
            </p:cNvSpPr>
            <p:nvPr/>
          </p:nvSpPr>
          <p:spPr bwMode="auto">
            <a:xfrm>
              <a:off x="4707714" y="2217738"/>
              <a:ext cx="2557570" cy="2784474"/>
            </a:xfrm>
            <a:custGeom>
              <a:avLst/>
              <a:gdLst>
                <a:gd name="T0" fmla="*/ 24 w 2032"/>
                <a:gd name="T1" fmla="*/ 1912 h 1944"/>
                <a:gd name="T2" fmla="*/ 64 w 2032"/>
                <a:gd name="T3" fmla="*/ 1840 h 1944"/>
                <a:gd name="T4" fmla="*/ 104 w 2032"/>
                <a:gd name="T5" fmla="*/ 1696 h 1944"/>
                <a:gd name="T6" fmla="*/ 144 w 2032"/>
                <a:gd name="T7" fmla="*/ 1488 h 1944"/>
                <a:gd name="T8" fmla="*/ 184 w 2032"/>
                <a:gd name="T9" fmla="*/ 1208 h 1944"/>
                <a:gd name="T10" fmla="*/ 224 w 2032"/>
                <a:gd name="T11" fmla="*/ 896 h 1944"/>
                <a:gd name="T12" fmla="*/ 264 w 2032"/>
                <a:gd name="T13" fmla="*/ 512 h 1944"/>
                <a:gd name="T14" fmla="*/ 304 w 2032"/>
                <a:gd name="T15" fmla="*/ 208 h 1944"/>
                <a:gd name="T16" fmla="*/ 344 w 2032"/>
                <a:gd name="T17" fmla="*/ 72 h 1944"/>
                <a:gd name="T18" fmla="*/ 384 w 2032"/>
                <a:gd name="T19" fmla="*/ 72 h 1944"/>
                <a:gd name="T20" fmla="*/ 424 w 2032"/>
                <a:gd name="T21" fmla="*/ 320 h 1944"/>
                <a:gd name="T22" fmla="*/ 464 w 2032"/>
                <a:gd name="T23" fmla="*/ 744 h 1944"/>
                <a:gd name="T24" fmla="*/ 504 w 2032"/>
                <a:gd name="T25" fmla="*/ 896 h 1944"/>
                <a:gd name="T26" fmla="*/ 544 w 2032"/>
                <a:gd name="T27" fmla="*/ 1360 h 1944"/>
                <a:gd name="T28" fmla="*/ 584 w 2032"/>
                <a:gd name="T29" fmla="*/ 1488 h 1944"/>
                <a:gd name="T30" fmla="*/ 624 w 2032"/>
                <a:gd name="T31" fmla="*/ 1592 h 1944"/>
                <a:gd name="T32" fmla="*/ 664 w 2032"/>
                <a:gd name="T33" fmla="*/ 1656 h 1944"/>
                <a:gd name="T34" fmla="*/ 704 w 2032"/>
                <a:gd name="T35" fmla="*/ 1640 h 1944"/>
                <a:gd name="T36" fmla="*/ 744 w 2032"/>
                <a:gd name="T37" fmla="*/ 1736 h 1944"/>
                <a:gd name="T38" fmla="*/ 784 w 2032"/>
                <a:gd name="T39" fmla="*/ 1776 h 1944"/>
                <a:gd name="T40" fmla="*/ 824 w 2032"/>
                <a:gd name="T41" fmla="*/ 1856 h 1944"/>
                <a:gd name="T42" fmla="*/ 864 w 2032"/>
                <a:gd name="T43" fmla="*/ 1888 h 1944"/>
                <a:gd name="T44" fmla="*/ 904 w 2032"/>
                <a:gd name="T45" fmla="*/ 1912 h 1944"/>
                <a:gd name="T46" fmla="*/ 944 w 2032"/>
                <a:gd name="T47" fmla="*/ 1928 h 1944"/>
                <a:gd name="T48" fmla="*/ 984 w 2032"/>
                <a:gd name="T49" fmla="*/ 1928 h 1944"/>
                <a:gd name="T50" fmla="*/ 1024 w 2032"/>
                <a:gd name="T51" fmla="*/ 1936 h 1944"/>
                <a:gd name="T52" fmla="*/ 1064 w 2032"/>
                <a:gd name="T53" fmla="*/ 1936 h 1944"/>
                <a:gd name="T54" fmla="*/ 1104 w 2032"/>
                <a:gd name="T55" fmla="*/ 1936 h 1944"/>
                <a:gd name="T56" fmla="*/ 1144 w 2032"/>
                <a:gd name="T57" fmla="*/ 1936 h 1944"/>
                <a:gd name="T58" fmla="*/ 1184 w 2032"/>
                <a:gd name="T59" fmla="*/ 1936 h 1944"/>
                <a:gd name="T60" fmla="*/ 1224 w 2032"/>
                <a:gd name="T61" fmla="*/ 1936 h 1944"/>
                <a:gd name="T62" fmla="*/ 1264 w 2032"/>
                <a:gd name="T63" fmla="*/ 1936 h 1944"/>
                <a:gd name="T64" fmla="*/ 1304 w 2032"/>
                <a:gd name="T65" fmla="*/ 1944 h 1944"/>
                <a:gd name="T66" fmla="*/ 1344 w 2032"/>
                <a:gd name="T67" fmla="*/ 1944 h 1944"/>
                <a:gd name="T68" fmla="*/ 1384 w 2032"/>
                <a:gd name="T69" fmla="*/ 1944 h 1944"/>
                <a:gd name="T70" fmla="*/ 1424 w 2032"/>
                <a:gd name="T71" fmla="*/ 1944 h 1944"/>
                <a:gd name="T72" fmla="*/ 1464 w 2032"/>
                <a:gd name="T73" fmla="*/ 1944 h 1944"/>
                <a:gd name="T74" fmla="*/ 1504 w 2032"/>
                <a:gd name="T75" fmla="*/ 1944 h 1944"/>
                <a:gd name="T76" fmla="*/ 1544 w 2032"/>
                <a:gd name="T77" fmla="*/ 1944 h 1944"/>
                <a:gd name="T78" fmla="*/ 1584 w 2032"/>
                <a:gd name="T79" fmla="*/ 1944 h 1944"/>
                <a:gd name="T80" fmla="*/ 1624 w 2032"/>
                <a:gd name="T81" fmla="*/ 1944 h 1944"/>
                <a:gd name="T82" fmla="*/ 1664 w 2032"/>
                <a:gd name="T83" fmla="*/ 1944 h 1944"/>
                <a:gd name="T84" fmla="*/ 1704 w 2032"/>
                <a:gd name="T85" fmla="*/ 1944 h 1944"/>
                <a:gd name="T86" fmla="*/ 1744 w 2032"/>
                <a:gd name="T87" fmla="*/ 1944 h 1944"/>
                <a:gd name="T88" fmla="*/ 1784 w 2032"/>
                <a:gd name="T89" fmla="*/ 1944 h 1944"/>
                <a:gd name="T90" fmla="*/ 1824 w 2032"/>
                <a:gd name="T91" fmla="*/ 1944 h 1944"/>
                <a:gd name="T92" fmla="*/ 1864 w 2032"/>
                <a:gd name="T93" fmla="*/ 1944 h 1944"/>
                <a:gd name="T94" fmla="*/ 1904 w 2032"/>
                <a:gd name="T95" fmla="*/ 1944 h 1944"/>
                <a:gd name="T96" fmla="*/ 1944 w 2032"/>
                <a:gd name="T97" fmla="*/ 1944 h 1944"/>
                <a:gd name="T98" fmla="*/ 1984 w 2032"/>
                <a:gd name="T99" fmla="*/ 1944 h 1944"/>
                <a:gd name="T100" fmla="*/ 2024 w 2032"/>
                <a:gd name="T101" fmla="*/ 1944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32" h="1944">
                  <a:moveTo>
                    <a:pt x="0" y="1944"/>
                  </a:moveTo>
                  <a:lnTo>
                    <a:pt x="0" y="1920"/>
                  </a:lnTo>
                  <a:lnTo>
                    <a:pt x="8" y="1920"/>
                  </a:lnTo>
                  <a:lnTo>
                    <a:pt x="16" y="1912"/>
                  </a:lnTo>
                  <a:lnTo>
                    <a:pt x="24" y="1912"/>
                  </a:lnTo>
                  <a:lnTo>
                    <a:pt x="32" y="1904"/>
                  </a:lnTo>
                  <a:lnTo>
                    <a:pt x="40" y="1896"/>
                  </a:lnTo>
                  <a:lnTo>
                    <a:pt x="48" y="1880"/>
                  </a:lnTo>
                  <a:lnTo>
                    <a:pt x="56" y="1864"/>
                  </a:lnTo>
                  <a:lnTo>
                    <a:pt x="64" y="1840"/>
                  </a:lnTo>
                  <a:lnTo>
                    <a:pt x="72" y="1808"/>
                  </a:lnTo>
                  <a:lnTo>
                    <a:pt x="80" y="1792"/>
                  </a:lnTo>
                  <a:lnTo>
                    <a:pt x="88" y="1768"/>
                  </a:lnTo>
                  <a:lnTo>
                    <a:pt x="96" y="1728"/>
                  </a:lnTo>
                  <a:lnTo>
                    <a:pt x="104" y="1696"/>
                  </a:lnTo>
                  <a:lnTo>
                    <a:pt x="112" y="1680"/>
                  </a:lnTo>
                  <a:lnTo>
                    <a:pt x="120" y="1664"/>
                  </a:lnTo>
                  <a:lnTo>
                    <a:pt x="128" y="1616"/>
                  </a:lnTo>
                  <a:lnTo>
                    <a:pt x="136" y="1536"/>
                  </a:lnTo>
                  <a:lnTo>
                    <a:pt x="144" y="1488"/>
                  </a:lnTo>
                  <a:lnTo>
                    <a:pt x="152" y="1464"/>
                  </a:lnTo>
                  <a:lnTo>
                    <a:pt x="160" y="1408"/>
                  </a:lnTo>
                  <a:lnTo>
                    <a:pt x="168" y="1360"/>
                  </a:lnTo>
                  <a:lnTo>
                    <a:pt x="176" y="1304"/>
                  </a:lnTo>
                  <a:lnTo>
                    <a:pt x="184" y="1208"/>
                  </a:lnTo>
                  <a:lnTo>
                    <a:pt x="192" y="1128"/>
                  </a:lnTo>
                  <a:lnTo>
                    <a:pt x="200" y="1040"/>
                  </a:lnTo>
                  <a:lnTo>
                    <a:pt x="208" y="936"/>
                  </a:lnTo>
                  <a:lnTo>
                    <a:pt x="216" y="864"/>
                  </a:lnTo>
                  <a:lnTo>
                    <a:pt x="224" y="896"/>
                  </a:lnTo>
                  <a:lnTo>
                    <a:pt x="232" y="840"/>
                  </a:lnTo>
                  <a:lnTo>
                    <a:pt x="240" y="712"/>
                  </a:lnTo>
                  <a:lnTo>
                    <a:pt x="248" y="640"/>
                  </a:lnTo>
                  <a:lnTo>
                    <a:pt x="256" y="584"/>
                  </a:lnTo>
                  <a:lnTo>
                    <a:pt x="264" y="512"/>
                  </a:lnTo>
                  <a:lnTo>
                    <a:pt x="272" y="416"/>
                  </a:lnTo>
                  <a:lnTo>
                    <a:pt x="280" y="320"/>
                  </a:lnTo>
                  <a:lnTo>
                    <a:pt x="288" y="224"/>
                  </a:lnTo>
                  <a:lnTo>
                    <a:pt x="296" y="192"/>
                  </a:lnTo>
                  <a:lnTo>
                    <a:pt x="304" y="208"/>
                  </a:lnTo>
                  <a:lnTo>
                    <a:pt x="312" y="192"/>
                  </a:lnTo>
                  <a:lnTo>
                    <a:pt x="320" y="120"/>
                  </a:lnTo>
                  <a:lnTo>
                    <a:pt x="328" y="56"/>
                  </a:lnTo>
                  <a:lnTo>
                    <a:pt x="336" y="40"/>
                  </a:lnTo>
                  <a:lnTo>
                    <a:pt x="344" y="72"/>
                  </a:lnTo>
                  <a:lnTo>
                    <a:pt x="352" y="104"/>
                  </a:lnTo>
                  <a:lnTo>
                    <a:pt x="360" y="64"/>
                  </a:lnTo>
                  <a:lnTo>
                    <a:pt x="368" y="0"/>
                  </a:lnTo>
                  <a:lnTo>
                    <a:pt x="376" y="0"/>
                  </a:lnTo>
                  <a:lnTo>
                    <a:pt x="384" y="72"/>
                  </a:lnTo>
                  <a:lnTo>
                    <a:pt x="392" y="168"/>
                  </a:lnTo>
                  <a:lnTo>
                    <a:pt x="400" y="248"/>
                  </a:lnTo>
                  <a:lnTo>
                    <a:pt x="408" y="280"/>
                  </a:lnTo>
                  <a:lnTo>
                    <a:pt x="416" y="280"/>
                  </a:lnTo>
                  <a:lnTo>
                    <a:pt x="424" y="320"/>
                  </a:lnTo>
                  <a:lnTo>
                    <a:pt x="432" y="408"/>
                  </a:lnTo>
                  <a:lnTo>
                    <a:pt x="440" y="480"/>
                  </a:lnTo>
                  <a:lnTo>
                    <a:pt x="448" y="552"/>
                  </a:lnTo>
                  <a:lnTo>
                    <a:pt x="456" y="656"/>
                  </a:lnTo>
                  <a:lnTo>
                    <a:pt x="464" y="744"/>
                  </a:lnTo>
                  <a:lnTo>
                    <a:pt x="472" y="800"/>
                  </a:lnTo>
                  <a:lnTo>
                    <a:pt x="480" y="880"/>
                  </a:lnTo>
                  <a:lnTo>
                    <a:pt x="488" y="920"/>
                  </a:lnTo>
                  <a:lnTo>
                    <a:pt x="496" y="856"/>
                  </a:lnTo>
                  <a:lnTo>
                    <a:pt x="504" y="896"/>
                  </a:lnTo>
                  <a:lnTo>
                    <a:pt x="512" y="1016"/>
                  </a:lnTo>
                  <a:lnTo>
                    <a:pt x="520" y="1112"/>
                  </a:lnTo>
                  <a:lnTo>
                    <a:pt x="528" y="1224"/>
                  </a:lnTo>
                  <a:lnTo>
                    <a:pt x="536" y="1312"/>
                  </a:lnTo>
                  <a:lnTo>
                    <a:pt x="544" y="1360"/>
                  </a:lnTo>
                  <a:lnTo>
                    <a:pt x="552" y="1400"/>
                  </a:lnTo>
                  <a:lnTo>
                    <a:pt x="560" y="1448"/>
                  </a:lnTo>
                  <a:lnTo>
                    <a:pt x="568" y="1480"/>
                  </a:lnTo>
                  <a:lnTo>
                    <a:pt x="576" y="1504"/>
                  </a:lnTo>
                  <a:lnTo>
                    <a:pt x="584" y="1488"/>
                  </a:lnTo>
                  <a:lnTo>
                    <a:pt x="592" y="1464"/>
                  </a:lnTo>
                  <a:lnTo>
                    <a:pt x="600" y="1504"/>
                  </a:lnTo>
                  <a:lnTo>
                    <a:pt x="608" y="1568"/>
                  </a:lnTo>
                  <a:lnTo>
                    <a:pt x="616" y="1600"/>
                  </a:lnTo>
                  <a:lnTo>
                    <a:pt x="624" y="1592"/>
                  </a:lnTo>
                  <a:lnTo>
                    <a:pt x="632" y="1568"/>
                  </a:lnTo>
                  <a:lnTo>
                    <a:pt x="640" y="1568"/>
                  </a:lnTo>
                  <a:lnTo>
                    <a:pt x="648" y="1600"/>
                  </a:lnTo>
                  <a:lnTo>
                    <a:pt x="656" y="1648"/>
                  </a:lnTo>
                  <a:lnTo>
                    <a:pt x="664" y="1656"/>
                  </a:lnTo>
                  <a:lnTo>
                    <a:pt x="672" y="1640"/>
                  </a:lnTo>
                  <a:lnTo>
                    <a:pt x="680" y="1616"/>
                  </a:lnTo>
                  <a:lnTo>
                    <a:pt x="688" y="1608"/>
                  </a:lnTo>
                  <a:lnTo>
                    <a:pt x="696" y="1616"/>
                  </a:lnTo>
                  <a:lnTo>
                    <a:pt x="704" y="1640"/>
                  </a:lnTo>
                  <a:lnTo>
                    <a:pt x="712" y="1656"/>
                  </a:lnTo>
                  <a:lnTo>
                    <a:pt x="720" y="1656"/>
                  </a:lnTo>
                  <a:lnTo>
                    <a:pt x="728" y="1680"/>
                  </a:lnTo>
                  <a:lnTo>
                    <a:pt x="736" y="1704"/>
                  </a:lnTo>
                  <a:lnTo>
                    <a:pt x="744" y="1736"/>
                  </a:lnTo>
                  <a:lnTo>
                    <a:pt x="752" y="1744"/>
                  </a:lnTo>
                  <a:lnTo>
                    <a:pt x="760" y="1736"/>
                  </a:lnTo>
                  <a:lnTo>
                    <a:pt x="768" y="1736"/>
                  </a:lnTo>
                  <a:lnTo>
                    <a:pt x="776" y="1752"/>
                  </a:lnTo>
                  <a:lnTo>
                    <a:pt x="784" y="1776"/>
                  </a:lnTo>
                  <a:lnTo>
                    <a:pt x="792" y="1808"/>
                  </a:lnTo>
                  <a:lnTo>
                    <a:pt x="800" y="1832"/>
                  </a:lnTo>
                  <a:lnTo>
                    <a:pt x="808" y="1840"/>
                  </a:lnTo>
                  <a:lnTo>
                    <a:pt x="816" y="1848"/>
                  </a:lnTo>
                  <a:lnTo>
                    <a:pt x="824" y="1856"/>
                  </a:lnTo>
                  <a:lnTo>
                    <a:pt x="832" y="1872"/>
                  </a:lnTo>
                  <a:lnTo>
                    <a:pt x="840" y="1872"/>
                  </a:lnTo>
                  <a:lnTo>
                    <a:pt x="848" y="1880"/>
                  </a:lnTo>
                  <a:lnTo>
                    <a:pt x="856" y="1888"/>
                  </a:lnTo>
                  <a:lnTo>
                    <a:pt x="864" y="1888"/>
                  </a:lnTo>
                  <a:lnTo>
                    <a:pt x="872" y="1896"/>
                  </a:lnTo>
                  <a:lnTo>
                    <a:pt x="880" y="1904"/>
                  </a:lnTo>
                  <a:lnTo>
                    <a:pt x="888" y="1912"/>
                  </a:lnTo>
                  <a:lnTo>
                    <a:pt x="896" y="1912"/>
                  </a:lnTo>
                  <a:lnTo>
                    <a:pt x="904" y="1912"/>
                  </a:lnTo>
                  <a:lnTo>
                    <a:pt x="912" y="1920"/>
                  </a:lnTo>
                  <a:lnTo>
                    <a:pt x="920" y="1920"/>
                  </a:lnTo>
                  <a:lnTo>
                    <a:pt x="928" y="1928"/>
                  </a:lnTo>
                  <a:lnTo>
                    <a:pt x="936" y="1928"/>
                  </a:lnTo>
                  <a:lnTo>
                    <a:pt x="944" y="1928"/>
                  </a:lnTo>
                  <a:lnTo>
                    <a:pt x="952" y="1928"/>
                  </a:lnTo>
                  <a:lnTo>
                    <a:pt x="960" y="1936"/>
                  </a:lnTo>
                  <a:lnTo>
                    <a:pt x="968" y="1936"/>
                  </a:lnTo>
                  <a:lnTo>
                    <a:pt x="976" y="1936"/>
                  </a:lnTo>
                  <a:lnTo>
                    <a:pt x="984" y="1928"/>
                  </a:lnTo>
                  <a:lnTo>
                    <a:pt x="992" y="1928"/>
                  </a:lnTo>
                  <a:lnTo>
                    <a:pt x="1000" y="1928"/>
                  </a:lnTo>
                  <a:lnTo>
                    <a:pt x="1008" y="1936"/>
                  </a:lnTo>
                  <a:lnTo>
                    <a:pt x="1016" y="1936"/>
                  </a:lnTo>
                  <a:lnTo>
                    <a:pt x="1024" y="1936"/>
                  </a:lnTo>
                  <a:lnTo>
                    <a:pt x="1032" y="1936"/>
                  </a:lnTo>
                  <a:lnTo>
                    <a:pt x="1040" y="1936"/>
                  </a:lnTo>
                  <a:lnTo>
                    <a:pt x="1048" y="1936"/>
                  </a:lnTo>
                  <a:lnTo>
                    <a:pt x="1056" y="1936"/>
                  </a:lnTo>
                  <a:lnTo>
                    <a:pt x="1064" y="1936"/>
                  </a:lnTo>
                  <a:lnTo>
                    <a:pt x="1072" y="1936"/>
                  </a:lnTo>
                  <a:lnTo>
                    <a:pt x="1080" y="1936"/>
                  </a:lnTo>
                  <a:lnTo>
                    <a:pt x="1088" y="1936"/>
                  </a:lnTo>
                  <a:lnTo>
                    <a:pt x="1096" y="1936"/>
                  </a:lnTo>
                  <a:lnTo>
                    <a:pt x="1104" y="1936"/>
                  </a:lnTo>
                  <a:lnTo>
                    <a:pt x="1112" y="1936"/>
                  </a:lnTo>
                  <a:lnTo>
                    <a:pt x="1120" y="1936"/>
                  </a:lnTo>
                  <a:lnTo>
                    <a:pt x="1128" y="1936"/>
                  </a:lnTo>
                  <a:lnTo>
                    <a:pt x="1136" y="1936"/>
                  </a:lnTo>
                  <a:lnTo>
                    <a:pt x="1144" y="1936"/>
                  </a:lnTo>
                  <a:lnTo>
                    <a:pt x="1152" y="1936"/>
                  </a:lnTo>
                  <a:lnTo>
                    <a:pt x="1160" y="1936"/>
                  </a:lnTo>
                  <a:lnTo>
                    <a:pt x="1168" y="1936"/>
                  </a:lnTo>
                  <a:lnTo>
                    <a:pt x="1176" y="1936"/>
                  </a:lnTo>
                  <a:lnTo>
                    <a:pt x="1184" y="1936"/>
                  </a:lnTo>
                  <a:lnTo>
                    <a:pt x="1192" y="1936"/>
                  </a:lnTo>
                  <a:lnTo>
                    <a:pt x="1200" y="1936"/>
                  </a:lnTo>
                  <a:lnTo>
                    <a:pt x="1208" y="1936"/>
                  </a:lnTo>
                  <a:lnTo>
                    <a:pt x="1216" y="1936"/>
                  </a:lnTo>
                  <a:lnTo>
                    <a:pt x="1224" y="1936"/>
                  </a:lnTo>
                  <a:lnTo>
                    <a:pt x="1232" y="1936"/>
                  </a:lnTo>
                  <a:lnTo>
                    <a:pt x="1240" y="1936"/>
                  </a:lnTo>
                  <a:lnTo>
                    <a:pt x="1248" y="1936"/>
                  </a:lnTo>
                  <a:lnTo>
                    <a:pt x="1256" y="1936"/>
                  </a:lnTo>
                  <a:lnTo>
                    <a:pt x="1264" y="1936"/>
                  </a:lnTo>
                  <a:lnTo>
                    <a:pt x="1272" y="1944"/>
                  </a:lnTo>
                  <a:lnTo>
                    <a:pt x="1280" y="1944"/>
                  </a:lnTo>
                  <a:lnTo>
                    <a:pt x="1288" y="1944"/>
                  </a:lnTo>
                  <a:lnTo>
                    <a:pt x="1296" y="1944"/>
                  </a:lnTo>
                  <a:lnTo>
                    <a:pt x="1304" y="1944"/>
                  </a:lnTo>
                  <a:lnTo>
                    <a:pt x="1312" y="1944"/>
                  </a:lnTo>
                  <a:lnTo>
                    <a:pt x="1320" y="1944"/>
                  </a:lnTo>
                  <a:lnTo>
                    <a:pt x="1328" y="1944"/>
                  </a:lnTo>
                  <a:lnTo>
                    <a:pt x="1336" y="1944"/>
                  </a:lnTo>
                  <a:lnTo>
                    <a:pt x="1344" y="1944"/>
                  </a:lnTo>
                  <a:lnTo>
                    <a:pt x="1352" y="1944"/>
                  </a:lnTo>
                  <a:lnTo>
                    <a:pt x="1360" y="1944"/>
                  </a:lnTo>
                  <a:lnTo>
                    <a:pt x="1368" y="1944"/>
                  </a:lnTo>
                  <a:lnTo>
                    <a:pt x="1376" y="1944"/>
                  </a:lnTo>
                  <a:lnTo>
                    <a:pt x="1384" y="1944"/>
                  </a:lnTo>
                  <a:lnTo>
                    <a:pt x="1392" y="1944"/>
                  </a:lnTo>
                  <a:lnTo>
                    <a:pt x="1400" y="1944"/>
                  </a:lnTo>
                  <a:lnTo>
                    <a:pt x="1408" y="1944"/>
                  </a:lnTo>
                  <a:lnTo>
                    <a:pt x="1416" y="1944"/>
                  </a:lnTo>
                  <a:lnTo>
                    <a:pt x="1424" y="1944"/>
                  </a:lnTo>
                  <a:lnTo>
                    <a:pt x="1432" y="1944"/>
                  </a:lnTo>
                  <a:lnTo>
                    <a:pt x="1440" y="1944"/>
                  </a:lnTo>
                  <a:lnTo>
                    <a:pt x="1448" y="1944"/>
                  </a:lnTo>
                  <a:lnTo>
                    <a:pt x="1456" y="1944"/>
                  </a:lnTo>
                  <a:lnTo>
                    <a:pt x="1464" y="1944"/>
                  </a:lnTo>
                  <a:lnTo>
                    <a:pt x="1472" y="1944"/>
                  </a:lnTo>
                  <a:lnTo>
                    <a:pt x="1480" y="1944"/>
                  </a:lnTo>
                  <a:lnTo>
                    <a:pt x="1488" y="1944"/>
                  </a:lnTo>
                  <a:lnTo>
                    <a:pt x="1496" y="1944"/>
                  </a:lnTo>
                  <a:lnTo>
                    <a:pt x="1504" y="1944"/>
                  </a:lnTo>
                  <a:lnTo>
                    <a:pt x="1512" y="1944"/>
                  </a:lnTo>
                  <a:lnTo>
                    <a:pt x="1520" y="1944"/>
                  </a:lnTo>
                  <a:lnTo>
                    <a:pt x="1528" y="1944"/>
                  </a:lnTo>
                  <a:lnTo>
                    <a:pt x="1536" y="1944"/>
                  </a:lnTo>
                  <a:lnTo>
                    <a:pt x="1544" y="1944"/>
                  </a:lnTo>
                  <a:lnTo>
                    <a:pt x="1552" y="1944"/>
                  </a:lnTo>
                  <a:lnTo>
                    <a:pt x="1560" y="1944"/>
                  </a:lnTo>
                  <a:lnTo>
                    <a:pt x="1568" y="1944"/>
                  </a:lnTo>
                  <a:lnTo>
                    <a:pt x="1576" y="1944"/>
                  </a:lnTo>
                  <a:lnTo>
                    <a:pt x="1584" y="1944"/>
                  </a:lnTo>
                  <a:lnTo>
                    <a:pt x="1592" y="1944"/>
                  </a:lnTo>
                  <a:lnTo>
                    <a:pt x="1600" y="1944"/>
                  </a:lnTo>
                  <a:lnTo>
                    <a:pt x="1608" y="1944"/>
                  </a:lnTo>
                  <a:lnTo>
                    <a:pt x="1616" y="1944"/>
                  </a:lnTo>
                  <a:lnTo>
                    <a:pt x="1624" y="1944"/>
                  </a:lnTo>
                  <a:lnTo>
                    <a:pt x="1632" y="1944"/>
                  </a:lnTo>
                  <a:lnTo>
                    <a:pt x="1640" y="1944"/>
                  </a:lnTo>
                  <a:lnTo>
                    <a:pt x="1648" y="1944"/>
                  </a:lnTo>
                  <a:lnTo>
                    <a:pt x="1656" y="1944"/>
                  </a:lnTo>
                  <a:lnTo>
                    <a:pt x="1664" y="1944"/>
                  </a:lnTo>
                  <a:lnTo>
                    <a:pt x="1672" y="1944"/>
                  </a:lnTo>
                  <a:lnTo>
                    <a:pt x="1680" y="1944"/>
                  </a:lnTo>
                  <a:lnTo>
                    <a:pt x="1688" y="1944"/>
                  </a:lnTo>
                  <a:lnTo>
                    <a:pt x="1696" y="1944"/>
                  </a:lnTo>
                  <a:lnTo>
                    <a:pt x="1704" y="1944"/>
                  </a:lnTo>
                  <a:lnTo>
                    <a:pt x="1712" y="1944"/>
                  </a:lnTo>
                  <a:lnTo>
                    <a:pt x="1720" y="1944"/>
                  </a:lnTo>
                  <a:lnTo>
                    <a:pt x="1728" y="1944"/>
                  </a:lnTo>
                  <a:lnTo>
                    <a:pt x="1736" y="1944"/>
                  </a:lnTo>
                  <a:lnTo>
                    <a:pt x="1744" y="1944"/>
                  </a:lnTo>
                  <a:lnTo>
                    <a:pt x="1752" y="1944"/>
                  </a:lnTo>
                  <a:lnTo>
                    <a:pt x="1760" y="1944"/>
                  </a:lnTo>
                  <a:lnTo>
                    <a:pt x="1768" y="1944"/>
                  </a:lnTo>
                  <a:lnTo>
                    <a:pt x="1776" y="1944"/>
                  </a:lnTo>
                  <a:lnTo>
                    <a:pt x="1784" y="1944"/>
                  </a:lnTo>
                  <a:lnTo>
                    <a:pt x="1792" y="1944"/>
                  </a:lnTo>
                  <a:lnTo>
                    <a:pt x="1800" y="1944"/>
                  </a:lnTo>
                  <a:lnTo>
                    <a:pt x="1808" y="1944"/>
                  </a:lnTo>
                  <a:lnTo>
                    <a:pt x="1816" y="1944"/>
                  </a:lnTo>
                  <a:lnTo>
                    <a:pt x="1824" y="1944"/>
                  </a:lnTo>
                  <a:lnTo>
                    <a:pt x="1832" y="1944"/>
                  </a:lnTo>
                  <a:lnTo>
                    <a:pt x="1840" y="1944"/>
                  </a:lnTo>
                  <a:lnTo>
                    <a:pt x="1848" y="1944"/>
                  </a:lnTo>
                  <a:lnTo>
                    <a:pt x="1856" y="1944"/>
                  </a:lnTo>
                  <a:lnTo>
                    <a:pt x="1864" y="1944"/>
                  </a:lnTo>
                  <a:lnTo>
                    <a:pt x="1872" y="1944"/>
                  </a:lnTo>
                  <a:lnTo>
                    <a:pt x="1880" y="1944"/>
                  </a:lnTo>
                  <a:lnTo>
                    <a:pt x="1888" y="1944"/>
                  </a:lnTo>
                  <a:lnTo>
                    <a:pt x="1896" y="1944"/>
                  </a:lnTo>
                  <a:lnTo>
                    <a:pt x="1904" y="1944"/>
                  </a:lnTo>
                  <a:lnTo>
                    <a:pt x="1912" y="1944"/>
                  </a:lnTo>
                  <a:lnTo>
                    <a:pt x="1920" y="1944"/>
                  </a:lnTo>
                  <a:lnTo>
                    <a:pt x="1928" y="1944"/>
                  </a:lnTo>
                  <a:lnTo>
                    <a:pt x="1936" y="1944"/>
                  </a:lnTo>
                  <a:lnTo>
                    <a:pt x="1944" y="1944"/>
                  </a:lnTo>
                  <a:lnTo>
                    <a:pt x="1952" y="1944"/>
                  </a:lnTo>
                  <a:lnTo>
                    <a:pt x="1960" y="1944"/>
                  </a:lnTo>
                  <a:lnTo>
                    <a:pt x="1968" y="1944"/>
                  </a:lnTo>
                  <a:lnTo>
                    <a:pt x="1976" y="1944"/>
                  </a:lnTo>
                  <a:lnTo>
                    <a:pt x="1984" y="1944"/>
                  </a:lnTo>
                  <a:lnTo>
                    <a:pt x="1992" y="1944"/>
                  </a:lnTo>
                  <a:lnTo>
                    <a:pt x="2000" y="1944"/>
                  </a:lnTo>
                  <a:lnTo>
                    <a:pt x="2008" y="1944"/>
                  </a:lnTo>
                  <a:lnTo>
                    <a:pt x="2016" y="1944"/>
                  </a:lnTo>
                  <a:lnTo>
                    <a:pt x="2024" y="1944"/>
                  </a:lnTo>
                  <a:lnTo>
                    <a:pt x="2032" y="1944"/>
                  </a:lnTo>
                </a:path>
              </a:pathLst>
            </a:custGeom>
            <a:noFill/>
            <a:ln w="57150" cmpd="sng">
              <a:solidFill>
                <a:srgbClr val="00D600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562180" y="1884006"/>
              <a:ext cx="3093361" cy="3373794"/>
              <a:chOff x="4572000" y="2417406"/>
              <a:chExt cx="3519487" cy="3373794"/>
            </a:xfrm>
          </p:grpSpPr>
          <p:sp>
            <p:nvSpPr>
              <p:cNvPr id="628" name="Freeform 116"/>
              <p:cNvSpPr>
                <a:spLocks/>
              </p:cNvSpPr>
              <p:nvPr/>
            </p:nvSpPr>
            <p:spPr bwMode="auto">
              <a:xfrm>
                <a:off x="5181600" y="2606675"/>
                <a:ext cx="2909887" cy="2922588"/>
              </a:xfrm>
              <a:custGeom>
                <a:avLst/>
                <a:gdLst>
                  <a:gd name="T0" fmla="*/ 16 w 2032"/>
                  <a:gd name="T1" fmla="*/ 1920 h 2040"/>
                  <a:gd name="T2" fmla="*/ 56 w 2032"/>
                  <a:gd name="T3" fmla="*/ 1928 h 2040"/>
                  <a:gd name="T4" fmla="*/ 96 w 2032"/>
                  <a:gd name="T5" fmla="*/ 1928 h 2040"/>
                  <a:gd name="T6" fmla="*/ 136 w 2032"/>
                  <a:gd name="T7" fmla="*/ 1936 h 2040"/>
                  <a:gd name="T8" fmla="*/ 176 w 2032"/>
                  <a:gd name="T9" fmla="*/ 1928 h 2040"/>
                  <a:gd name="T10" fmla="*/ 216 w 2032"/>
                  <a:gd name="T11" fmla="*/ 1912 h 2040"/>
                  <a:gd name="T12" fmla="*/ 256 w 2032"/>
                  <a:gd name="T13" fmla="*/ 1920 h 2040"/>
                  <a:gd name="T14" fmla="*/ 296 w 2032"/>
                  <a:gd name="T15" fmla="*/ 1880 h 2040"/>
                  <a:gd name="T16" fmla="*/ 336 w 2032"/>
                  <a:gd name="T17" fmla="*/ 1880 h 2040"/>
                  <a:gd name="T18" fmla="*/ 376 w 2032"/>
                  <a:gd name="T19" fmla="*/ 1832 h 2040"/>
                  <a:gd name="T20" fmla="*/ 416 w 2032"/>
                  <a:gd name="T21" fmla="*/ 1824 h 2040"/>
                  <a:gd name="T22" fmla="*/ 456 w 2032"/>
                  <a:gd name="T23" fmla="*/ 1776 h 2040"/>
                  <a:gd name="T24" fmla="*/ 496 w 2032"/>
                  <a:gd name="T25" fmla="*/ 1704 h 2040"/>
                  <a:gd name="T26" fmla="*/ 536 w 2032"/>
                  <a:gd name="T27" fmla="*/ 1720 h 2040"/>
                  <a:gd name="T28" fmla="*/ 576 w 2032"/>
                  <a:gd name="T29" fmla="*/ 1624 h 2040"/>
                  <a:gd name="T30" fmla="*/ 616 w 2032"/>
                  <a:gd name="T31" fmla="*/ 1472 h 2040"/>
                  <a:gd name="T32" fmla="*/ 656 w 2032"/>
                  <a:gd name="T33" fmla="*/ 1304 h 2040"/>
                  <a:gd name="T34" fmla="*/ 696 w 2032"/>
                  <a:gd name="T35" fmla="*/ 1072 h 2040"/>
                  <a:gd name="T36" fmla="*/ 736 w 2032"/>
                  <a:gd name="T37" fmla="*/ 1024 h 2040"/>
                  <a:gd name="T38" fmla="*/ 776 w 2032"/>
                  <a:gd name="T39" fmla="*/ 880 h 2040"/>
                  <a:gd name="T40" fmla="*/ 816 w 2032"/>
                  <a:gd name="T41" fmla="*/ 624 h 2040"/>
                  <a:gd name="T42" fmla="*/ 856 w 2032"/>
                  <a:gd name="T43" fmla="*/ 416 h 2040"/>
                  <a:gd name="T44" fmla="*/ 896 w 2032"/>
                  <a:gd name="T45" fmla="*/ 136 h 2040"/>
                  <a:gd name="T46" fmla="*/ 936 w 2032"/>
                  <a:gd name="T47" fmla="*/ 160 h 2040"/>
                  <a:gd name="T48" fmla="*/ 976 w 2032"/>
                  <a:gd name="T49" fmla="*/ 504 h 2040"/>
                  <a:gd name="T50" fmla="*/ 1016 w 2032"/>
                  <a:gd name="T51" fmla="*/ 1000 h 2040"/>
                  <a:gd name="T52" fmla="*/ 1056 w 2032"/>
                  <a:gd name="T53" fmla="*/ 1592 h 2040"/>
                  <a:gd name="T54" fmla="*/ 1096 w 2032"/>
                  <a:gd name="T55" fmla="*/ 1816 h 2040"/>
                  <a:gd name="T56" fmla="*/ 1136 w 2032"/>
                  <a:gd name="T57" fmla="*/ 1936 h 2040"/>
                  <a:gd name="T58" fmla="*/ 1176 w 2032"/>
                  <a:gd name="T59" fmla="*/ 1960 h 2040"/>
                  <a:gd name="T60" fmla="*/ 1216 w 2032"/>
                  <a:gd name="T61" fmla="*/ 1968 h 2040"/>
                  <a:gd name="T62" fmla="*/ 1256 w 2032"/>
                  <a:gd name="T63" fmla="*/ 1992 h 2040"/>
                  <a:gd name="T64" fmla="*/ 1296 w 2032"/>
                  <a:gd name="T65" fmla="*/ 1984 h 2040"/>
                  <a:gd name="T66" fmla="*/ 1336 w 2032"/>
                  <a:gd name="T67" fmla="*/ 2000 h 2040"/>
                  <a:gd name="T68" fmla="*/ 1376 w 2032"/>
                  <a:gd name="T69" fmla="*/ 2008 h 2040"/>
                  <a:gd name="T70" fmla="*/ 1416 w 2032"/>
                  <a:gd name="T71" fmla="*/ 2016 h 2040"/>
                  <a:gd name="T72" fmla="*/ 1456 w 2032"/>
                  <a:gd name="T73" fmla="*/ 2016 h 2040"/>
                  <a:gd name="T74" fmla="*/ 1496 w 2032"/>
                  <a:gd name="T75" fmla="*/ 2032 h 2040"/>
                  <a:gd name="T76" fmla="*/ 1536 w 2032"/>
                  <a:gd name="T77" fmla="*/ 2032 h 2040"/>
                  <a:gd name="T78" fmla="*/ 1576 w 2032"/>
                  <a:gd name="T79" fmla="*/ 2032 h 2040"/>
                  <a:gd name="T80" fmla="*/ 1616 w 2032"/>
                  <a:gd name="T81" fmla="*/ 2032 h 2040"/>
                  <a:gd name="T82" fmla="*/ 1656 w 2032"/>
                  <a:gd name="T83" fmla="*/ 2032 h 2040"/>
                  <a:gd name="T84" fmla="*/ 1696 w 2032"/>
                  <a:gd name="T85" fmla="*/ 2040 h 2040"/>
                  <a:gd name="T86" fmla="*/ 1736 w 2032"/>
                  <a:gd name="T87" fmla="*/ 2040 h 2040"/>
                  <a:gd name="T88" fmla="*/ 1776 w 2032"/>
                  <a:gd name="T89" fmla="*/ 2040 h 2040"/>
                  <a:gd name="T90" fmla="*/ 1816 w 2032"/>
                  <a:gd name="T91" fmla="*/ 2040 h 2040"/>
                  <a:gd name="T92" fmla="*/ 1856 w 2032"/>
                  <a:gd name="T93" fmla="*/ 2040 h 2040"/>
                  <a:gd name="T94" fmla="*/ 1896 w 2032"/>
                  <a:gd name="T95" fmla="*/ 2040 h 2040"/>
                  <a:gd name="T96" fmla="*/ 1936 w 2032"/>
                  <a:gd name="T97" fmla="*/ 2040 h 2040"/>
                  <a:gd name="T98" fmla="*/ 1976 w 2032"/>
                  <a:gd name="T99" fmla="*/ 2032 h 2040"/>
                  <a:gd name="T100" fmla="*/ 2016 w 2032"/>
                  <a:gd name="T101" fmla="*/ 2032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32" h="2040">
                    <a:moveTo>
                      <a:pt x="0" y="2040"/>
                    </a:moveTo>
                    <a:lnTo>
                      <a:pt x="0" y="0"/>
                    </a:lnTo>
                    <a:lnTo>
                      <a:pt x="0" y="608"/>
                    </a:lnTo>
                    <a:lnTo>
                      <a:pt x="8" y="1712"/>
                    </a:lnTo>
                    <a:lnTo>
                      <a:pt x="16" y="1920"/>
                    </a:lnTo>
                    <a:lnTo>
                      <a:pt x="24" y="1928"/>
                    </a:lnTo>
                    <a:lnTo>
                      <a:pt x="32" y="1928"/>
                    </a:lnTo>
                    <a:lnTo>
                      <a:pt x="40" y="1928"/>
                    </a:lnTo>
                    <a:lnTo>
                      <a:pt x="48" y="1928"/>
                    </a:lnTo>
                    <a:lnTo>
                      <a:pt x="56" y="1928"/>
                    </a:lnTo>
                    <a:lnTo>
                      <a:pt x="64" y="1936"/>
                    </a:lnTo>
                    <a:lnTo>
                      <a:pt x="72" y="1944"/>
                    </a:lnTo>
                    <a:lnTo>
                      <a:pt x="80" y="1944"/>
                    </a:lnTo>
                    <a:lnTo>
                      <a:pt x="88" y="1936"/>
                    </a:lnTo>
                    <a:lnTo>
                      <a:pt x="96" y="1928"/>
                    </a:lnTo>
                    <a:lnTo>
                      <a:pt x="104" y="1920"/>
                    </a:lnTo>
                    <a:lnTo>
                      <a:pt x="112" y="1928"/>
                    </a:lnTo>
                    <a:lnTo>
                      <a:pt x="120" y="1928"/>
                    </a:lnTo>
                    <a:lnTo>
                      <a:pt x="128" y="1936"/>
                    </a:lnTo>
                    <a:lnTo>
                      <a:pt x="136" y="1936"/>
                    </a:lnTo>
                    <a:lnTo>
                      <a:pt x="144" y="1944"/>
                    </a:lnTo>
                    <a:lnTo>
                      <a:pt x="152" y="1944"/>
                    </a:lnTo>
                    <a:lnTo>
                      <a:pt x="160" y="1936"/>
                    </a:lnTo>
                    <a:lnTo>
                      <a:pt x="168" y="1928"/>
                    </a:lnTo>
                    <a:lnTo>
                      <a:pt x="176" y="1928"/>
                    </a:lnTo>
                    <a:lnTo>
                      <a:pt x="184" y="1920"/>
                    </a:lnTo>
                    <a:lnTo>
                      <a:pt x="192" y="1912"/>
                    </a:lnTo>
                    <a:lnTo>
                      <a:pt x="200" y="1912"/>
                    </a:lnTo>
                    <a:lnTo>
                      <a:pt x="208" y="1912"/>
                    </a:lnTo>
                    <a:lnTo>
                      <a:pt x="216" y="1912"/>
                    </a:lnTo>
                    <a:lnTo>
                      <a:pt x="224" y="1912"/>
                    </a:lnTo>
                    <a:lnTo>
                      <a:pt x="232" y="1920"/>
                    </a:lnTo>
                    <a:lnTo>
                      <a:pt x="240" y="1920"/>
                    </a:lnTo>
                    <a:lnTo>
                      <a:pt x="248" y="1920"/>
                    </a:lnTo>
                    <a:lnTo>
                      <a:pt x="256" y="1920"/>
                    </a:lnTo>
                    <a:lnTo>
                      <a:pt x="264" y="1912"/>
                    </a:lnTo>
                    <a:lnTo>
                      <a:pt x="272" y="1904"/>
                    </a:lnTo>
                    <a:lnTo>
                      <a:pt x="280" y="1896"/>
                    </a:lnTo>
                    <a:lnTo>
                      <a:pt x="288" y="1888"/>
                    </a:lnTo>
                    <a:lnTo>
                      <a:pt x="296" y="1880"/>
                    </a:lnTo>
                    <a:lnTo>
                      <a:pt x="304" y="1880"/>
                    </a:lnTo>
                    <a:lnTo>
                      <a:pt x="312" y="1880"/>
                    </a:lnTo>
                    <a:lnTo>
                      <a:pt x="320" y="1888"/>
                    </a:lnTo>
                    <a:lnTo>
                      <a:pt x="328" y="1888"/>
                    </a:lnTo>
                    <a:lnTo>
                      <a:pt x="336" y="1880"/>
                    </a:lnTo>
                    <a:lnTo>
                      <a:pt x="344" y="1872"/>
                    </a:lnTo>
                    <a:lnTo>
                      <a:pt x="352" y="1856"/>
                    </a:lnTo>
                    <a:lnTo>
                      <a:pt x="360" y="1848"/>
                    </a:lnTo>
                    <a:lnTo>
                      <a:pt x="368" y="1832"/>
                    </a:lnTo>
                    <a:lnTo>
                      <a:pt x="376" y="1832"/>
                    </a:lnTo>
                    <a:lnTo>
                      <a:pt x="384" y="1824"/>
                    </a:lnTo>
                    <a:lnTo>
                      <a:pt x="392" y="1816"/>
                    </a:lnTo>
                    <a:lnTo>
                      <a:pt x="400" y="1808"/>
                    </a:lnTo>
                    <a:lnTo>
                      <a:pt x="408" y="1816"/>
                    </a:lnTo>
                    <a:lnTo>
                      <a:pt x="416" y="1824"/>
                    </a:lnTo>
                    <a:lnTo>
                      <a:pt x="424" y="1816"/>
                    </a:lnTo>
                    <a:lnTo>
                      <a:pt x="432" y="1800"/>
                    </a:lnTo>
                    <a:lnTo>
                      <a:pt x="440" y="1768"/>
                    </a:lnTo>
                    <a:lnTo>
                      <a:pt x="448" y="1768"/>
                    </a:lnTo>
                    <a:lnTo>
                      <a:pt x="456" y="1776"/>
                    </a:lnTo>
                    <a:lnTo>
                      <a:pt x="464" y="1776"/>
                    </a:lnTo>
                    <a:lnTo>
                      <a:pt x="472" y="1752"/>
                    </a:lnTo>
                    <a:lnTo>
                      <a:pt x="480" y="1736"/>
                    </a:lnTo>
                    <a:lnTo>
                      <a:pt x="488" y="1720"/>
                    </a:lnTo>
                    <a:lnTo>
                      <a:pt x="496" y="1704"/>
                    </a:lnTo>
                    <a:lnTo>
                      <a:pt x="504" y="1696"/>
                    </a:lnTo>
                    <a:lnTo>
                      <a:pt x="512" y="1696"/>
                    </a:lnTo>
                    <a:lnTo>
                      <a:pt x="520" y="1704"/>
                    </a:lnTo>
                    <a:lnTo>
                      <a:pt x="528" y="1720"/>
                    </a:lnTo>
                    <a:lnTo>
                      <a:pt x="536" y="1720"/>
                    </a:lnTo>
                    <a:lnTo>
                      <a:pt x="544" y="1696"/>
                    </a:lnTo>
                    <a:lnTo>
                      <a:pt x="552" y="1672"/>
                    </a:lnTo>
                    <a:lnTo>
                      <a:pt x="560" y="1648"/>
                    </a:lnTo>
                    <a:lnTo>
                      <a:pt x="568" y="1632"/>
                    </a:lnTo>
                    <a:lnTo>
                      <a:pt x="576" y="1624"/>
                    </a:lnTo>
                    <a:lnTo>
                      <a:pt x="584" y="1616"/>
                    </a:lnTo>
                    <a:lnTo>
                      <a:pt x="592" y="1600"/>
                    </a:lnTo>
                    <a:lnTo>
                      <a:pt x="600" y="1600"/>
                    </a:lnTo>
                    <a:lnTo>
                      <a:pt x="608" y="1560"/>
                    </a:lnTo>
                    <a:lnTo>
                      <a:pt x="616" y="1472"/>
                    </a:lnTo>
                    <a:lnTo>
                      <a:pt x="624" y="1416"/>
                    </a:lnTo>
                    <a:lnTo>
                      <a:pt x="632" y="1408"/>
                    </a:lnTo>
                    <a:lnTo>
                      <a:pt x="640" y="1376"/>
                    </a:lnTo>
                    <a:lnTo>
                      <a:pt x="648" y="1328"/>
                    </a:lnTo>
                    <a:lnTo>
                      <a:pt x="656" y="1304"/>
                    </a:lnTo>
                    <a:lnTo>
                      <a:pt x="664" y="1288"/>
                    </a:lnTo>
                    <a:lnTo>
                      <a:pt x="672" y="1272"/>
                    </a:lnTo>
                    <a:lnTo>
                      <a:pt x="680" y="1240"/>
                    </a:lnTo>
                    <a:lnTo>
                      <a:pt x="688" y="1152"/>
                    </a:lnTo>
                    <a:lnTo>
                      <a:pt x="696" y="1072"/>
                    </a:lnTo>
                    <a:lnTo>
                      <a:pt x="704" y="1104"/>
                    </a:lnTo>
                    <a:lnTo>
                      <a:pt x="712" y="1088"/>
                    </a:lnTo>
                    <a:lnTo>
                      <a:pt x="720" y="1024"/>
                    </a:lnTo>
                    <a:lnTo>
                      <a:pt x="728" y="1024"/>
                    </a:lnTo>
                    <a:lnTo>
                      <a:pt x="736" y="1024"/>
                    </a:lnTo>
                    <a:lnTo>
                      <a:pt x="744" y="1032"/>
                    </a:lnTo>
                    <a:lnTo>
                      <a:pt x="752" y="1000"/>
                    </a:lnTo>
                    <a:lnTo>
                      <a:pt x="760" y="840"/>
                    </a:lnTo>
                    <a:lnTo>
                      <a:pt x="768" y="784"/>
                    </a:lnTo>
                    <a:lnTo>
                      <a:pt x="776" y="880"/>
                    </a:lnTo>
                    <a:lnTo>
                      <a:pt x="784" y="880"/>
                    </a:lnTo>
                    <a:lnTo>
                      <a:pt x="792" y="792"/>
                    </a:lnTo>
                    <a:lnTo>
                      <a:pt x="800" y="720"/>
                    </a:lnTo>
                    <a:lnTo>
                      <a:pt x="808" y="672"/>
                    </a:lnTo>
                    <a:lnTo>
                      <a:pt x="816" y="624"/>
                    </a:lnTo>
                    <a:lnTo>
                      <a:pt x="824" y="576"/>
                    </a:lnTo>
                    <a:lnTo>
                      <a:pt x="832" y="528"/>
                    </a:lnTo>
                    <a:lnTo>
                      <a:pt x="840" y="504"/>
                    </a:lnTo>
                    <a:lnTo>
                      <a:pt x="848" y="472"/>
                    </a:lnTo>
                    <a:lnTo>
                      <a:pt x="856" y="416"/>
                    </a:lnTo>
                    <a:lnTo>
                      <a:pt x="864" y="360"/>
                    </a:lnTo>
                    <a:lnTo>
                      <a:pt x="872" y="288"/>
                    </a:lnTo>
                    <a:lnTo>
                      <a:pt x="880" y="216"/>
                    </a:lnTo>
                    <a:lnTo>
                      <a:pt x="888" y="168"/>
                    </a:lnTo>
                    <a:lnTo>
                      <a:pt x="896" y="136"/>
                    </a:lnTo>
                    <a:lnTo>
                      <a:pt x="904" y="112"/>
                    </a:lnTo>
                    <a:lnTo>
                      <a:pt x="912" y="96"/>
                    </a:lnTo>
                    <a:lnTo>
                      <a:pt x="920" y="112"/>
                    </a:lnTo>
                    <a:lnTo>
                      <a:pt x="928" y="144"/>
                    </a:lnTo>
                    <a:lnTo>
                      <a:pt x="936" y="160"/>
                    </a:lnTo>
                    <a:lnTo>
                      <a:pt x="944" y="168"/>
                    </a:lnTo>
                    <a:lnTo>
                      <a:pt x="952" y="240"/>
                    </a:lnTo>
                    <a:lnTo>
                      <a:pt x="960" y="320"/>
                    </a:lnTo>
                    <a:lnTo>
                      <a:pt x="968" y="392"/>
                    </a:lnTo>
                    <a:lnTo>
                      <a:pt x="976" y="504"/>
                    </a:lnTo>
                    <a:lnTo>
                      <a:pt x="984" y="664"/>
                    </a:lnTo>
                    <a:lnTo>
                      <a:pt x="992" y="832"/>
                    </a:lnTo>
                    <a:lnTo>
                      <a:pt x="1000" y="896"/>
                    </a:lnTo>
                    <a:lnTo>
                      <a:pt x="1008" y="840"/>
                    </a:lnTo>
                    <a:lnTo>
                      <a:pt x="1016" y="1000"/>
                    </a:lnTo>
                    <a:lnTo>
                      <a:pt x="1024" y="1232"/>
                    </a:lnTo>
                    <a:lnTo>
                      <a:pt x="1032" y="1352"/>
                    </a:lnTo>
                    <a:lnTo>
                      <a:pt x="1040" y="1432"/>
                    </a:lnTo>
                    <a:lnTo>
                      <a:pt x="1048" y="1520"/>
                    </a:lnTo>
                    <a:lnTo>
                      <a:pt x="1056" y="1592"/>
                    </a:lnTo>
                    <a:lnTo>
                      <a:pt x="1064" y="1656"/>
                    </a:lnTo>
                    <a:lnTo>
                      <a:pt x="1072" y="1696"/>
                    </a:lnTo>
                    <a:lnTo>
                      <a:pt x="1080" y="1736"/>
                    </a:lnTo>
                    <a:lnTo>
                      <a:pt x="1088" y="1776"/>
                    </a:lnTo>
                    <a:lnTo>
                      <a:pt x="1096" y="1816"/>
                    </a:lnTo>
                    <a:lnTo>
                      <a:pt x="1104" y="1864"/>
                    </a:lnTo>
                    <a:lnTo>
                      <a:pt x="1112" y="1896"/>
                    </a:lnTo>
                    <a:lnTo>
                      <a:pt x="1120" y="1912"/>
                    </a:lnTo>
                    <a:lnTo>
                      <a:pt x="1128" y="1928"/>
                    </a:lnTo>
                    <a:lnTo>
                      <a:pt x="1136" y="1936"/>
                    </a:lnTo>
                    <a:lnTo>
                      <a:pt x="1144" y="1936"/>
                    </a:lnTo>
                    <a:lnTo>
                      <a:pt x="1152" y="1944"/>
                    </a:lnTo>
                    <a:lnTo>
                      <a:pt x="1160" y="1952"/>
                    </a:lnTo>
                    <a:lnTo>
                      <a:pt x="1168" y="1952"/>
                    </a:lnTo>
                    <a:lnTo>
                      <a:pt x="1176" y="1960"/>
                    </a:lnTo>
                    <a:lnTo>
                      <a:pt x="1184" y="1968"/>
                    </a:lnTo>
                    <a:lnTo>
                      <a:pt x="1192" y="1968"/>
                    </a:lnTo>
                    <a:lnTo>
                      <a:pt x="1200" y="1968"/>
                    </a:lnTo>
                    <a:lnTo>
                      <a:pt x="1208" y="1968"/>
                    </a:lnTo>
                    <a:lnTo>
                      <a:pt x="1216" y="1968"/>
                    </a:lnTo>
                    <a:lnTo>
                      <a:pt x="1224" y="1976"/>
                    </a:lnTo>
                    <a:lnTo>
                      <a:pt x="1232" y="1976"/>
                    </a:lnTo>
                    <a:lnTo>
                      <a:pt x="1240" y="1984"/>
                    </a:lnTo>
                    <a:lnTo>
                      <a:pt x="1248" y="1992"/>
                    </a:lnTo>
                    <a:lnTo>
                      <a:pt x="1256" y="1992"/>
                    </a:lnTo>
                    <a:lnTo>
                      <a:pt x="1264" y="1984"/>
                    </a:lnTo>
                    <a:lnTo>
                      <a:pt x="1272" y="1984"/>
                    </a:lnTo>
                    <a:lnTo>
                      <a:pt x="1280" y="1976"/>
                    </a:lnTo>
                    <a:lnTo>
                      <a:pt x="1288" y="1976"/>
                    </a:lnTo>
                    <a:lnTo>
                      <a:pt x="1296" y="1984"/>
                    </a:lnTo>
                    <a:lnTo>
                      <a:pt x="1304" y="1984"/>
                    </a:lnTo>
                    <a:lnTo>
                      <a:pt x="1312" y="1992"/>
                    </a:lnTo>
                    <a:lnTo>
                      <a:pt x="1320" y="2000"/>
                    </a:lnTo>
                    <a:lnTo>
                      <a:pt x="1328" y="2000"/>
                    </a:lnTo>
                    <a:lnTo>
                      <a:pt x="1336" y="2000"/>
                    </a:lnTo>
                    <a:lnTo>
                      <a:pt x="1344" y="2000"/>
                    </a:lnTo>
                    <a:lnTo>
                      <a:pt x="1352" y="2008"/>
                    </a:lnTo>
                    <a:lnTo>
                      <a:pt x="1360" y="2008"/>
                    </a:lnTo>
                    <a:lnTo>
                      <a:pt x="1368" y="2008"/>
                    </a:lnTo>
                    <a:lnTo>
                      <a:pt x="1376" y="2008"/>
                    </a:lnTo>
                    <a:lnTo>
                      <a:pt x="1384" y="2008"/>
                    </a:lnTo>
                    <a:lnTo>
                      <a:pt x="1392" y="2008"/>
                    </a:lnTo>
                    <a:lnTo>
                      <a:pt x="1400" y="2008"/>
                    </a:lnTo>
                    <a:lnTo>
                      <a:pt x="1408" y="2008"/>
                    </a:lnTo>
                    <a:lnTo>
                      <a:pt x="1416" y="2016"/>
                    </a:lnTo>
                    <a:lnTo>
                      <a:pt x="1424" y="2016"/>
                    </a:lnTo>
                    <a:lnTo>
                      <a:pt x="1432" y="2016"/>
                    </a:lnTo>
                    <a:lnTo>
                      <a:pt x="1440" y="2016"/>
                    </a:lnTo>
                    <a:lnTo>
                      <a:pt x="1448" y="2016"/>
                    </a:lnTo>
                    <a:lnTo>
                      <a:pt x="1456" y="2016"/>
                    </a:lnTo>
                    <a:lnTo>
                      <a:pt x="1464" y="2024"/>
                    </a:lnTo>
                    <a:lnTo>
                      <a:pt x="1472" y="2024"/>
                    </a:lnTo>
                    <a:lnTo>
                      <a:pt x="1480" y="2024"/>
                    </a:lnTo>
                    <a:lnTo>
                      <a:pt x="1488" y="2024"/>
                    </a:lnTo>
                    <a:lnTo>
                      <a:pt x="1496" y="2032"/>
                    </a:lnTo>
                    <a:lnTo>
                      <a:pt x="1504" y="2032"/>
                    </a:lnTo>
                    <a:lnTo>
                      <a:pt x="1512" y="2032"/>
                    </a:lnTo>
                    <a:lnTo>
                      <a:pt x="1520" y="2032"/>
                    </a:lnTo>
                    <a:lnTo>
                      <a:pt x="1528" y="2032"/>
                    </a:lnTo>
                    <a:lnTo>
                      <a:pt x="1536" y="2032"/>
                    </a:lnTo>
                    <a:lnTo>
                      <a:pt x="1544" y="2032"/>
                    </a:lnTo>
                    <a:lnTo>
                      <a:pt x="1552" y="2032"/>
                    </a:lnTo>
                    <a:lnTo>
                      <a:pt x="1560" y="2032"/>
                    </a:lnTo>
                    <a:lnTo>
                      <a:pt x="1568" y="2032"/>
                    </a:lnTo>
                    <a:lnTo>
                      <a:pt x="1576" y="2032"/>
                    </a:lnTo>
                    <a:lnTo>
                      <a:pt x="1584" y="2032"/>
                    </a:lnTo>
                    <a:lnTo>
                      <a:pt x="1592" y="2032"/>
                    </a:lnTo>
                    <a:lnTo>
                      <a:pt x="1600" y="2032"/>
                    </a:lnTo>
                    <a:lnTo>
                      <a:pt x="1608" y="2032"/>
                    </a:lnTo>
                    <a:lnTo>
                      <a:pt x="1616" y="2032"/>
                    </a:lnTo>
                    <a:lnTo>
                      <a:pt x="1624" y="2032"/>
                    </a:lnTo>
                    <a:lnTo>
                      <a:pt x="1632" y="2032"/>
                    </a:lnTo>
                    <a:lnTo>
                      <a:pt x="1640" y="2032"/>
                    </a:lnTo>
                    <a:lnTo>
                      <a:pt x="1648" y="2032"/>
                    </a:lnTo>
                    <a:lnTo>
                      <a:pt x="1656" y="2032"/>
                    </a:lnTo>
                    <a:lnTo>
                      <a:pt x="1664" y="2032"/>
                    </a:lnTo>
                    <a:lnTo>
                      <a:pt x="1672" y="2040"/>
                    </a:lnTo>
                    <a:lnTo>
                      <a:pt x="1680" y="2040"/>
                    </a:lnTo>
                    <a:lnTo>
                      <a:pt x="1688" y="2040"/>
                    </a:lnTo>
                    <a:lnTo>
                      <a:pt x="1696" y="2040"/>
                    </a:lnTo>
                    <a:lnTo>
                      <a:pt x="1704" y="2040"/>
                    </a:lnTo>
                    <a:lnTo>
                      <a:pt x="1712" y="2040"/>
                    </a:lnTo>
                    <a:lnTo>
                      <a:pt x="1720" y="2040"/>
                    </a:lnTo>
                    <a:lnTo>
                      <a:pt x="1728" y="2040"/>
                    </a:lnTo>
                    <a:lnTo>
                      <a:pt x="1736" y="2040"/>
                    </a:lnTo>
                    <a:lnTo>
                      <a:pt x="1744" y="2040"/>
                    </a:lnTo>
                    <a:lnTo>
                      <a:pt x="1752" y="2040"/>
                    </a:lnTo>
                    <a:lnTo>
                      <a:pt x="1760" y="2040"/>
                    </a:lnTo>
                    <a:lnTo>
                      <a:pt x="1768" y="2040"/>
                    </a:lnTo>
                    <a:lnTo>
                      <a:pt x="1776" y="2040"/>
                    </a:lnTo>
                    <a:lnTo>
                      <a:pt x="1784" y="2040"/>
                    </a:lnTo>
                    <a:lnTo>
                      <a:pt x="1792" y="2040"/>
                    </a:lnTo>
                    <a:lnTo>
                      <a:pt x="1800" y="2040"/>
                    </a:lnTo>
                    <a:lnTo>
                      <a:pt x="1808" y="2040"/>
                    </a:lnTo>
                    <a:lnTo>
                      <a:pt x="1816" y="2040"/>
                    </a:lnTo>
                    <a:lnTo>
                      <a:pt x="1824" y="2040"/>
                    </a:lnTo>
                    <a:lnTo>
                      <a:pt x="1832" y="2040"/>
                    </a:lnTo>
                    <a:lnTo>
                      <a:pt x="1840" y="2040"/>
                    </a:lnTo>
                    <a:lnTo>
                      <a:pt x="1848" y="2040"/>
                    </a:lnTo>
                    <a:lnTo>
                      <a:pt x="1856" y="2040"/>
                    </a:lnTo>
                    <a:lnTo>
                      <a:pt x="1864" y="2040"/>
                    </a:lnTo>
                    <a:lnTo>
                      <a:pt x="1872" y="2040"/>
                    </a:lnTo>
                    <a:lnTo>
                      <a:pt x="1880" y="2040"/>
                    </a:lnTo>
                    <a:lnTo>
                      <a:pt x="1888" y="2040"/>
                    </a:lnTo>
                    <a:lnTo>
                      <a:pt x="1896" y="2040"/>
                    </a:lnTo>
                    <a:lnTo>
                      <a:pt x="1904" y="2040"/>
                    </a:lnTo>
                    <a:lnTo>
                      <a:pt x="1912" y="2040"/>
                    </a:lnTo>
                    <a:lnTo>
                      <a:pt x="1920" y="2040"/>
                    </a:lnTo>
                    <a:lnTo>
                      <a:pt x="1928" y="2040"/>
                    </a:lnTo>
                    <a:lnTo>
                      <a:pt x="1936" y="2040"/>
                    </a:lnTo>
                    <a:lnTo>
                      <a:pt x="1944" y="2040"/>
                    </a:lnTo>
                    <a:lnTo>
                      <a:pt x="1952" y="2032"/>
                    </a:lnTo>
                    <a:lnTo>
                      <a:pt x="1960" y="2032"/>
                    </a:lnTo>
                    <a:lnTo>
                      <a:pt x="1968" y="2032"/>
                    </a:lnTo>
                    <a:lnTo>
                      <a:pt x="1976" y="2032"/>
                    </a:lnTo>
                    <a:lnTo>
                      <a:pt x="1984" y="2032"/>
                    </a:lnTo>
                    <a:lnTo>
                      <a:pt x="1992" y="2032"/>
                    </a:lnTo>
                    <a:lnTo>
                      <a:pt x="2000" y="2032"/>
                    </a:lnTo>
                    <a:lnTo>
                      <a:pt x="2008" y="2032"/>
                    </a:lnTo>
                    <a:lnTo>
                      <a:pt x="2016" y="2032"/>
                    </a:lnTo>
                    <a:lnTo>
                      <a:pt x="2024" y="2032"/>
                    </a:lnTo>
                    <a:lnTo>
                      <a:pt x="2032" y="2032"/>
                    </a:lnTo>
                  </a:path>
                </a:pathLst>
              </a:custGeom>
              <a:noFill/>
              <a:ln w="50800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Rectangle 117"/>
              <p:cNvSpPr>
                <a:spLocks noChangeArrowheads="1"/>
              </p:cNvSpPr>
              <p:nvPr/>
            </p:nvSpPr>
            <p:spPr bwMode="auto">
              <a:xfrm>
                <a:off x="4572000" y="2417406"/>
                <a:ext cx="1295400" cy="337379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31" name="Line 119"/>
            <p:cNvSpPr>
              <a:spLocks noChangeShapeType="1"/>
            </p:cNvSpPr>
            <p:nvPr/>
          </p:nvSpPr>
          <p:spPr bwMode="auto">
            <a:xfrm flipV="1">
              <a:off x="4686919" y="2057400"/>
              <a:ext cx="1260" cy="29561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67" name="Straight Connector 266"/>
            <p:cNvCxnSpPr/>
            <p:nvPr/>
          </p:nvCxnSpPr>
          <p:spPr>
            <a:xfrm>
              <a:off x="5560009" y="3657600"/>
              <a:ext cx="1735971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Line 598"/>
            <p:cNvSpPr>
              <a:spLocks noChangeShapeType="1"/>
            </p:cNvSpPr>
            <p:nvPr/>
          </p:nvSpPr>
          <p:spPr bwMode="auto">
            <a:xfrm>
              <a:off x="5568781" y="2057400"/>
              <a:ext cx="0" cy="2971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75" name="Text Box 4"/>
          <p:cNvSpPr txBox="1">
            <a:spLocks noChangeArrowheads="1"/>
          </p:cNvSpPr>
          <p:nvPr/>
        </p:nvSpPr>
        <p:spPr bwMode="auto">
          <a:xfrm>
            <a:off x="8467" y="1524000"/>
            <a:ext cx="3144184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DIFFERENT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AUTOFLUORESCENCE</a:t>
            </a:r>
            <a:endParaRPr lang="en-US" sz="2000" dirty="0">
              <a:solidFill>
                <a:srgbClr val="F01DE0"/>
              </a:solidFill>
            </a:endParaRPr>
          </a:p>
        </p:txBody>
      </p:sp>
      <p:cxnSp>
        <p:nvCxnSpPr>
          <p:cNvPr id="276" name="Straight Arrow Connector 275"/>
          <p:cNvCxnSpPr/>
          <p:nvPr/>
        </p:nvCxnSpPr>
        <p:spPr>
          <a:xfrm>
            <a:off x="1275416" y="2133600"/>
            <a:ext cx="76200" cy="5334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>
            <a:off x="1275416" y="2133600"/>
            <a:ext cx="381000" cy="4572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3" name="TextBox 272"/>
          <p:cNvSpPr txBox="1"/>
          <p:nvPr/>
        </p:nvSpPr>
        <p:spPr>
          <a:xfrm>
            <a:off x="6571221" y="2133600"/>
            <a:ext cx="1505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01DE0"/>
                </a:solidFill>
              </a:rPr>
              <a:t>Proper Gate</a:t>
            </a:r>
            <a:endParaRPr lang="en-US" b="1" dirty="0">
              <a:solidFill>
                <a:srgbClr val="F01DE0"/>
              </a:solidFill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7696200" y="3361264"/>
            <a:ext cx="44415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5</a:t>
            </a:r>
            <a:r>
              <a:rPr lang="en-US" sz="1400" dirty="0" smtClean="0">
                <a:solidFill>
                  <a:srgbClr val="000000"/>
                </a:solidFill>
              </a:rPr>
              <a:t>%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9" name="TextBox 1"/>
          <p:cNvSpPr txBox="1">
            <a:spLocks noChangeArrowheads="1"/>
          </p:cNvSpPr>
          <p:nvPr/>
        </p:nvSpPr>
        <p:spPr bwMode="auto">
          <a:xfrm>
            <a:off x="2667000" y="76200"/>
            <a:ext cx="451638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8000"/>
                </a:solidFill>
              </a:rPr>
              <a:t>Gate it don’t debate it!</a:t>
            </a:r>
            <a:endParaRPr lang="en-US" sz="32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107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9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71600" y="3352800"/>
            <a:ext cx="739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Gating control </a:t>
            </a:r>
            <a:r>
              <a:rPr lang="en-US" sz="2000" dirty="0"/>
              <a:t>MUST match </a:t>
            </a:r>
            <a:r>
              <a:rPr lang="en-US" sz="2000" dirty="0" err="1" smtClean="0"/>
              <a:t>autofluorescence</a:t>
            </a:r>
            <a:r>
              <a:rPr lang="en-US" sz="2000" dirty="0" smtClean="0"/>
              <a:t> of sample</a:t>
            </a:r>
            <a:endParaRPr lang="en-US" sz="2000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74059" y="1143000"/>
            <a:ext cx="79651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8000"/>
                </a:solidFill>
              </a:rPr>
              <a:t>Gating Controls - </a:t>
            </a:r>
            <a:r>
              <a:rPr lang="en-US" sz="3600" b="1" dirty="0" err="1" smtClean="0">
                <a:solidFill>
                  <a:srgbClr val="008000"/>
                </a:solidFill>
              </a:rPr>
              <a:t>Autofluorescence</a:t>
            </a:r>
            <a:r>
              <a:rPr lang="en-US" sz="3600" b="1" dirty="0" smtClean="0">
                <a:solidFill>
                  <a:srgbClr val="008000"/>
                </a:solidFill>
              </a:rPr>
              <a:t> 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514600" y="1828800"/>
            <a:ext cx="419978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 smtClean="0">
                <a:solidFill>
                  <a:srgbClr val="008000"/>
                </a:solidFill>
              </a:rPr>
              <a:t>Gate it don’t debate it!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3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10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0" name="Text Box 4"/>
          <p:cNvSpPr txBox="1">
            <a:spLocks noChangeArrowheads="1"/>
          </p:cNvSpPr>
          <p:nvPr/>
        </p:nvSpPr>
        <p:spPr bwMode="auto">
          <a:xfrm>
            <a:off x="5723465" y="1092201"/>
            <a:ext cx="1905000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dirty="0" err="1" smtClean="0"/>
              <a:t>Untransfected</a:t>
            </a:r>
            <a:endParaRPr lang="en-US" sz="1600" dirty="0" smtClean="0"/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dirty="0" smtClean="0"/>
              <a:t>GFP transfected</a:t>
            </a:r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1964265" y="1143000"/>
            <a:ext cx="3365683" cy="3352800"/>
            <a:chOff x="1964266" y="1143000"/>
            <a:chExt cx="2342622" cy="2333655"/>
          </a:xfrm>
        </p:grpSpPr>
        <p:sp>
          <p:nvSpPr>
            <p:cNvPr id="13" name="Rectangle 310"/>
            <p:cNvSpPr>
              <a:spLocks noChangeArrowheads="1"/>
            </p:cNvSpPr>
            <p:nvPr/>
          </p:nvSpPr>
          <p:spPr bwMode="auto">
            <a:xfrm>
              <a:off x="2286000" y="1143000"/>
              <a:ext cx="2020888" cy="20208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11"/>
            <p:cNvSpPr>
              <a:spLocks noChangeShapeType="1"/>
            </p:cNvSpPr>
            <p:nvPr/>
          </p:nvSpPr>
          <p:spPr bwMode="auto">
            <a:xfrm>
              <a:off x="2286000" y="3155950"/>
              <a:ext cx="201295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349"/>
            <p:cNvGrpSpPr>
              <a:grpSpLocks/>
            </p:cNvGrpSpPr>
            <p:nvPr/>
          </p:nvGrpSpPr>
          <p:grpSpPr bwMode="auto">
            <a:xfrm>
              <a:off x="2286000" y="3163888"/>
              <a:ext cx="2014538" cy="46037"/>
              <a:chOff x="297" y="1523"/>
              <a:chExt cx="1445" cy="33"/>
            </a:xfrm>
          </p:grpSpPr>
          <p:sp>
            <p:nvSpPr>
              <p:cNvPr id="16" name="Line 312"/>
              <p:cNvSpPr>
                <a:spLocks noChangeShapeType="1"/>
              </p:cNvSpPr>
              <p:nvPr/>
            </p:nvSpPr>
            <p:spPr bwMode="auto">
              <a:xfrm>
                <a:off x="297" y="1523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313"/>
              <p:cNvSpPr>
                <a:spLocks noChangeShapeType="1"/>
              </p:cNvSpPr>
              <p:nvPr/>
            </p:nvSpPr>
            <p:spPr bwMode="auto">
              <a:xfrm>
                <a:off x="403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314"/>
              <p:cNvSpPr>
                <a:spLocks noChangeShapeType="1"/>
              </p:cNvSpPr>
              <p:nvPr/>
            </p:nvSpPr>
            <p:spPr bwMode="auto">
              <a:xfrm>
                <a:off x="465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315"/>
              <p:cNvSpPr>
                <a:spLocks noChangeShapeType="1"/>
              </p:cNvSpPr>
              <p:nvPr/>
            </p:nvSpPr>
            <p:spPr bwMode="auto">
              <a:xfrm>
                <a:off x="509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316"/>
              <p:cNvSpPr>
                <a:spLocks noChangeShapeType="1"/>
              </p:cNvSpPr>
              <p:nvPr/>
            </p:nvSpPr>
            <p:spPr bwMode="auto">
              <a:xfrm>
                <a:off x="549" y="1523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317"/>
              <p:cNvSpPr>
                <a:spLocks noChangeShapeType="1"/>
              </p:cNvSpPr>
              <p:nvPr/>
            </p:nvSpPr>
            <p:spPr bwMode="auto">
              <a:xfrm>
                <a:off x="577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318"/>
              <p:cNvSpPr>
                <a:spLocks noChangeShapeType="1"/>
              </p:cNvSpPr>
              <p:nvPr/>
            </p:nvSpPr>
            <p:spPr bwMode="auto">
              <a:xfrm>
                <a:off x="599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319"/>
              <p:cNvSpPr>
                <a:spLocks noChangeShapeType="1"/>
              </p:cNvSpPr>
              <p:nvPr/>
            </p:nvSpPr>
            <p:spPr bwMode="auto">
              <a:xfrm>
                <a:off x="621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320"/>
              <p:cNvSpPr>
                <a:spLocks noChangeShapeType="1"/>
              </p:cNvSpPr>
              <p:nvPr/>
            </p:nvSpPr>
            <p:spPr bwMode="auto">
              <a:xfrm>
                <a:off x="638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321"/>
              <p:cNvSpPr>
                <a:spLocks noChangeShapeType="1"/>
              </p:cNvSpPr>
              <p:nvPr/>
            </p:nvSpPr>
            <p:spPr bwMode="auto">
              <a:xfrm>
                <a:off x="655" y="1523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322"/>
              <p:cNvSpPr>
                <a:spLocks noChangeShapeType="1"/>
              </p:cNvSpPr>
              <p:nvPr/>
            </p:nvSpPr>
            <p:spPr bwMode="auto">
              <a:xfrm>
                <a:off x="767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323"/>
              <p:cNvSpPr>
                <a:spLocks noChangeShapeType="1"/>
              </p:cNvSpPr>
              <p:nvPr/>
            </p:nvSpPr>
            <p:spPr bwMode="auto">
              <a:xfrm>
                <a:off x="829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324"/>
              <p:cNvSpPr>
                <a:spLocks noChangeShapeType="1"/>
              </p:cNvSpPr>
              <p:nvPr/>
            </p:nvSpPr>
            <p:spPr bwMode="auto">
              <a:xfrm>
                <a:off x="873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325"/>
              <p:cNvSpPr>
                <a:spLocks noChangeShapeType="1"/>
              </p:cNvSpPr>
              <p:nvPr/>
            </p:nvSpPr>
            <p:spPr bwMode="auto">
              <a:xfrm>
                <a:off x="907" y="1523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326"/>
              <p:cNvSpPr>
                <a:spLocks noChangeShapeType="1"/>
              </p:cNvSpPr>
              <p:nvPr/>
            </p:nvSpPr>
            <p:spPr bwMode="auto">
              <a:xfrm>
                <a:off x="941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327"/>
              <p:cNvSpPr>
                <a:spLocks noChangeShapeType="1"/>
              </p:cNvSpPr>
              <p:nvPr/>
            </p:nvSpPr>
            <p:spPr bwMode="auto">
              <a:xfrm>
                <a:off x="963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328"/>
              <p:cNvSpPr>
                <a:spLocks noChangeShapeType="1"/>
              </p:cNvSpPr>
              <p:nvPr/>
            </p:nvSpPr>
            <p:spPr bwMode="auto">
              <a:xfrm>
                <a:off x="985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329"/>
              <p:cNvSpPr>
                <a:spLocks noChangeShapeType="1"/>
              </p:cNvSpPr>
              <p:nvPr/>
            </p:nvSpPr>
            <p:spPr bwMode="auto">
              <a:xfrm>
                <a:off x="1002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330"/>
              <p:cNvSpPr>
                <a:spLocks noChangeShapeType="1"/>
              </p:cNvSpPr>
              <p:nvPr/>
            </p:nvSpPr>
            <p:spPr bwMode="auto">
              <a:xfrm>
                <a:off x="1019" y="1523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331"/>
              <p:cNvSpPr>
                <a:spLocks noChangeShapeType="1"/>
              </p:cNvSpPr>
              <p:nvPr/>
            </p:nvSpPr>
            <p:spPr bwMode="auto">
              <a:xfrm>
                <a:off x="1125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332"/>
              <p:cNvSpPr>
                <a:spLocks noChangeShapeType="1"/>
              </p:cNvSpPr>
              <p:nvPr/>
            </p:nvSpPr>
            <p:spPr bwMode="auto">
              <a:xfrm>
                <a:off x="1192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333"/>
              <p:cNvSpPr>
                <a:spLocks noChangeShapeType="1"/>
              </p:cNvSpPr>
              <p:nvPr/>
            </p:nvSpPr>
            <p:spPr bwMode="auto">
              <a:xfrm>
                <a:off x="1237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334"/>
              <p:cNvSpPr>
                <a:spLocks noChangeShapeType="1"/>
              </p:cNvSpPr>
              <p:nvPr/>
            </p:nvSpPr>
            <p:spPr bwMode="auto">
              <a:xfrm>
                <a:off x="1271" y="1523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335"/>
              <p:cNvSpPr>
                <a:spLocks noChangeShapeType="1"/>
              </p:cNvSpPr>
              <p:nvPr/>
            </p:nvSpPr>
            <p:spPr bwMode="auto">
              <a:xfrm>
                <a:off x="1299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336"/>
              <p:cNvSpPr>
                <a:spLocks noChangeShapeType="1"/>
              </p:cNvSpPr>
              <p:nvPr/>
            </p:nvSpPr>
            <p:spPr bwMode="auto">
              <a:xfrm>
                <a:off x="1327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337"/>
              <p:cNvSpPr>
                <a:spLocks noChangeShapeType="1"/>
              </p:cNvSpPr>
              <p:nvPr/>
            </p:nvSpPr>
            <p:spPr bwMode="auto">
              <a:xfrm>
                <a:off x="1344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338"/>
              <p:cNvSpPr>
                <a:spLocks noChangeShapeType="1"/>
              </p:cNvSpPr>
              <p:nvPr/>
            </p:nvSpPr>
            <p:spPr bwMode="auto">
              <a:xfrm>
                <a:off x="1366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339"/>
              <p:cNvSpPr>
                <a:spLocks noChangeShapeType="1"/>
              </p:cNvSpPr>
              <p:nvPr/>
            </p:nvSpPr>
            <p:spPr bwMode="auto">
              <a:xfrm>
                <a:off x="1383" y="1523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340"/>
              <p:cNvSpPr>
                <a:spLocks noChangeShapeType="1"/>
              </p:cNvSpPr>
              <p:nvPr/>
            </p:nvSpPr>
            <p:spPr bwMode="auto">
              <a:xfrm>
                <a:off x="1489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341"/>
              <p:cNvSpPr>
                <a:spLocks noChangeShapeType="1"/>
              </p:cNvSpPr>
              <p:nvPr/>
            </p:nvSpPr>
            <p:spPr bwMode="auto">
              <a:xfrm>
                <a:off x="1556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342"/>
              <p:cNvSpPr>
                <a:spLocks noChangeShapeType="1"/>
              </p:cNvSpPr>
              <p:nvPr/>
            </p:nvSpPr>
            <p:spPr bwMode="auto">
              <a:xfrm>
                <a:off x="1601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343"/>
              <p:cNvSpPr>
                <a:spLocks noChangeShapeType="1"/>
              </p:cNvSpPr>
              <p:nvPr/>
            </p:nvSpPr>
            <p:spPr bwMode="auto">
              <a:xfrm>
                <a:off x="1635" y="1523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344"/>
              <p:cNvSpPr>
                <a:spLocks noChangeShapeType="1"/>
              </p:cNvSpPr>
              <p:nvPr/>
            </p:nvSpPr>
            <p:spPr bwMode="auto">
              <a:xfrm>
                <a:off x="1663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345"/>
              <p:cNvSpPr>
                <a:spLocks noChangeShapeType="1"/>
              </p:cNvSpPr>
              <p:nvPr/>
            </p:nvSpPr>
            <p:spPr bwMode="auto">
              <a:xfrm>
                <a:off x="1685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346"/>
              <p:cNvSpPr>
                <a:spLocks noChangeShapeType="1"/>
              </p:cNvSpPr>
              <p:nvPr/>
            </p:nvSpPr>
            <p:spPr bwMode="auto">
              <a:xfrm>
                <a:off x="1707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347"/>
              <p:cNvSpPr>
                <a:spLocks noChangeShapeType="1"/>
              </p:cNvSpPr>
              <p:nvPr/>
            </p:nvSpPr>
            <p:spPr bwMode="auto">
              <a:xfrm>
                <a:off x="1724" y="1523"/>
                <a:ext cx="1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348"/>
              <p:cNvSpPr>
                <a:spLocks noChangeShapeType="1"/>
              </p:cNvSpPr>
              <p:nvPr/>
            </p:nvSpPr>
            <p:spPr bwMode="auto">
              <a:xfrm>
                <a:off x="1741" y="1523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3" name="Rectangle 361"/>
            <p:cNvSpPr>
              <a:spLocks noChangeArrowheads="1"/>
            </p:cNvSpPr>
            <p:nvPr/>
          </p:nvSpPr>
          <p:spPr bwMode="auto">
            <a:xfrm>
              <a:off x="3219450" y="3276600"/>
              <a:ext cx="34270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 smtClean="0">
                  <a:solidFill>
                    <a:srgbClr val="000000"/>
                  </a:solidFill>
                </a:rPr>
                <a:t>GFP</a:t>
              </a:r>
              <a:endParaRPr lang="en-US" dirty="0"/>
            </a:p>
          </p:txBody>
        </p:sp>
        <p:sp>
          <p:nvSpPr>
            <p:cNvPr id="54" name="Line 363"/>
            <p:cNvSpPr>
              <a:spLocks noChangeShapeType="1"/>
            </p:cNvSpPr>
            <p:nvPr/>
          </p:nvSpPr>
          <p:spPr bwMode="auto">
            <a:xfrm flipV="1">
              <a:off x="2286000" y="1143000"/>
              <a:ext cx="1588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" name="Group 386"/>
            <p:cNvGrpSpPr>
              <a:grpSpLocks/>
            </p:cNvGrpSpPr>
            <p:nvPr/>
          </p:nvGrpSpPr>
          <p:grpSpPr bwMode="auto">
            <a:xfrm>
              <a:off x="2238375" y="1182688"/>
              <a:ext cx="47625" cy="1974850"/>
              <a:chOff x="263" y="101"/>
              <a:chExt cx="34" cy="1417"/>
            </a:xfrm>
          </p:grpSpPr>
          <p:sp>
            <p:nvSpPr>
              <p:cNvPr id="56" name="Line 369"/>
              <p:cNvSpPr>
                <a:spLocks noChangeShapeType="1"/>
              </p:cNvSpPr>
              <p:nvPr/>
            </p:nvSpPr>
            <p:spPr bwMode="auto">
              <a:xfrm flipH="1">
                <a:off x="263" y="1517"/>
                <a:ext cx="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370"/>
              <p:cNvSpPr>
                <a:spLocks noChangeShapeType="1"/>
              </p:cNvSpPr>
              <p:nvPr/>
            </p:nvSpPr>
            <p:spPr bwMode="auto">
              <a:xfrm flipH="1">
                <a:off x="286" y="1433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371"/>
              <p:cNvSpPr>
                <a:spLocks noChangeShapeType="1"/>
              </p:cNvSpPr>
              <p:nvPr/>
            </p:nvSpPr>
            <p:spPr bwMode="auto">
              <a:xfrm flipH="1">
                <a:off x="286" y="1344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372"/>
              <p:cNvSpPr>
                <a:spLocks noChangeShapeType="1"/>
              </p:cNvSpPr>
              <p:nvPr/>
            </p:nvSpPr>
            <p:spPr bwMode="auto">
              <a:xfrm flipH="1">
                <a:off x="286" y="1254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373"/>
              <p:cNvSpPr>
                <a:spLocks noChangeShapeType="1"/>
              </p:cNvSpPr>
              <p:nvPr/>
            </p:nvSpPr>
            <p:spPr bwMode="auto">
              <a:xfrm flipH="1">
                <a:off x="286" y="1164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374"/>
              <p:cNvSpPr>
                <a:spLocks noChangeShapeType="1"/>
              </p:cNvSpPr>
              <p:nvPr/>
            </p:nvSpPr>
            <p:spPr bwMode="auto">
              <a:xfrm flipH="1">
                <a:off x="263" y="1075"/>
                <a:ext cx="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375"/>
              <p:cNvSpPr>
                <a:spLocks noChangeShapeType="1"/>
              </p:cNvSpPr>
              <p:nvPr/>
            </p:nvSpPr>
            <p:spPr bwMode="auto">
              <a:xfrm flipH="1">
                <a:off x="286" y="991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376"/>
              <p:cNvSpPr>
                <a:spLocks noChangeShapeType="1"/>
              </p:cNvSpPr>
              <p:nvPr/>
            </p:nvSpPr>
            <p:spPr bwMode="auto">
              <a:xfrm flipH="1">
                <a:off x="286" y="901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377"/>
              <p:cNvSpPr>
                <a:spLocks noChangeShapeType="1"/>
              </p:cNvSpPr>
              <p:nvPr/>
            </p:nvSpPr>
            <p:spPr bwMode="auto">
              <a:xfrm flipH="1">
                <a:off x="286" y="812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378"/>
              <p:cNvSpPr>
                <a:spLocks noChangeShapeType="1"/>
              </p:cNvSpPr>
              <p:nvPr/>
            </p:nvSpPr>
            <p:spPr bwMode="auto">
              <a:xfrm flipH="1">
                <a:off x="286" y="722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379"/>
              <p:cNvSpPr>
                <a:spLocks noChangeShapeType="1"/>
              </p:cNvSpPr>
              <p:nvPr/>
            </p:nvSpPr>
            <p:spPr bwMode="auto">
              <a:xfrm flipH="1">
                <a:off x="263" y="633"/>
                <a:ext cx="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380"/>
              <p:cNvSpPr>
                <a:spLocks noChangeShapeType="1"/>
              </p:cNvSpPr>
              <p:nvPr/>
            </p:nvSpPr>
            <p:spPr bwMode="auto">
              <a:xfrm flipH="1">
                <a:off x="286" y="543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381"/>
              <p:cNvSpPr>
                <a:spLocks noChangeShapeType="1"/>
              </p:cNvSpPr>
              <p:nvPr/>
            </p:nvSpPr>
            <p:spPr bwMode="auto">
              <a:xfrm flipH="1">
                <a:off x="286" y="459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382"/>
              <p:cNvSpPr>
                <a:spLocks noChangeShapeType="1"/>
              </p:cNvSpPr>
              <p:nvPr/>
            </p:nvSpPr>
            <p:spPr bwMode="auto">
              <a:xfrm flipH="1">
                <a:off x="286" y="369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383"/>
              <p:cNvSpPr>
                <a:spLocks noChangeShapeType="1"/>
              </p:cNvSpPr>
              <p:nvPr/>
            </p:nvSpPr>
            <p:spPr bwMode="auto">
              <a:xfrm flipH="1">
                <a:off x="286" y="280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384"/>
              <p:cNvSpPr>
                <a:spLocks noChangeShapeType="1"/>
              </p:cNvSpPr>
              <p:nvPr/>
            </p:nvSpPr>
            <p:spPr bwMode="auto">
              <a:xfrm flipH="1">
                <a:off x="263" y="190"/>
                <a:ext cx="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385"/>
              <p:cNvSpPr>
                <a:spLocks noChangeShapeType="1"/>
              </p:cNvSpPr>
              <p:nvPr/>
            </p:nvSpPr>
            <p:spPr bwMode="auto">
              <a:xfrm flipH="1">
                <a:off x="286" y="101"/>
                <a:ext cx="1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3" name="Rectangle 387"/>
            <p:cNvSpPr>
              <a:spLocks noChangeArrowheads="1"/>
            </p:cNvSpPr>
            <p:nvPr/>
          </p:nvSpPr>
          <p:spPr bwMode="auto">
            <a:xfrm rot="16200000">
              <a:off x="1839119" y="2029619"/>
              <a:ext cx="509587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# Cells</a:t>
              </a:r>
              <a:endParaRPr lang="en-US"/>
            </a:p>
          </p:txBody>
        </p:sp>
        <p:sp>
          <p:nvSpPr>
            <p:cNvPr id="74" name="Freeform 390"/>
            <p:cNvSpPr>
              <a:spLocks/>
            </p:cNvSpPr>
            <p:nvPr/>
          </p:nvSpPr>
          <p:spPr bwMode="auto">
            <a:xfrm>
              <a:off x="2218267" y="1261535"/>
              <a:ext cx="1981200" cy="1898650"/>
            </a:xfrm>
            <a:custGeom>
              <a:avLst/>
              <a:gdLst>
                <a:gd name="T0" fmla="*/ 2147483647 w 1422"/>
                <a:gd name="T1" fmla="*/ 2147483647 h 1361"/>
                <a:gd name="T2" fmla="*/ 2147483647 w 1422"/>
                <a:gd name="T3" fmla="*/ 2147483647 h 1361"/>
                <a:gd name="T4" fmla="*/ 2147483647 w 1422"/>
                <a:gd name="T5" fmla="*/ 2147483647 h 1361"/>
                <a:gd name="T6" fmla="*/ 2147483647 w 1422"/>
                <a:gd name="T7" fmla="*/ 2147483647 h 1361"/>
                <a:gd name="T8" fmla="*/ 2147483647 w 1422"/>
                <a:gd name="T9" fmla="*/ 2147483647 h 1361"/>
                <a:gd name="T10" fmla="*/ 2147483647 w 1422"/>
                <a:gd name="T11" fmla="*/ 2147483647 h 1361"/>
                <a:gd name="T12" fmla="*/ 2147483647 w 1422"/>
                <a:gd name="T13" fmla="*/ 2147483647 h 1361"/>
                <a:gd name="T14" fmla="*/ 2147483647 w 1422"/>
                <a:gd name="T15" fmla="*/ 2147483647 h 1361"/>
                <a:gd name="T16" fmla="*/ 2147483647 w 1422"/>
                <a:gd name="T17" fmla="*/ 2147483647 h 1361"/>
                <a:gd name="T18" fmla="*/ 2147483647 w 1422"/>
                <a:gd name="T19" fmla="*/ 2147483647 h 1361"/>
                <a:gd name="T20" fmla="*/ 2147483647 w 1422"/>
                <a:gd name="T21" fmla="*/ 2147483647 h 1361"/>
                <a:gd name="T22" fmla="*/ 2147483647 w 1422"/>
                <a:gd name="T23" fmla="*/ 2147483647 h 1361"/>
                <a:gd name="T24" fmla="*/ 2147483647 w 1422"/>
                <a:gd name="T25" fmla="*/ 2147483647 h 1361"/>
                <a:gd name="T26" fmla="*/ 2147483647 w 1422"/>
                <a:gd name="T27" fmla="*/ 0 h 1361"/>
                <a:gd name="T28" fmla="*/ 2147483647 w 1422"/>
                <a:gd name="T29" fmla="*/ 2147483647 h 1361"/>
                <a:gd name="T30" fmla="*/ 2147483647 w 1422"/>
                <a:gd name="T31" fmla="*/ 2147483647 h 1361"/>
                <a:gd name="T32" fmla="*/ 2147483647 w 1422"/>
                <a:gd name="T33" fmla="*/ 2147483647 h 1361"/>
                <a:gd name="T34" fmla="*/ 2147483647 w 1422"/>
                <a:gd name="T35" fmla="*/ 2147483647 h 1361"/>
                <a:gd name="T36" fmla="*/ 2147483647 w 1422"/>
                <a:gd name="T37" fmla="*/ 2147483647 h 1361"/>
                <a:gd name="T38" fmla="*/ 2147483647 w 1422"/>
                <a:gd name="T39" fmla="*/ 2147483647 h 1361"/>
                <a:gd name="T40" fmla="*/ 2147483647 w 1422"/>
                <a:gd name="T41" fmla="*/ 2147483647 h 1361"/>
                <a:gd name="T42" fmla="*/ 2147483647 w 1422"/>
                <a:gd name="T43" fmla="*/ 2147483647 h 1361"/>
                <a:gd name="T44" fmla="*/ 2147483647 w 1422"/>
                <a:gd name="T45" fmla="*/ 2147483647 h 1361"/>
                <a:gd name="T46" fmla="*/ 2147483647 w 1422"/>
                <a:gd name="T47" fmla="*/ 2147483647 h 1361"/>
                <a:gd name="T48" fmla="*/ 2147483647 w 1422"/>
                <a:gd name="T49" fmla="*/ 2147483647 h 1361"/>
                <a:gd name="T50" fmla="*/ 2147483647 w 1422"/>
                <a:gd name="T51" fmla="*/ 2147483647 h 1361"/>
                <a:gd name="T52" fmla="*/ 2147483647 w 1422"/>
                <a:gd name="T53" fmla="*/ 2147483647 h 1361"/>
                <a:gd name="T54" fmla="*/ 2147483647 w 1422"/>
                <a:gd name="T55" fmla="*/ 2147483647 h 1361"/>
                <a:gd name="T56" fmla="*/ 2147483647 w 1422"/>
                <a:gd name="T57" fmla="*/ 2147483647 h 1361"/>
                <a:gd name="T58" fmla="*/ 2147483647 w 1422"/>
                <a:gd name="T59" fmla="*/ 2147483647 h 1361"/>
                <a:gd name="T60" fmla="*/ 2147483647 w 1422"/>
                <a:gd name="T61" fmla="*/ 2147483647 h 1361"/>
                <a:gd name="T62" fmla="*/ 2147483647 w 1422"/>
                <a:gd name="T63" fmla="*/ 2147483647 h 1361"/>
                <a:gd name="T64" fmla="*/ 2147483647 w 1422"/>
                <a:gd name="T65" fmla="*/ 2147483647 h 1361"/>
                <a:gd name="T66" fmla="*/ 2147483647 w 1422"/>
                <a:gd name="T67" fmla="*/ 2147483647 h 1361"/>
                <a:gd name="T68" fmla="*/ 2147483647 w 1422"/>
                <a:gd name="T69" fmla="*/ 2147483647 h 1361"/>
                <a:gd name="T70" fmla="*/ 2147483647 w 1422"/>
                <a:gd name="T71" fmla="*/ 2147483647 h 1361"/>
                <a:gd name="T72" fmla="*/ 2147483647 w 1422"/>
                <a:gd name="T73" fmla="*/ 2147483647 h 1361"/>
                <a:gd name="T74" fmla="*/ 2147483647 w 1422"/>
                <a:gd name="T75" fmla="*/ 2147483647 h 1361"/>
                <a:gd name="T76" fmla="*/ 2147483647 w 1422"/>
                <a:gd name="T77" fmla="*/ 2147483647 h 1361"/>
                <a:gd name="T78" fmla="*/ 2147483647 w 1422"/>
                <a:gd name="T79" fmla="*/ 2147483647 h 1361"/>
                <a:gd name="T80" fmla="*/ 2147483647 w 1422"/>
                <a:gd name="T81" fmla="*/ 2147483647 h 1361"/>
                <a:gd name="T82" fmla="*/ 2147483647 w 1422"/>
                <a:gd name="T83" fmla="*/ 2147483647 h 1361"/>
                <a:gd name="T84" fmla="*/ 2147483647 w 1422"/>
                <a:gd name="T85" fmla="*/ 2147483647 h 1361"/>
                <a:gd name="T86" fmla="*/ 2147483647 w 1422"/>
                <a:gd name="T87" fmla="*/ 2147483647 h 1361"/>
                <a:gd name="T88" fmla="*/ 2147483647 w 1422"/>
                <a:gd name="T89" fmla="*/ 2147483647 h 1361"/>
                <a:gd name="T90" fmla="*/ 2147483647 w 1422"/>
                <a:gd name="T91" fmla="*/ 2147483647 h 1361"/>
                <a:gd name="T92" fmla="*/ 2147483647 w 1422"/>
                <a:gd name="T93" fmla="*/ 2147483647 h 1361"/>
                <a:gd name="T94" fmla="*/ 2147483647 w 1422"/>
                <a:gd name="T95" fmla="*/ 2147483647 h 1361"/>
                <a:gd name="T96" fmla="*/ 2147483647 w 1422"/>
                <a:gd name="T97" fmla="*/ 2147483647 h 1361"/>
                <a:gd name="T98" fmla="*/ 2147483647 w 1422"/>
                <a:gd name="T99" fmla="*/ 2147483647 h 1361"/>
                <a:gd name="T100" fmla="*/ 2147483647 w 1422"/>
                <a:gd name="T101" fmla="*/ 2147483647 h 1361"/>
                <a:gd name="T102" fmla="*/ 2147483647 w 1422"/>
                <a:gd name="T103" fmla="*/ 2147483647 h 1361"/>
                <a:gd name="T104" fmla="*/ 2147483647 w 1422"/>
                <a:gd name="T105" fmla="*/ 2147483647 h 1361"/>
                <a:gd name="T106" fmla="*/ 2147483647 w 1422"/>
                <a:gd name="T107" fmla="*/ 2147483647 h 1361"/>
                <a:gd name="T108" fmla="*/ 2147483647 w 1422"/>
                <a:gd name="T109" fmla="*/ 2147483647 h 1361"/>
                <a:gd name="T110" fmla="*/ 2147483647 w 1422"/>
                <a:gd name="T111" fmla="*/ 2147483647 h 1361"/>
                <a:gd name="T112" fmla="*/ 2147483647 w 1422"/>
                <a:gd name="T113" fmla="*/ 2147483647 h 1361"/>
                <a:gd name="T114" fmla="*/ 2147483647 w 1422"/>
                <a:gd name="T115" fmla="*/ 2147483647 h 1361"/>
                <a:gd name="T116" fmla="*/ 2147483647 w 1422"/>
                <a:gd name="T117" fmla="*/ 2147483647 h 1361"/>
                <a:gd name="T118" fmla="*/ 2147483647 w 1422"/>
                <a:gd name="T119" fmla="*/ 2147483647 h 1361"/>
                <a:gd name="T120" fmla="*/ 2147483647 w 1422"/>
                <a:gd name="T121" fmla="*/ 2147483647 h 1361"/>
                <a:gd name="T122" fmla="*/ 2147483647 w 1422"/>
                <a:gd name="T123" fmla="*/ 2147483647 h 1361"/>
                <a:gd name="T124" fmla="*/ 2147483647 w 1422"/>
                <a:gd name="T125" fmla="*/ 2147483647 h 13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22"/>
                <a:gd name="T190" fmla="*/ 0 h 1361"/>
                <a:gd name="T191" fmla="*/ 1422 w 1422"/>
                <a:gd name="T192" fmla="*/ 1361 h 13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22" h="1361">
                  <a:moveTo>
                    <a:pt x="0" y="1361"/>
                  </a:moveTo>
                  <a:lnTo>
                    <a:pt x="6" y="1361"/>
                  </a:lnTo>
                  <a:lnTo>
                    <a:pt x="11" y="1361"/>
                  </a:lnTo>
                  <a:lnTo>
                    <a:pt x="17" y="1361"/>
                  </a:lnTo>
                  <a:lnTo>
                    <a:pt x="22" y="1361"/>
                  </a:lnTo>
                  <a:lnTo>
                    <a:pt x="28" y="1361"/>
                  </a:lnTo>
                  <a:lnTo>
                    <a:pt x="33" y="1361"/>
                  </a:lnTo>
                  <a:lnTo>
                    <a:pt x="39" y="1361"/>
                  </a:lnTo>
                  <a:lnTo>
                    <a:pt x="45" y="1361"/>
                  </a:lnTo>
                  <a:lnTo>
                    <a:pt x="50" y="1361"/>
                  </a:lnTo>
                  <a:lnTo>
                    <a:pt x="56" y="1361"/>
                  </a:lnTo>
                  <a:lnTo>
                    <a:pt x="61" y="1355"/>
                  </a:lnTo>
                  <a:lnTo>
                    <a:pt x="67" y="1355"/>
                  </a:lnTo>
                  <a:lnTo>
                    <a:pt x="73" y="1349"/>
                  </a:lnTo>
                  <a:lnTo>
                    <a:pt x="78" y="1344"/>
                  </a:lnTo>
                  <a:lnTo>
                    <a:pt x="84" y="1338"/>
                  </a:lnTo>
                  <a:lnTo>
                    <a:pt x="89" y="1333"/>
                  </a:lnTo>
                  <a:lnTo>
                    <a:pt x="95" y="1321"/>
                  </a:lnTo>
                  <a:lnTo>
                    <a:pt x="101" y="1316"/>
                  </a:lnTo>
                  <a:lnTo>
                    <a:pt x="106" y="1305"/>
                  </a:lnTo>
                  <a:lnTo>
                    <a:pt x="112" y="1293"/>
                  </a:lnTo>
                  <a:lnTo>
                    <a:pt x="117" y="1282"/>
                  </a:lnTo>
                  <a:lnTo>
                    <a:pt x="123" y="1265"/>
                  </a:lnTo>
                  <a:lnTo>
                    <a:pt x="129" y="1237"/>
                  </a:lnTo>
                  <a:lnTo>
                    <a:pt x="134" y="1215"/>
                  </a:lnTo>
                  <a:lnTo>
                    <a:pt x="140" y="1187"/>
                  </a:lnTo>
                  <a:lnTo>
                    <a:pt x="145" y="1159"/>
                  </a:lnTo>
                  <a:lnTo>
                    <a:pt x="151" y="1142"/>
                  </a:lnTo>
                  <a:lnTo>
                    <a:pt x="157" y="1125"/>
                  </a:lnTo>
                  <a:lnTo>
                    <a:pt x="162" y="1086"/>
                  </a:lnTo>
                  <a:lnTo>
                    <a:pt x="168" y="1025"/>
                  </a:lnTo>
                  <a:lnTo>
                    <a:pt x="173" y="974"/>
                  </a:lnTo>
                  <a:lnTo>
                    <a:pt x="179" y="969"/>
                  </a:lnTo>
                  <a:lnTo>
                    <a:pt x="185" y="969"/>
                  </a:lnTo>
                  <a:lnTo>
                    <a:pt x="190" y="929"/>
                  </a:lnTo>
                  <a:lnTo>
                    <a:pt x="196" y="840"/>
                  </a:lnTo>
                  <a:lnTo>
                    <a:pt x="201" y="728"/>
                  </a:lnTo>
                  <a:lnTo>
                    <a:pt x="207" y="633"/>
                  </a:lnTo>
                  <a:lnTo>
                    <a:pt x="213" y="605"/>
                  </a:lnTo>
                  <a:lnTo>
                    <a:pt x="218" y="582"/>
                  </a:lnTo>
                  <a:lnTo>
                    <a:pt x="224" y="521"/>
                  </a:lnTo>
                  <a:lnTo>
                    <a:pt x="229" y="448"/>
                  </a:lnTo>
                  <a:lnTo>
                    <a:pt x="235" y="386"/>
                  </a:lnTo>
                  <a:lnTo>
                    <a:pt x="241" y="364"/>
                  </a:lnTo>
                  <a:lnTo>
                    <a:pt x="246" y="403"/>
                  </a:lnTo>
                  <a:lnTo>
                    <a:pt x="252" y="420"/>
                  </a:lnTo>
                  <a:lnTo>
                    <a:pt x="257" y="353"/>
                  </a:lnTo>
                  <a:lnTo>
                    <a:pt x="263" y="218"/>
                  </a:lnTo>
                  <a:lnTo>
                    <a:pt x="269" y="129"/>
                  </a:lnTo>
                  <a:lnTo>
                    <a:pt x="274" y="140"/>
                  </a:lnTo>
                  <a:lnTo>
                    <a:pt x="280" y="118"/>
                  </a:lnTo>
                  <a:lnTo>
                    <a:pt x="285" y="73"/>
                  </a:lnTo>
                  <a:lnTo>
                    <a:pt x="291" y="84"/>
                  </a:lnTo>
                  <a:lnTo>
                    <a:pt x="297" y="107"/>
                  </a:lnTo>
                  <a:lnTo>
                    <a:pt x="302" y="51"/>
                  </a:lnTo>
                  <a:lnTo>
                    <a:pt x="308" y="0"/>
                  </a:lnTo>
                  <a:lnTo>
                    <a:pt x="313" y="34"/>
                  </a:lnTo>
                  <a:lnTo>
                    <a:pt x="319" y="101"/>
                  </a:lnTo>
                  <a:lnTo>
                    <a:pt x="325" y="90"/>
                  </a:lnTo>
                  <a:lnTo>
                    <a:pt x="330" y="67"/>
                  </a:lnTo>
                  <a:lnTo>
                    <a:pt x="336" y="112"/>
                  </a:lnTo>
                  <a:lnTo>
                    <a:pt x="341" y="174"/>
                  </a:lnTo>
                  <a:lnTo>
                    <a:pt x="347" y="314"/>
                  </a:lnTo>
                  <a:lnTo>
                    <a:pt x="353" y="420"/>
                  </a:lnTo>
                  <a:lnTo>
                    <a:pt x="358" y="437"/>
                  </a:lnTo>
                  <a:lnTo>
                    <a:pt x="364" y="442"/>
                  </a:lnTo>
                  <a:lnTo>
                    <a:pt x="369" y="454"/>
                  </a:lnTo>
                  <a:lnTo>
                    <a:pt x="375" y="510"/>
                  </a:lnTo>
                  <a:lnTo>
                    <a:pt x="381" y="577"/>
                  </a:lnTo>
                  <a:lnTo>
                    <a:pt x="386" y="588"/>
                  </a:lnTo>
                  <a:lnTo>
                    <a:pt x="392" y="577"/>
                  </a:lnTo>
                  <a:lnTo>
                    <a:pt x="397" y="610"/>
                  </a:lnTo>
                  <a:lnTo>
                    <a:pt x="403" y="683"/>
                  </a:lnTo>
                  <a:lnTo>
                    <a:pt x="409" y="762"/>
                  </a:lnTo>
                  <a:lnTo>
                    <a:pt x="414" y="806"/>
                  </a:lnTo>
                  <a:lnTo>
                    <a:pt x="420" y="789"/>
                  </a:lnTo>
                  <a:lnTo>
                    <a:pt x="425" y="762"/>
                  </a:lnTo>
                  <a:lnTo>
                    <a:pt x="431" y="773"/>
                  </a:lnTo>
                  <a:lnTo>
                    <a:pt x="437" y="812"/>
                  </a:lnTo>
                  <a:lnTo>
                    <a:pt x="442" y="851"/>
                  </a:lnTo>
                  <a:lnTo>
                    <a:pt x="448" y="896"/>
                  </a:lnTo>
                  <a:lnTo>
                    <a:pt x="453" y="924"/>
                  </a:lnTo>
                  <a:lnTo>
                    <a:pt x="459" y="913"/>
                  </a:lnTo>
                  <a:lnTo>
                    <a:pt x="465" y="896"/>
                  </a:lnTo>
                  <a:lnTo>
                    <a:pt x="470" y="924"/>
                  </a:lnTo>
                  <a:lnTo>
                    <a:pt x="476" y="974"/>
                  </a:lnTo>
                  <a:lnTo>
                    <a:pt x="481" y="1008"/>
                  </a:lnTo>
                  <a:lnTo>
                    <a:pt x="487" y="1008"/>
                  </a:lnTo>
                  <a:lnTo>
                    <a:pt x="493" y="1002"/>
                  </a:lnTo>
                  <a:lnTo>
                    <a:pt x="498" y="1025"/>
                  </a:lnTo>
                  <a:lnTo>
                    <a:pt x="504" y="1069"/>
                  </a:lnTo>
                  <a:lnTo>
                    <a:pt x="509" y="1103"/>
                  </a:lnTo>
                  <a:lnTo>
                    <a:pt x="515" y="1109"/>
                  </a:lnTo>
                  <a:lnTo>
                    <a:pt x="521" y="1109"/>
                  </a:lnTo>
                  <a:lnTo>
                    <a:pt x="526" y="1120"/>
                  </a:lnTo>
                  <a:lnTo>
                    <a:pt x="532" y="1142"/>
                  </a:lnTo>
                  <a:lnTo>
                    <a:pt x="537" y="1153"/>
                  </a:lnTo>
                  <a:lnTo>
                    <a:pt x="543" y="1170"/>
                  </a:lnTo>
                  <a:lnTo>
                    <a:pt x="549" y="1181"/>
                  </a:lnTo>
                  <a:lnTo>
                    <a:pt x="554" y="1198"/>
                  </a:lnTo>
                  <a:lnTo>
                    <a:pt x="560" y="1226"/>
                  </a:lnTo>
                  <a:lnTo>
                    <a:pt x="565" y="1254"/>
                  </a:lnTo>
                  <a:lnTo>
                    <a:pt x="571" y="1277"/>
                  </a:lnTo>
                  <a:lnTo>
                    <a:pt x="577" y="1293"/>
                  </a:lnTo>
                  <a:lnTo>
                    <a:pt x="582" y="1305"/>
                  </a:lnTo>
                  <a:lnTo>
                    <a:pt x="588" y="1310"/>
                  </a:lnTo>
                  <a:lnTo>
                    <a:pt x="593" y="1316"/>
                  </a:lnTo>
                  <a:lnTo>
                    <a:pt x="599" y="1327"/>
                  </a:lnTo>
                  <a:lnTo>
                    <a:pt x="605" y="1333"/>
                  </a:lnTo>
                  <a:lnTo>
                    <a:pt x="610" y="1338"/>
                  </a:lnTo>
                  <a:lnTo>
                    <a:pt x="616" y="1344"/>
                  </a:lnTo>
                  <a:lnTo>
                    <a:pt x="621" y="1349"/>
                  </a:lnTo>
                  <a:lnTo>
                    <a:pt x="627" y="1349"/>
                  </a:lnTo>
                  <a:lnTo>
                    <a:pt x="633" y="1355"/>
                  </a:lnTo>
                  <a:lnTo>
                    <a:pt x="638" y="1355"/>
                  </a:lnTo>
                  <a:lnTo>
                    <a:pt x="644" y="1361"/>
                  </a:lnTo>
                  <a:lnTo>
                    <a:pt x="649" y="1361"/>
                  </a:lnTo>
                  <a:lnTo>
                    <a:pt x="655" y="1361"/>
                  </a:lnTo>
                  <a:lnTo>
                    <a:pt x="661" y="1361"/>
                  </a:lnTo>
                  <a:lnTo>
                    <a:pt x="666" y="1361"/>
                  </a:lnTo>
                  <a:lnTo>
                    <a:pt x="672" y="1361"/>
                  </a:lnTo>
                  <a:lnTo>
                    <a:pt x="677" y="1361"/>
                  </a:lnTo>
                  <a:lnTo>
                    <a:pt x="683" y="1361"/>
                  </a:lnTo>
                  <a:lnTo>
                    <a:pt x="689" y="1361"/>
                  </a:lnTo>
                  <a:lnTo>
                    <a:pt x="694" y="1361"/>
                  </a:lnTo>
                  <a:lnTo>
                    <a:pt x="700" y="1361"/>
                  </a:lnTo>
                  <a:lnTo>
                    <a:pt x="705" y="1361"/>
                  </a:lnTo>
                  <a:lnTo>
                    <a:pt x="711" y="1361"/>
                  </a:lnTo>
                  <a:lnTo>
                    <a:pt x="716" y="1361"/>
                  </a:lnTo>
                  <a:lnTo>
                    <a:pt x="722" y="1361"/>
                  </a:lnTo>
                  <a:lnTo>
                    <a:pt x="728" y="1361"/>
                  </a:lnTo>
                  <a:lnTo>
                    <a:pt x="733" y="1361"/>
                  </a:lnTo>
                  <a:lnTo>
                    <a:pt x="739" y="1361"/>
                  </a:lnTo>
                  <a:lnTo>
                    <a:pt x="744" y="1361"/>
                  </a:lnTo>
                  <a:lnTo>
                    <a:pt x="750" y="1361"/>
                  </a:lnTo>
                  <a:lnTo>
                    <a:pt x="756" y="1361"/>
                  </a:lnTo>
                  <a:lnTo>
                    <a:pt x="761" y="1361"/>
                  </a:lnTo>
                  <a:lnTo>
                    <a:pt x="767" y="1361"/>
                  </a:lnTo>
                  <a:lnTo>
                    <a:pt x="772" y="1361"/>
                  </a:lnTo>
                  <a:lnTo>
                    <a:pt x="778" y="1361"/>
                  </a:lnTo>
                  <a:lnTo>
                    <a:pt x="784" y="1361"/>
                  </a:lnTo>
                  <a:lnTo>
                    <a:pt x="789" y="1361"/>
                  </a:lnTo>
                  <a:lnTo>
                    <a:pt x="795" y="1361"/>
                  </a:lnTo>
                  <a:lnTo>
                    <a:pt x="800" y="1361"/>
                  </a:lnTo>
                  <a:lnTo>
                    <a:pt x="806" y="1361"/>
                  </a:lnTo>
                  <a:lnTo>
                    <a:pt x="812" y="1361"/>
                  </a:lnTo>
                  <a:lnTo>
                    <a:pt x="817" y="1361"/>
                  </a:lnTo>
                  <a:lnTo>
                    <a:pt x="823" y="1361"/>
                  </a:lnTo>
                  <a:lnTo>
                    <a:pt x="828" y="1361"/>
                  </a:lnTo>
                  <a:lnTo>
                    <a:pt x="834" y="1361"/>
                  </a:lnTo>
                  <a:lnTo>
                    <a:pt x="840" y="1361"/>
                  </a:lnTo>
                  <a:lnTo>
                    <a:pt x="845" y="1361"/>
                  </a:lnTo>
                  <a:lnTo>
                    <a:pt x="851" y="1361"/>
                  </a:lnTo>
                  <a:lnTo>
                    <a:pt x="856" y="1361"/>
                  </a:lnTo>
                  <a:lnTo>
                    <a:pt x="862" y="1361"/>
                  </a:lnTo>
                  <a:lnTo>
                    <a:pt x="868" y="1361"/>
                  </a:lnTo>
                  <a:lnTo>
                    <a:pt x="873" y="1361"/>
                  </a:lnTo>
                  <a:lnTo>
                    <a:pt x="879" y="1361"/>
                  </a:lnTo>
                  <a:lnTo>
                    <a:pt x="884" y="1361"/>
                  </a:lnTo>
                  <a:lnTo>
                    <a:pt x="890" y="1361"/>
                  </a:lnTo>
                  <a:lnTo>
                    <a:pt x="896" y="1361"/>
                  </a:lnTo>
                  <a:lnTo>
                    <a:pt x="901" y="1361"/>
                  </a:lnTo>
                  <a:lnTo>
                    <a:pt x="907" y="1361"/>
                  </a:lnTo>
                  <a:lnTo>
                    <a:pt x="912" y="1361"/>
                  </a:lnTo>
                  <a:lnTo>
                    <a:pt x="918" y="1361"/>
                  </a:lnTo>
                  <a:lnTo>
                    <a:pt x="924" y="1361"/>
                  </a:lnTo>
                  <a:lnTo>
                    <a:pt x="929" y="1361"/>
                  </a:lnTo>
                  <a:lnTo>
                    <a:pt x="935" y="1361"/>
                  </a:lnTo>
                  <a:lnTo>
                    <a:pt x="940" y="1361"/>
                  </a:lnTo>
                  <a:lnTo>
                    <a:pt x="946" y="1361"/>
                  </a:lnTo>
                  <a:lnTo>
                    <a:pt x="952" y="1361"/>
                  </a:lnTo>
                  <a:lnTo>
                    <a:pt x="957" y="1361"/>
                  </a:lnTo>
                  <a:lnTo>
                    <a:pt x="963" y="1361"/>
                  </a:lnTo>
                  <a:lnTo>
                    <a:pt x="968" y="1361"/>
                  </a:lnTo>
                  <a:lnTo>
                    <a:pt x="974" y="1361"/>
                  </a:lnTo>
                  <a:lnTo>
                    <a:pt x="980" y="1361"/>
                  </a:lnTo>
                  <a:lnTo>
                    <a:pt x="985" y="1361"/>
                  </a:lnTo>
                  <a:lnTo>
                    <a:pt x="991" y="1361"/>
                  </a:lnTo>
                  <a:lnTo>
                    <a:pt x="996" y="1361"/>
                  </a:lnTo>
                  <a:lnTo>
                    <a:pt x="1002" y="1361"/>
                  </a:lnTo>
                  <a:lnTo>
                    <a:pt x="1008" y="1361"/>
                  </a:lnTo>
                  <a:lnTo>
                    <a:pt x="1013" y="1361"/>
                  </a:lnTo>
                  <a:lnTo>
                    <a:pt x="1019" y="1361"/>
                  </a:lnTo>
                  <a:lnTo>
                    <a:pt x="1024" y="1361"/>
                  </a:lnTo>
                  <a:lnTo>
                    <a:pt x="1030" y="1361"/>
                  </a:lnTo>
                  <a:lnTo>
                    <a:pt x="1036" y="1361"/>
                  </a:lnTo>
                  <a:lnTo>
                    <a:pt x="1041" y="1361"/>
                  </a:lnTo>
                  <a:lnTo>
                    <a:pt x="1047" y="1361"/>
                  </a:lnTo>
                  <a:lnTo>
                    <a:pt x="1052" y="1361"/>
                  </a:lnTo>
                  <a:lnTo>
                    <a:pt x="1058" y="1361"/>
                  </a:lnTo>
                  <a:lnTo>
                    <a:pt x="1064" y="1361"/>
                  </a:lnTo>
                  <a:lnTo>
                    <a:pt x="1069" y="1361"/>
                  </a:lnTo>
                  <a:lnTo>
                    <a:pt x="1075" y="1361"/>
                  </a:lnTo>
                  <a:lnTo>
                    <a:pt x="1080" y="1361"/>
                  </a:lnTo>
                  <a:lnTo>
                    <a:pt x="1086" y="1361"/>
                  </a:lnTo>
                  <a:lnTo>
                    <a:pt x="1092" y="1361"/>
                  </a:lnTo>
                  <a:lnTo>
                    <a:pt x="1097" y="1361"/>
                  </a:lnTo>
                  <a:lnTo>
                    <a:pt x="1103" y="1361"/>
                  </a:lnTo>
                  <a:lnTo>
                    <a:pt x="1108" y="1361"/>
                  </a:lnTo>
                  <a:lnTo>
                    <a:pt x="1114" y="1361"/>
                  </a:lnTo>
                  <a:lnTo>
                    <a:pt x="1120" y="1361"/>
                  </a:lnTo>
                  <a:lnTo>
                    <a:pt x="1125" y="1361"/>
                  </a:lnTo>
                  <a:lnTo>
                    <a:pt x="1131" y="1361"/>
                  </a:lnTo>
                  <a:lnTo>
                    <a:pt x="1136" y="1361"/>
                  </a:lnTo>
                  <a:lnTo>
                    <a:pt x="1142" y="1361"/>
                  </a:lnTo>
                  <a:lnTo>
                    <a:pt x="1148" y="1361"/>
                  </a:lnTo>
                  <a:lnTo>
                    <a:pt x="1153" y="1361"/>
                  </a:lnTo>
                  <a:lnTo>
                    <a:pt x="1159" y="1361"/>
                  </a:lnTo>
                  <a:lnTo>
                    <a:pt x="1164" y="1361"/>
                  </a:lnTo>
                  <a:lnTo>
                    <a:pt x="1170" y="1361"/>
                  </a:lnTo>
                  <a:lnTo>
                    <a:pt x="1176" y="1361"/>
                  </a:lnTo>
                  <a:lnTo>
                    <a:pt x="1181" y="1361"/>
                  </a:lnTo>
                  <a:lnTo>
                    <a:pt x="1187" y="1361"/>
                  </a:lnTo>
                  <a:lnTo>
                    <a:pt x="1192" y="1361"/>
                  </a:lnTo>
                  <a:lnTo>
                    <a:pt x="1198" y="1361"/>
                  </a:lnTo>
                  <a:lnTo>
                    <a:pt x="1204" y="1361"/>
                  </a:lnTo>
                  <a:lnTo>
                    <a:pt x="1209" y="1361"/>
                  </a:lnTo>
                  <a:lnTo>
                    <a:pt x="1215" y="1361"/>
                  </a:lnTo>
                  <a:lnTo>
                    <a:pt x="1220" y="1361"/>
                  </a:lnTo>
                  <a:lnTo>
                    <a:pt x="1226" y="1361"/>
                  </a:lnTo>
                  <a:lnTo>
                    <a:pt x="1232" y="1361"/>
                  </a:lnTo>
                  <a:lnTo>
                    <a:pt x="1237" y="1361"/>
                  </a:lnTo>
                  <a:lnTo>
                    <a:pt x="1243" y="1361"/>
                  </a:lnTo>
                  <a:lnTo>
                    <a:pt x="1248" y="1361"/>
                  </a:lnTo>
                  <a:lnTo>
                    <a:pt x="1254" y="1361"/>
                  </a:lnTo>
                  <a:lnTo>
                    <a:pt x="1260" y="1361"/>
                  </a:lnTo>
                  <a:lnTo>
                    <a:pt x="1265" y="1361"/>
                  </a:lnTo>
                  <a:lnTo>
                    <a:pt x="1271" y="1361"/>
                  </a:lnTo>
                  <a:lnTo>
                    <a:pt x="1276" y="1361"/>
                  </a:lnTo>
                  <a:lnTo>
                    <a:pt x="1282" y="1361"/>
                  </a:lnTo>
                  <a:lnTo>
                    <a:pt x="1288" y="1361"/>
                  </a:lnTo>
                  <a:lnTo>
                    <a:pt x="1293" y="1361"/>
                  </a:lnTo>
                  <a:lnTo>
                    <a:pt x="1299" y="1361"/>
                  </a:lnTo>
                  <a:lnTo>
                    <a:pt x="1304" y="1361"/>
                  </a:lnTo>
                  <a:lnTo>
                    <a:pt x="1310" y="1361"/>
                  </a:lnTo>
                  <a:lnTo>
                    <a:pt x="1316" y="1361"/>
                  </a:lnTo>
                  <a:lnTo>
                    <a:pt x="1321" y="1361"/>
                  </a:lnTo>
                  <a:lnTo>
                    <a:pt x="1327" y="1361"/>
                  </a:lnTo>
                  <a:lnTo>
                    <a:pt x="1332" y="1361"/>
                  </a:lnTo>
                  <a:lnTo>
                    <a:pt x="1338" y="1361"/>
                  </a:lnTo>
                  <a:lnTo>
                    <a:pt x="1344" y="1361"/>
                  </a:lnTo>
                  <a:lnTo>
                    <a:pt x="1349" y="1361"/>
                  </a:lnTo>
                  <a:lnTo>
                    <a:pt x="1355" y="1361"/>
                  </a:lnTo>
                  <a:lnTo>
                    <a:pt x="1360" y="1361"/>
                  </a:lnTo>
                  <a:lnTo>
                    <a:pt x="1366" y="1361"/>
                  </a:lnTo>
                  <a:lnTo>
                    <a:pt x="1372" y="1361"/>
                  </a:lnTo>
                  <a:lnTo>
                    <a:pt x="1377" y="1361"/>
                  </a:lnTo>
                  <a:lnTo>
                    <a:pt x="1383" y="1361"/>
                  </a:lnTo>
                  <a:lnTo>
                    <a:pt x="1388" y="1361"/>
                  </a:lnTo>
                  <a:lnTo>
                    <a:pt x="1394" y="1361"/>
                  </a:lnTo>
                  <a:lnTo>
                    <a:pt x="1399" y="1361"/>
                  </a:lnTo>
                  <a:lnTo>
                    <a:pt x="1405" y="1361"/>
                  </a:lnTo>
                  <a:lnTo>
                    <a:pt x="1411" y="1361"/>
                  </a:lnTo>
                  <a:lnTo>
                    <a:pt x="1416" y="1361"/>
                  </a:lnTo>
                  <a:lnTo>
                    <a:pt x="1422" y="1361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6" name="Freeform 592"/>
            <p:cNvSpPr>
              <a:spLocks/>
            </p:cNvSpPr>
            <p:nvPr/>
          </p:nvSpPr>
          <p:spPr bwMode="auto">
            <a:xfrm>
              <a:off x="2074331" y="1261003"/>
              <a:ext cx="1981200" cy="1897062"/>
            </a:xfrm>
            <a:custGeom>
              <a:avLst/>
              <a:gdLst>
                <a:gd name="T0" fmla="*/ 2147483647 w 1422"/>
                <a:gd name="T1" fmla="*/ 2147483647 h 1361"/>
                <a:gd name="T2" fmla="*/ 2147483647 w 1422"/>
                <a:gd name="T3" fmla="*/ 2147483647 h 1361"/>
                <a:gd name="T4" fmla="*/ 2147483647 w 1422"/>
                <a:gd name="T5" fmla="*/ 2147483647 h 1361"/>
                <a:gd name="T6" fmla="*/ 2147483647 w 1422"/>
                <a:gd name="T7" fmla="*/ 2147483647 h 1361"/>
                <a:gd name="T8" fmla="*/ 2147483647 w 1422"/>
                <a:gd name="T9" fmla="*/ 2147483647 h 1361"/>
                <a:gd name="T10" fmla="*/ 2147483647 w 1422"/>
                <a:gd name="T11" fmla="*/ 2147483647 h 1361"/>
                <a:gd name="T12" fmla="*/ 2147483647 w 1422"/>
                <a:gd name="T13" fmla="*/ 2147483647 h 1361"/>
                <a:gd name="T14" fmla="*/ 2147483647 w 1422"/>
                <a:gd name="T15" fmla="*/ 2147483647 h 1361"/>
                <a:gd name="T16" fmla="*/ 2147483647 w 1422"/>
                <a:gd name="T17" fmla="*/ 2147483647 h 1361"/>
                <a:gd name="T18" fmla="*/ 2147483647 w 1422"/>
                <a:gd name="T19" fmla="*/ 2147483647 h 1361"/>
                <a:gd name="T20" fmla="*/ 2147483647 w 1422"/>
                <a:gd name="T21" fmla="*/ 2147483647 h 1361"/>
                <a:gd name="T22" fmla="*/ 2147483647 w 1422"/>
                <a:gd name="T23" fmla="*/ 2147483647 h 1361"/>
                <a:gd name="T24" fmla="*/ 2147483647 w 1422"/>
                <a:gd name="T25" fmla="*/ 2147483647 h 1361"/>
                <a:gd name="T26" fmla="*/ 2147483647 w 1422"/>
                <a:gd name="T27" fmla="*/ 2147483647 h 1361"/>
                <a:gd name="T28" fmla="*/ 2147483647 w 1422"/>
                <a:gd name="T29" fmla="*/ 2147483647 h 1361"/>
                <a:gd name="T30" fmla="*/ 2147483647 w 1422"/>
                <a:gd name="T31" fmla="*/ 2147483647 h 1361"/>
                <a:gd name="T32" fmla="*/ 2147483647 w 1422"/>
                <a:gd name="T33" fmla="*/ 2147483647 h 1361"/>
                <a:gd name="T34" fmla="*/ 2147483647 w 1422"/>
                <a:gd name="T35" fmla="*/ 2147483647 h 1361"/>
                <a:gd name="T36" fmla="*/ 2147483647 w 1422"/>
                <a:gd name="T37" fmla="*/ 2147483647 h 1361"/>
                <a:gd name="T38" fmla="*/ 2147483647 w 1422"/>
                <a:gd name="T39" fmla="*/ 2147483647 h 1361"/>
                <a:gd name="T40" fmla="*/ 2147483647 w 1422"/>
                <a:gd name="T41" fmla="*/ 2147483647 h 1361"/>
                <a:gd name="T42" fmla="*/ 2147483647 w 1422"/>
                <a:gd name="T43" fmla="*/ 2147483647 h 1361"/>
                <a:gd name="T44" fmla="*/ 2147483647 w 1422"/>
                <a:gd name="T45" fmla="*/ 2147483647 h 1361"/>
                <a:gd name="T46" fmla="*/ 2147483647 w 1422"/>
                <a:gd name="T47" fmla="*/ 2147483647 h 1361"/>
                <a:gd name="T48" fmla="*/ 2147483647 w 1422"/>
                <a:gd name="T49" fmla="*/ 2147483647 h 1361"/>
                <a:gd name="T50" fmla="*/ 2147483647 w 1422"/>
                <a:gd name="T51" fmla="*/ 2147483647 h 1361"/>
                <a:gd name="T52" fmla="*/ 2147483647 w 1422"/>
                <a:gd name="T53" fmla="*/ 2147483647 h 1361"/>
                <a:gd name="T54" fmla="*/ 2147483647 w 1422"/>
                <a:gd name="T55" fmla="*/ 2147483647 h 1361"/>
                <a:gd name="T56" fmla="*/ 2147483647 w 1422"/>
                <a:gd name="T57" fmla="*/ 2147483647 h 1361"/>
                <a:gd name="T58" fmla="*/ 2147483647 w 1422"/>
                <a:gd name="T59" fmla="*/ 2147483647 h 1361"/>
                <a:gd name="T60" fmla="*/ 2147483647 w 1422"/>
                <a:gd name="T61" fmla="*/ 2147483647 h 1361"/>
                <a:gd name="T62" fmla="*/ 2147483647 w 1422"/>
                <a:gd name="T63" fmla="*/ 2147483647 h 1361"/>
                <a:gd name="T64" fmla="*/ 2147483647 w 1422"/>
                <a:gd name="T65" fmla="*/ 2147483647 h 1361"/>
                <a:gd name="T66" fmla="*/ 2147483647 w 1422"/>
                <a:gd name="T67" fmla="*/ 2147483647 h 1361"/>
                <a:gd name="T68" fmla="*/ 2147483647 w 1422"/>
                <a:gd name="T69" fmla="*/ 2147483647 h 1361"/>
                <a:gd name="T70" fmla="*/ 2147483647 w 1422"/>
                <a:gd name="T71" fmla="*/ 2147483647 h 1361"/>
                <a:gd name="T72" fmla="*/ 2147483647 w 1422"/>
                <a:gd name="T73" fmla="*/ 2147483647 h 1361"/>
                <a:gd name="T74" fmla="*/ 2147483647 w 1422"/>
                <a:gd name="T75" fmla="*/ 2147483647 h 1361"/>
                <a:gd name="T76" fmla="*/ 2147483647 w 1422"/>
                <a:gd name="T77" fmla="*/ 2147483647 h 1361"/>
                <a:gd name="T78" fmla="*/ 2147483647 w 1422"/>
                <a:gd name="T79" fmla="*/ 2147483647 h 1361"/>
                <a:gd name="T80" fmla="*/ 2147483647 w 1422"/>
                <a:gd name="T81" fmla="*/ 2147483647 h 1361"/>
                <a:gd name="T82" fmla="*/ 2147483647 w 1422"/>
                <a:gd name="T83" fmla="*/ 2147483647 h 1361"/>
                <a:gd name="T84" fmla="*/ 2147483647 w 1422"/>
                <a:gd name="T85" fmla="*/ 2147483647 h 1361"/>
                <a:gd name="T86" fmla="*/ 2147483647 w 1422"/>
                <a:gd name="T87" fmla="*/ 2147483647 h 1361"/>
                <a:gd name="T88" fmla="*/ 2147483647 w 1422"/>
                <a:gd name="T89" fmla="*/ 2147483647 h 1361"/>
                <a:gd name="T90" fmla="*/ 2147483647 w 1422"/>
                <a:gd name="T91" fmla="*/ 2147483647 h 1361"/>
                <a:gd name="T92" fmla="*/ 2147483647 w 1422"/>
                <a:gd name="T93" fmla="*/ 2147483647 h 1361"/>
                <a:gd name="T94" fmla="*/ 2147483647 w 1422"/>
                <a:gd name="T95" fmla="*/ 2147483647 h 1361"/>
                <a:gd name="T96" fmla="*/ 2147483647 w 1422"/>
                <a:gd name="T97" fmla="*/ 2147483647 h 1361"/>
                <a:gd name="T98" fmla="*/ 2147483647 w 1422"/>
                <a:gd name="T99" fmla="*/ 2147483647 h 1361"/>
                <a:gd name="T100" fmla="*/ 2147483647 w 1422"/>
                <a:gd name="T101" fmla="*/ 2147483647 h 1361"/>
                <a:gd name="T102" fmla="*/ 2147483647 w 1422"/>
                <a:gd name="T103" fmla="*/ 2147483647 h 1361"/>
                <a:gd name="T104" fmla="*/ 2147483647 w 1422"/>
                <a:gd name="T105" fmla="*/ 2147483647 h 1361"/>
                <a:gd name="T106" fmla="*/ 2147483647 w 1422"/>
                <a:gd name="T107" fmla="*/ 2147483647 h 1361"/>
                <a:gd name="T108" fmla="*/ 2147483647 w 1422"/>
                <a:gd name="T109" fmla="*/ 2147483647 h 1361"/>
                <a:gd name="T110" fmla="*/ 2147483647 w 1422"/>
                <a:gd name="T111" fmla="*/ 2147483647 h 1361"/>
                <a:gd name="T112" fmla="*/ 2147483647 w 1422"/>
                <a:gd name="T113" fmla="*/ 2147483647 h 1361"/>
                <a:gd name="T114" fmla="*/ 2147483647 w 1422"/>
                <a:gd name="T115" fmla="*/ 2147483647 h 1361"/>
                <a:gd name="T116" fmla="*/ 2147483647 w 1422"/>
                <a:gd name="T117" fmla="*/ 2147483647 h 1361"/>
                <a:gd name="T118" fmla="*/ 2147483647 w 1422"/>
                <a:gd name="T119" fmla="*/ 2147483647 h 1361"/>
                <a:gd name="T120" fmla="*/ 2147483647 w 1422"/>
                <a:gd name="T121" fmla="*/ 2147483647 h 1361"/>
                <a:gd name="T122" fmla="*/ 2147483647 w 1422"/>
                <a:gd name="T123" fmla="*/ 2147483647 h 1361"/>
                <a:gd name="T124" fmla="*/ 2147483647 w 1422"/>
                <a:gd name="T125" fmla="*/ 2147483647 h 13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22"/>
                <a:gd name="T190" fmla="*/ 0 h 1361"/>
                <a:gd name="T191" fmla="*/ 1422 w 1422"/>
                <a:gd name="T192" fmla="*/ 1361 h 13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22" h="1361">
                  <a:moveTo>
                    <a:pt x="0" y="1361"/>
                  </a:moveTo>
                  <a:lnTo>
                    <a:pt x="6" y="1361"/>
                  </a:lnTo>
                  <a:lnTo>
                    <a:pt x="11" y="1361"/>
                  </a:lnTo>
                  <a:lnTo>
                    <a:pt x="17" y="1361"/>
                  </a:lnTo>
                  <a:lnTo>
                    <a:pt x="22" y="1361"/>
                  </a:lnTo>
                  <a:lnTo>
                    <a:pt x="28" y="1361"/>
                  </a:lnTo>
                  <a:lnTo>
                    <a:pt x="34" y="1361"/>
                  </a:lnTo>
                  <a:lnTo>
                    <a:pt x="39" y="1361"/>
                  </a:lnTo>
                  <a:lnTo>
                    <a:pt x="45" y="1361"/>
                  </a:lnTo>
                  <a:lnTo>
                    <a:pt x="50" y="1361"/>
                  </a:lnTo>
                  <a:lnTo>
                    <a:pt x="56" y="1361"/>
                  </a:lnTo>
                  <a:lnTo>
                    <a:pt x="62" y="1361"/>
                  </a:lnTo>
                  <a:lnTo>
                    <a:pt x="67" y="1361"/>
                  </a:lnTo>
                  <a:lnTo>
                    <a:pt x="73" y="1361"/>
                  </a:lnTo>
                  <a:lnTo>
                    <a:pt x="78" y="1361"/>
                  </a:lnTo>
                  <a:lnTo>
                    <a:pt x="84" y="1361"/>
                  </a:lnTo>
                  <a:lnTo>
                    <a:pt x="90" y="1361"/>
                  </a:lnTo>
                  <a:lnTo>
                    <a:pt x="95" y="1361"/>
                  </a:lnTo>
                  <a:lnTo>
                    <a:pt x="101" y="1361"/>
                  </a:lnTo>
                  <a:lnTo>
                    <a:pt x="106" y="1361"/>
                  </a:lnTo>
                  <a:lnTo>
                    <a:pt x="112" y="1361"/>
                  </a:lnTo>
                  <a:lnTo>
                    <a:pt x="118" y="1361"/>
                  </a:lnTo>
                  <a:lnTo>
                    <a:pt x="123" y="1361"/>
                  </a:lnTo>
                  <a:lnTo>
                    <a:pt x="129" y="1361"/>
                  </a:lnTo>
                  <a:lnTo>
                    <a:pt x="134" y="1361"/>
                  </a:lnTo>
                  <a:lnTo>
                    <a:pt x="140" y="1355"/>
                  </a:lnTo>
                  <a:lnTo>
                    <a:pt x="146" y="1355"/>
                  </a:lnTo>
                  <a:lnTo>
                    <a:pt x="151" y="1355"/>
                  </a:lnTo>
                  <a:lnTo>
                    <a:pt x="157" y="1355"/>
                  </a:lnTo>
                  <a:lnTo>
                    <a:pt x="162" y="1349"/>
                  </a:lnTo>
                  <a:lnTo>
                    <a:pt x="168" y="1349"/>
                  </a:lnTo>
                  <a:lnTo>
                    <a:pt x="174" y="1349"/>
                  </a:lnTo>
                  <a:lnTo>
                    <a:pt x="179" y="1344"/>
                  </a:lnTo>
                  <a:lnTo>
                    <a:pt x="185" y="1338"/>
                  </a:lnTo>
                  <a:lnTo>
                    <a:pt x="190" y="1333"/>
                  </a:lnTo>
                  <a:lnTo>
                    <a:pt x="196" y="1333"/>
                  </a:lnTo>
                  <a:lnTo>
                    <a:pt x="202" y="1327"/>
                  </a:lnTo>
                  <a:lnTo>
                    <a:pt x="207" y="1316"/>
                  </a:lnTo>
                  <a:lnTo>
                    <a:pt x="213" y="1310"/>
                  </a:lnTo>
                  <a:lnTo>
                    <a:pt x="218" y="1293"/>
                  </a:lnTo>
                  <a:lnTo>
                    <a:pt x="224" y="1282"/>
                  </a:lnTo>
                  <a:lnTo>
                    <a:pt x="230" y="1265"/>
                  </a:lnTo>
                  <a:lnTo>
                    <a:pt x="235" y="1249"/>
                  </a:lnTo>
                  <a:lnTo>
                    <a:pt x="241" y="1226"/>
                  </a:lnTo>
                  <a:lnTo>
                    <a:pt x="246" y="1204"/>
                  </a:lnTo>
                  <a:lnTo>
                    <a:pt x="252" y="1181"/>
                  </a:lnTo>
                  <a:lnTo>
                    <a:pt x="258" y="1153"/>
                  </a:lnTo>
                  <a:lnTo>
                    <a:pt x="263" y="1120"/>
                  </a:lnTo>
                  <a:lnTo>
                    <a:pt x="269" y="1086"/>
                  </a:lnTo>
                  <a:lnTo>
                    <a:pt x="274" y="1053"/>
                  </a:lnTo>
                  <a:lnTo>
                    <a:pt x="280" y="1008"/>
                  </a:lnTo>
                  <a:lnTo>
                    <a:pt x="285" y="929"/>
                  </a:lnTo>
                  <a:lnTo>
                    <a:pt x="291" y="845"/>
                  </a:lnTo>
                  <a:lnTo>
                    <a:pt x="297" y="773"/>
                  </a:lnTo>
                  <a:lnTo>
                    <a:pt x="302" y="728"/>
                  </a:lnTo>
                  <a:lnTo>
                    <a:pt x="308" y="694"/>
                  </a:lnTo>
                  <a:lnTo>
                    <a:pt x="313" y="633"/>
                  </a:lnTo>
                  <a:lnTo>
                    <a:pt x="319" y="554"/>
                  </a:lnTo>
                  <a:lnTo>
                    <a:pt x="325" y="470"/>
                  </a:lnTo>
                  <a:lnTo>
                    <a:pt x="330" y="375"/>
                  </a:lnTo>
                  <a:lnTo>
                    <a:pt x="336" y="291"/>
                  </a:lnTo>
                  <a:lnTo>
                    <a:pt x="341" y="190"/>
                  </a:lnTo>
                  <a:lnTo>
                    <a:pt x="347" y="95"/>
                  </a:lnTo>
                  <a:lnTo>
                    <a:pt x="353" y="112"/>
                  </a:lnTo>
                  <a:lnTo>
                    <a:pt x="358" y="146"/>
                  </a:lnTo>
                  <a:lnTo>
                    <a:pt x="364" y="51"/>
                  </a:lnTo>
                  <a:lnTo>
                    <a:pt x="369" y="23"/>
                  </a:lnTo>
                  <a:lnTo>
                    <a:pt x="375" y="151"/>
                  </a:lnTo>
                  <a:lnTo>
                    <a:pt x="381" y="90"/>
                  </a:lnTo>
                  <a:lnTo>
                    <a:pt x="386" y="0"/>
                  </a:lnTo>
                  <a:lnTo>
                    <a:pt x="392" y="6"/>
                  </a:lnTo>
                  <a:lnTo>
                    <a:pt x="397" y="28"/>
                  </a:lnTo>
                  <a:lnTo>
                    <a:pt x="403" y="17"/>
                  </a:lnTo>
                  <a:lnTo>
                    <a:pt x="409" y="45"/>
                  </a:lnTo>
                  <a:lnTo>
                    <a:pt x="414" y="101"/>
                  </a:lnTo>
                  <a:lnTo>
                    <a:pt x="420" y="79"/>
                  </a:lnTo>
                  <a:lnTo>
                    <a:pt x="425" y="79"/>
                  </a:lnTo>
                  <a:lnTo>
                    <a:pt x="431" y="157"/>
                  </a:lnTo>
                  <a:lnTo>
                    <a:pt x="437" y="252"/>
                  </a:lnTo>
                  <a:lnTo>
                    <a:pt x="442" y="286"/>
                  </a:lnTo>
                  <a:lnTo>
                    <a:pt x="448" y="280"/>
                  </a:lnTo>
                  <a:lnTo>
                    <a:pt x="453" y="246"/>
                  </a:lnTo>
                  <a:lnTo>
                    <a:pt x="459" y="235"/>
                  </a:lnTo>
                  <a:lnTo>
                    <a:pt x="465" y="252"/>
                  </a:lnTo>
                  <a:lnTo>
                    <a:pt x="470" y="325"/>
                  </a:lnTo>
                  <a:lnTo>
                    <a:pt x="476" y="403"/>
                  </a:lnTo>
                  <a:lnTo>
                    <a:pt x="481" y="465"/>
                  </a:lnTo>
                  <a:lnTo>
                    <a:pt x="487" y="498"/>
                  </a:lnTo>
                  <a:lnTo>
                    <a:pt x="493" y="476"/>
                  </a:lnTo>
                  <a:lnTo>
                    <a:pt x="498" y="448"/>
                  </a:lnTo>
                  <a:lnTo>
                    <a:pt x="504" y="431"/>
                  </a:lnTo>
                  <a:lnTo>
                    <a:pt x="509" y="448"/>
                  </a:lnTo>
                  <a:lnTo>
                    <a:pt x="515" y="493"/>
                  </a:lnTo>
                  <a:lnTo>
                    <a:pt x="521" y="515"/>
                  </a:lnTo>
                  <a:lnTo>
                    <a:pt x="526" y="532"/>
                  </a:lnTo>
                  <a:lnTo>
                    <a:pt x="532" y="543"/>
                  </a:lnTo>
                  <a:lnTo>
                    <a:pt x="537" y="554"/>
                  </a:lnTo>
                  <a:lnTo>
                    <a:pt x="543" y="610"/>
                  </a:lnTo>
                  <a:lnTo>
                    <a:pt x="549" y="655"/>
                  </a:lnTo>
                  <a:lnTo>
                    <a:pt x="554" y="650"/>
                  </a:lnTo>
                  <a:lnTo>
                    <a:pt x="560" y="661"/>
                  </a:lnTo>
                  <a:lnTo>
                    <a:pt x="565" y="711"/>
                  </a:lnTo>
                  <a:lnTo>
                    <a:pt x="571" y="717"/>
                  </a:lnTo>
                  <a:lnTo>
                    <a:pt x="577" y="666"/>
                  </a:lnTo>
                  <a:lnTo>
                    <a:pt x="582" y="633"/>
                  </a:lnTo>
                  <a:lnTo>
                    <a:pt x="588" y="644"/>
                  </a:lnTo>
                  <a:lnTo>
                    <a:pt x="593" y="700"/>
                  </a:lnTo>
                  <a:lnTo>
                    <a:pt x="599" y="762"/>
                  </a:lnTo>
                  <a:lnTo>
                    <a:pt x="605" y="767"/>
                  </a:lnTo>
                  <a:lnTo>
                    <a:pt x="610" y="739"/>
                  </a:lnTo>
                  <a:lnTo>
                    <a:pt x="616" y="700"/>
                  </a:lnTo>
                  <a:lnTo>
                    <a:pt x="621" y="655"/>
                  </a:lnTo>
                  <a:lnTo>
                    <a:pt x="627" y="627"/>
                  </a:lnTo>
                  <a:lnTo>
                    <a:pt x="633" y="610"/>
                  </a:lnTo>
                  <a:lnTo>
                    <a:pt x="638" y="582"/>
                  </a:lnTo>
                  <a:lnTo>
                    <a:pt x="644" y="582"/>
                  </a:lnTo>
                  <a:lnTo>
                    <a:pt x="649" y="610"/>
                  </a:lnTo>
                  <a:lnTo>
                    <a:pt x="655" y="616"/>
                  </a:lnTo>
                  <a:lnTo>
                    <a:pt x="661" y="627"/>
                  </a:lnTo>
                  <a:lnTo>
                    <a:pt x="666" y="610"/>
                  </a:lnTo>
                  <a:lnTo>
                    <a:pt x="672" y="577"/>
                  </a:lnTo>
                  <a:lnTo>
                    <a:pt x="677" y="577"/>
                  </a:lnTo>
                  <a:lnTo>
                    <a:pt x="683" y="582"/>
                  </a:lnTo>
                  <a:lnTo>
                    <a:pt x="689" y="543"/>
                  </a:lnTo>
                  <a:lnTo>
                    <a:pt x="694" y="510"/>
                  </a:lnTo>
                  <a:lnTo>
                    <a:pt x="700" y="543"/>
                  </a:lnTo>
                  <a:lnTo>
                    <a:pt x="705" y="554"/>
                  </a:lnTo>
                  <a:lnTo>
                    <a:pt x="711" y="493"/>
                  </a:lnTo>
                  <a:lnTo>
                    <a:pt x="717" y="459"/>
                  </a:lnTo>
                  <a:lnTo>
                    <a:pt x="722" y="482"/>
                  </a:lnTo>
                  <a:lnTo>
                    <a:pt x="728" y="538"/>
                  </a:lnTo>
                  <a:lnTo>
                    <a:pt x="733" y="554"/>
                  </a:lnTo>
                  <a:lnTo>
                    <a:pt x="739" y="543"/>
                  </a:lnTo>
                  <a:lnTo>
                    <a:pt x="745" y="554"/>
                  </a:lnTo>
                  <a:lnTo>
                    <a:pt x="750" y="538"/>
                  </a:lnTo>
                  <a:lnTo>
                    <a:pt x="756" y="498"/>
                  </a:lnTo>
                  <a:lnTo>
                    <a:pt x="761" y="459"/>
                  </a:lnTo>
                  <a:lnTo>
                    <a:pt x="767" y="448"/>
                  </a:lnTo>
                  <a:lnTo>
                    <a:pt x="773" y="526"/>
                  </a:lnTo>
                  <a:lnTo>
                    <a:pt x="778" y="577"/>
                  </a:lnTo>
                  <a:lnTo>
                    <a:pt x="784" y="554"/>
                  </a:lnTo>
                  <a:lnTo>
                    <a:pt x="789" y="515"/>
                  </a:lnTo>
                  <a:lnTo>
                    <a:pt x="795" y="487"/>
                  </a:lnTo>
                  <a:lnTo>
                    <a:pt x="801" y="437"/>
                  </a:lnTo>
                  <a:lnTo>
                    <a:pt x="806" y="442"/>
                  </a:lnTo>
                  <a:lnTo>
                    <a:pt x="812" y="521"/>
                  </a:lnTo>
                  <a:lnTo>
                    <a:pt x="817" y="571"/>
                  </a:lnTo>
                  <a:lnTo>
                    <a:pt x="823" y="594"/>
                  </a:lnTo>
                  <a:lnTo>
                    <a:pt x="829" y="644"/>
                  </a:lnTo>
                  <a:lnTo>
                    <a:pt x="834" y="672"/>
                  </a:lnTo>
                  <a:lnTo>
                    <a:pt x="840" y="694"/>
                  </a:lnTo>
                  <a:lnTo>
                    <a:pt x="845" y="734"/>
                  </a:lnTo>
                  <a:lnTo>
                    <a:pt x="851" y="767"/>
                  </a:lnTo>
                  <a:lnTo>
                    <a:pt x="857" y="789"/>
                  </a:lnTo>
                  <a:lnTo>
                    <a:pt x="862" y="812"/>
                  </a:lnTo>
                  <a:lnTo>
                    <a:pt x="868" y="851"/>
                  </a:lnTo>
                  <a:lnTo>
                    <a:pt x="873" y="890"/>
                  </a:lnTo>
                  <a:lnTo>
                    <a:pt x="879" y="918"/>
                  </a:lnTo>
                  <a:lnTo>
                    <a:pt x="885" y="946"/>
                  </a:lnTo>
                  <a:lnTo>
                    <a:pt x="890" y="980"/>
                  </a:lnTo>
                  <a:lnTo>
                    <a:pt x="896" y="1025"/>
                  </a:lnTo>
                  <a:lnTo>
                    <a:pt x="901" y="1064"/>
                  </a:lnTo>
                  <a:lnTo>
                    <a:pt x="907" y="1097"/>
                  </a:lnTo>
                  <a:lnTo>
                    <a:pt x="913" y="1120"/>
                  </a:lnTo>
                  <a:lnTo>
                    <a:pt x="918" y="1142"/>
                  </a:lnTo>
                  <a:lnTo>
                    <a:pt x="924" y="1165"/>
                  </a:lnTo>
                  <a:lnTo>
                    <a:pt x="929" y="1193"/>
                  </a:lnTo>
                  <a:lnTo>
                    <a:pt x="935" y="1209"/>
                  </a:lnTo>
                  <a:lnTo>
                    <a:pt x="941" y="1221"/>
                  </a:lnTo>
                  <a:lnTo>
                    <a:pt x="946" y="1226"/>
                  </a:lnTo>
                  <a:lnTo>
                    <a:pt x="952" y="1237"/>
                  </a:lnTo>
                  <a:lnTo>
                    <a:pt x="957" y="1254"/>
                  </a:lnTo>
                  <a:lnTo>
                    <a:pt x="963" y="1277"/>
                  </a:lnTo>
                  <a:lnTo>
                    <a:pt x="968" y="1293"/>
                  </a:lnTo>
                  <a:lnTo>
                    <a:pt x="974" y="1310"/>
                  </a:lnTo>
                  <a:lnTo>
                    <a:pt x="980" y="1321"/>
                  </a:lnTo>
                  <a:lnTo>
                    <a:pt x="985" y="1333"/>
                  </a:lnTo>
                  <a:lnTo>
                    <a:pt x="991" y="1338"/>
                  </a:lnTo>
                  <a:lnTo>
                    <a:pt x="996" y="1344"/>
                  </a:lnTo>
                  <a:lnTo>
                    <a:pt x="1002" y="1349"/>
                  </a:lnTo>
                  <a:lnTo>
                    <a:pt x="1008" y="1355"/>
                  </a:lnTo>
                  <a:lnTo>
                    <a:pt x="1013" y="1355"/>
                  </a:lnTo>
                  <a:lnTo>
                    <a:pt x="1019" y="1361"/>
                  </a:lnTo>
                  <a:lnTo>
                    <a:pt x="1024" y="1361"/>
                  </a:lnTo>
                  <a:lnTo>
                    <a:pt x="1030" y="1361"/>
                  </a:lnTo>
                  <a:lnTo>
                    <a:pt x="1036" y="1361"/>
                  </a:lnTo>
                  <a:lnTo>
                    <a:pt x="1041" y="1361"/>
                  </a:lnTo>
                  <a:lnTo>
                    <a:pt x="1047" y="1361"/>
                  </a:lnTo>
                  <a:lnTo>
                    <a:pt x="1052" y="1361"/>
                  </a:lnTo>
                  <a:lnTo>
                    <a:pt x="1058" y="1361"/>
                  </a:lnTo>
                  <a:lnTo>
                    <a:pt x="1064" y="1361"/>
                  </a:lnTo>
                  <a:lnTo>
                    <a:pt x="1069" y="1361"/>
                  </a:lnTo>
                  <a:lnTo>
                    <a:pt x="1075" y="1361"/>
                  </a:lnTo>
                  <a:lnTo>
                    <a:pt x="1080" y="1361"/>
                  </a:lnTo>
                  <a:lnTo>
                    <a:pt x="1086" y="1361"/>
                  </a:lnTo>
                  <a:lnTo>
                    <a:pt x="1092" y="1361"/>
                  </a:lnTo>
                  <a:lnTo>
                    <a:pt x="1097" y="1361"/>
                  </a:lnTo>
                  <a:lnTo>
                    <a:pt x="1103" y="1361"/>
                  </a:lnTo>
                  <a:lnTo>
                    <a:pt x="1108" y="1361"/>
                  </a:lnTo>
                  <a:lnTo>
                    <a:pt x="1114" y="1361"/>
                  </a:lnTo>
                  <a:lnTo>
                    <a:pt x="1120" y="1361"/>
                  </a:lnTo>
                  <a:lnTo>
                    <a:pt x="1125" y="1361"/>
                  </a:lnTo>
                  <a:lnTo>
                    <a:pt x="1131" y="1361"/>
                  </a:lnTo>
                  <a:lnTo>
                    <a:pt x="1136" y="1361"/>
                  </a:lnTo>
                  <a:lnTo>
                    <a:pt x="1142" y="1361"/>
                  </a:lnTo>
                  <a:lnTo>
                    <a:pt x="1148" y="1361"/>
                  </a:lnTo>
                  <a:lnTo>
                    <a:pt x="1153" y="1361"/>
                  </a:lnTo>
                  <a:lnTo>
                    <a:pt x="1159" y="1361"/>
                  </a:lnTo>
                  <a:lnTo>
                    <a:pt x="1164" y="1361"/>
                  </a:lnTo>
                  <a:lnTo>
                    <a:pt x="1170" y="1361"/>
                  </a:lnTo>
                  <a:lnTo>
                    <a:pt x="1176" y="1361"/>
                  </a:lnTo>
                  <a:lnTo>
                    <a:pt x="1181" y="1361"/>
                  </a:lnTo>
                  <a:lnTo>
                    <a:pt x="1187" y="1361"/>
                  </a:lnTo>
                  <a:lnTo>
                    <a:pt x="1192" y="1361"/>
                  </a:lnTo>
                  <a:lnTo>
                    <a:pt x="1198" y="1361"/>
                  </a:lnTo>
                  <a:lnTo>
                    <a:pt x="1204" y="1361"/>
                  </a:lnTo>
                  <a:lnTo>
                    <a:pt x="1209" y="1361"/>
                  </a:lnTo>
                  <a:lnTo>
                    <a:pt x="1215" y="1361"/>
                  </a:lnTo>
                  <a:lnTo>
                    <a:pt x="1220" y="1361"/>
                  </a:lnTo>
                  <a:lnTo>
                    <a:pt x="1226" y="1361"/>
                  </a:lnTo>
                  <a:lnTo>
                    <a:pt x="1232" y="1361"/>
                  </a:lnTo>
                  <a:lnTo>
                    <a:pt x="1237" y="1361"/>
                  </a:lnTo>
                  <a:lnTo>
                    <a:pt x="1243" y="1361"/>
                  </a:lnTo>
                  <a:lnTo>
                    <a:pt x="1248" y="1361"/>
                  </a:lnTo>
                  <a:lnTo>
                    <a:pt x="1254" y="1361"/>
                  </a:lnTo>
                  <a:lnTo>
                    <a:pt x="1260" y="1361"/>
                  </a:lnTo>
                  <a:lnTo>
                    <a:pt x="1265" y="1361"/>
                  </a:lnTo>
                  <a:lnTo>
                    <a:pt x="1271" y="1361"/>
                  </a:lnTo>
                  <a:lnTo>
                    <a:pt x="1276" y="1361"/>
                  </a:lnTo>
                  <a:lnTo>
                    <a:pt x="1282" y="1361"/>
                  </a:lnTo>
                  <a:lnTo>
                    <a:pt x="1288" y="1361"/>
                  </a:lnTo>
                  <a:lnTo>
                    <a:pt x="1293" y="1361"/>
                  </a:lnTo>
                  <a:lnTo>
                    <a:pt x="1299" y="1361"/>
                  </a:lnTo>
                  <a:lnTo>
                    <a:pt x="1304" y="1361"/>
                  </a:lnTo>
                  <a:lnTo>
                    <a:pt x="1310" y="1361"/>
                  </a:lnTo>
                  <a:lnTo>
                    <a:pt x="1316" y="1361"/>
                  </a:lnTo>
                  <a:lnTo>
                    <a:pt x="1321" y="1361"/>
                  </a:lnTo>
                  <a:lnTo>
                    <a:pt x="1327" y="1361"/>
                  </a:lnTo>
                  <a:lnTo>
                    <a:pt x="1332" y="1361"/>
                  </a:lnTo>
                  <a:lnTo>
                    <a:pt x="1338" y="1361"/>
                  </a:lnTo>
                  <a:lnTo>
                    <a:pt x="1344" y="1361"/>
                  </a:lnTo>
                  <a:lnTo>
                    <a:pt x="1349" y="1361"/>
                  </a:lnTo>
                  <a:lnTo>
                    <a:pt x="1355" y="1361"/>
                  </a:lnTo>
                  <a:lnTo>
                    <a:pt x="1360" y="1361"/>
                  </a:lnTo>
                  <a:lnTo>
                    <a:pt x="1366" y="1361"/>
                  </a:lnTo>
                  <a:lnTo>
                    <a:pt x="1372" y="1361"/>
                  </a:lnTo>
                  <a:lnTo>
                    <a:pt x="1377" y="1361"/>
                  </a:lnTo>
                  <a:lnTo>
                    <a:pt x="1383" y="1361"/>
                  </a:lnTo>
                  <a:lnTo>
                    <a:pt x="1388" y="1361"/>
                  </a:lnTo>
                  <a:lnTo>
                    <a:pt x="1394" y="1361"/>
                  </a:lnTo>
                  <a:lnTo>
                    <a:pt x="1400" y="1361"/>
                  </a:lnTo>
                  <a:lnTo>
                    <a:pt x="1405" y="1361"/>
                  </a:lnTo>
                  <a:lnTo>
                    <a:pt x="1411" y="1361"/>
                  </a:lnTo>
                  <a:lnTo>
                    <a:pt x="1416" y="1361"/>
                  </a:lnTo>
                  <a:lnTo>
                    <a:pt x="1422" y="1361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4266" y="3048000"/>
              <a:ext cx="304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364" name="Straight Connector 15363"/>
            <p:cNvCxnSpPr/>
            <p:nvPr/>
          </p:nvCxnSpPr>
          <p:spPr>
            <a:xfrm>
              <a:off x="2921001" y="2438400"/>
              <a:ext cx="137160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67" name="Straight Connector 15366"/>
            <p:cNvCxnSpPr/>
            <p:nvPr/>
          </p:nvCxnSpPr>
          <p:spPr>
            <a:xfrm>
              <a:off x="2912534" y="1143000"/>
              <a:ext cx="0" cy="2040466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 Box 4"/>
          <p:cNvSpPr txBox="1">
            <a:spLocks noChangeArrowheads="1"/>
          </p:cNvSpPr>
          <p:nvPr/>
        </p:nvSpPr>
        <p:spPr bwMode="auto">
          <a:xfrm>
            <a:off x="1828800" y="5181600"/>
            <a:ext cx="5638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366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u="sng" dirty="0" smtClean="0">
                <a:solidFill>
                  <a:srgbClr val="F01DE0"/>
                </a:solidFill>
              </a:rPr>
              <a:t>Problem: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i="1" dirty="0" smtClean="0">
                <a:solidFill>
                  <a:srgbClr val="F01DE0"/>
                </a:solidFill>
              </a:rPr>
              <a:t>Poor purity</a:t>
            </a:r>
            <a:endParaRPr lang="en-US" sz="2800" i="1" dirty="0">
              <a:solidFill>
                <a:srgbClr val="F01DE0"/>
              </a:solidFill>
            </a:endParaRPr>
          </a:p>
        </p:txBody>
      </p:sp>
      <p:sp>
        <p:nvSpPr>
          <p:cNvPr id="75" name="Text Box 4"/>
          <p:cNvSpPr txBox="1">
            <a:spLocks noChangeArrowheads="1"/>
          </p:cNvSpPr>
          <p:nvPr/>
        </p:nvSpPr>
        <p:spPr bwMode="auto">
          <a:xfrm>
            <a:off x="5410200" y="2667000"/>
            <a:ext cx="3657600" cy="133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u="sng" dirty="0" smtClean="0"/>
              <a:t>Notes: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-single color experiment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-microscope showed single cell prep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</a:t>
            </a:r>
            <a:r>
              <a:rPr lang="en-US" sz="1600" i="1" dirty="0"/>
              <a:t>bead test sort showed good </a:t>
            </a:r>
            <a:r>
              <a:rPr lang="en-US" sz="1600" i="1" dirty="0" smtClean="0"/>
              <a:t>purity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600" i="1" dirty="0" smtClean="0"/>
              <a:t>-recovery is good</a:t>
            </a:r>
          </a:p>
        </p:txBody>
      </p:sp>
      <p:sp>
        <p:nvSpPr>
          <p:cNvPr id="77" name="Rectangle 5"/>
          <p:cNvSpPr>
            <a:spLocks noChangeArrowheads="1"/>
          </p:cNvSpPr>
          <p:nvPr/>
        </p:nvSpPr>
        <p:spPr bwMode="auto">
          <a:xfrm>
            <a:off x="5562601" y="1143000"/>
            <a:ext cx="165100" cy="16510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150"/>
          <p:cNvSpPr>
            <a:spLocks noChangeArrowheads="1"/>
          </p:cNvSpPr>
          <p:nvPr/>
        </p:nvSpPr>
        <p:spPr bwMode="auto">
          <a:xfrm>
            <a:off x="5562600" y="1424520"/>
            <a:ext cx="165100" cy="165100"/>
          </a:xfrm>
          <a:prstGeom prst="rect">
            <a:avLst/>
          </a:prstGeom>
          <a:solidFill>
            <a:srgbClr val="0000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9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905000" y="76200"/>
            <a:ext cx="4981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Histograms Hide Data</a:t>
            </a:r>
          </a:p>
        </p:txBody>
      </p:sp>
      <p:sp>
        <p:nvSpPr>
          <p:cNvPr id="85" name="Text Box 4"/>
          <p:cNvSpPr txBox="1">
            <a:spLocks noChangeArrowheads="1"/>
          </p:cNvSpPr>
          <p:nvPr/>
        </p:nvSpPr>
        <p:spPr bwMode="auto">
          <a:xfrm>
            <a:off x="5486400" y="838200"/>
            <a:ext cx="3581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solidFill>
                  <a:srgbClr val="F01DE0"/>
                </a:solidFill>
              </a:rPr>
              <a:t>HISTOGRAMS MASK SEPARATION BETWEEN AUTOFLUORESCENCE AND GFP FLUORESCENCE</a:t>
            </a:r>
            <a:endParaRPr lang="en-US" sz="2000" dirty="0">
              <a:solidFill>
                <a:srgbClr val="F01DE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010400" y="827"/>
            <a:ext cx="781124" cy="774196"/>
            <a:chOff x="3962400" y="6007604"/>
            <a:chExt cx="858006" cy="850396"/>
          </a:xfrm>
        </p:grpSpPr>
        <p:pic>
          <p:nvPicPr>
            <p:cNvPr id="13" name="Picture 90" descr="A_smiling_ghost_peeking_out_from_behind_a_tombstone_111029-194594-693009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31" b="42000"/>
            <a:stretch>
              <a:fillRect/>
            </a:stretch>
          </p:blipFill>
          <p:spPr bwMode="auto">
            <a:xfrm>
              <a:off x="3962400" y="6007604"/>
              <a:ext cx="694473" cy="675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500"/>
            <p:cNvSpPr>
              <a:spLocks noChangeArrowheads="1"/>
            </p:cNvSpPr>
            <p:nvPr/>
          </p:nvSpPr>
          <p:spPr bwMode="auto">
            <a:xfrm>
              <a:off x="4257335" y="6302539"/>
              <a:ext cx="555461" cy="555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592"/>
            <p:cNvSpPr>
              <a:spLocks/>
            </p:cNvSpPr>
            <p:nvPr/>
          </p:nvSpPr>
          <p:spPr bwMode="auto">
            <a:xfrm>
              <a:off x="4275770" y="6336559"/>
              <a:ext cx="544636" cy="521441"/>
            </a:xfrm>
            <a:custGeom>
              <a:avLst/>
              <a:gdLst>
                <a:gd name="T0" fmla="*/ 2147483647 w 1422"/>
                <a:gd name="T1" fmla="*/ 2147483647 h 1361"/>
                <a:gd name="T2" fmla="*/ 2147483647 w 1422"/>
                <a:gd name="T3" fmla="*/ 2147483647 h 1361"/>
                <a:gd name="T4" fmla="*/ 2147483647 w 1422"/>
                <a:gd name="T5" fmla="*/ 2147483647 h 1361"/>
                <a:gd name="T6" fmla="*/ 2147483647 w 1422"/>
                <a:gd name="T7" fmla="*/ 2147483647 h 1361"/>
                <a:gd name="T8" fmla="*/ 2147483647 w 1422"/>
                <a:gd name="T9" fmla="*/ 2147483647 h 1361"/>
                <a:gd name="T10" fmla="*/ 2147483647 w 1422"/>
                <a:gd name="T11" fmla="*/ 2147483647 h 1361"/>
                <a:gd name="T12" fmla="*/ 2147483647 w 1422"/>
                <a:gd name="T13" fmla="*/ 2147483647 h 1361"/>
                <a:gd name="T14" fmla="*/ 2147483647 w 1422"/>
                <a:gd name="T15" fmla="*/ 2147483647 h 1361"/>
                <a:gd name="T16" fmla="*/ 2147483647 w 1422"/>
                <a:gd name="T17" fmla="*/ 2147483647 h 1361"/>
                <a:gd name="T18" fmla="*/ 2147483647 w 1422"/>
                <a:gd name="T19" fmla="*/ 2147483647 h 1361"/>
                <a:gd name="T20" fmla="*/ 2147483647 w 1422"/>
                <a:gd name="T21" fmla="*/ 2147483647 h 1361"/>
                <a:gd name="T22" fmla="*/ 2147483647 w 1422"/>
                <a:gd name="T23" fmla="*/ 2147483647 h 1361"/>
                <a:gd name="T24" fmla="*/ 2147483647 w 1422"/>
                <a:gd name="T25" fmla="*/ 2147483647 h 1361"/>
                <a:gd name="T26" fmla="*/ 2147483647 w 1422"/>
                <a:gd name="T27" fmla="*/ 2147483647 h 1361"/>
                <a:gd name="T28" fmla="*/ 2147483647 w 1422"/>
                <a:gd name="T29" fmla="*/ 2147483647 h 1361"/>
                <a:gd name="T30" fmla="*/ 2147483647 w 1422"/>
                <a:gd name="T31" fmla="*/ 2147483647 h 1361"/>
                <a:gd name="T32" fmla="*/ 2147483647 w 1422"/>
                <a:gd name="T33" fmla="*/ 2147483647 h 1361"/>
                <a:gd name="T34" fmla="*/ 2147483647 w 1422"/>
                <a:gd name="T35" fmla="*/ 2147483647 h 1361"/>
                <a:gd name="T36" fmla="*/ 2147483647 w 1422"/>
                <a:gd name="T37" fmla="*/ 2147483647 h 1361"/>
                <a:gd name="T38" fmla="*/ 2147483647 w 1422"/>
                <a:gd name="T39" fmla="*/ 2147483647 h 1361"/>
                <a:gd name="T40" fmla="*/ 2147483647 w 1422"/>
                <a:gd name="T41" fmla="*/ 2147483647 h 1361"/>
                <a:gd name="T42" fmla="*/ 2147483647 w 1422"/>
                <a:gd name="T43" fmla="*/ 2147483647 h 1361"/>
                <a:gd name="T44" fmla="*/ 2147483647 w 1422"/>
                <a:gd name="T45" fmla="*/ 2147483647 h 1361"/>
                <a:gd name="T46" fmla="*/ 2147483647 w 1422"/>
                <a:gd name="T47" fmla="*/ 2147483647 h 1361"/>
                <a:gd name="T48" fmla="*/ 2147483647 w 1422"/>
                <a:gd name="T49" fmla="*/ 2147483647 h 1361"/>
                <a:gd name="T50" fmla="*/ 2147483647 w 1422"/>
                <a:gd name="T51" fmla="*/ 2147483647 h 1361"/>
                <a:gd name="T52" fmla="*/ 2147483647 w 1422"/>
                <a:gd name="T53" fmla="*/ 2147483647 h 1361"/>
                <a:gd name="T54" fmla="*/ 2147483647 w 1422"/>
                <a:gd name="T55" fmla="*/ 2147483647 h 1361"/>
                <a:gd name="T56" fmla="*/ 2147483647 w 1422"/>
                <a:gd name="T57" fmla="*/ 2147483647 h 1361"/>
                <a:gd name="T58" fmla="*/ 2147483647 w 1422"/>
                <a:gd name="T59" fmla="*/ 2147483647 h 1361"/>
                <a:gd name="T60" fmla="*/ 2147483647 w 1422"/>
                <a:gd name="T61" fmla="*/ 2147483647 h 1361"/>
                <a:gd name="T62" fmla="*/ 2147483647 w 1422"/>
                <a:gd name="T63" fmla="*/ 2147483647 h 1361"/>
                <a:gd name="T64" fmla="*/ 2147483647 w 1422"/>
                <a:gd name="T65" fmla="*/ 2147483647 h 1361"/>
                <a:gd name="T66" fmla="*/ 2147483647 w 1422"/>
                <a:gd name="T67" fmla="*/ 2147483647 h 1361"/>
                <a:gd name="T68" fmla="*/ 2147483647 w 1422"/>
                <a:gd name="T69" fmla="*/ 2147483647 h 1361"/>
                <a:gd name="T70" fmla="*/ 2147483647 w 1422"/>
                <a:gd name="T71" fmla="*/ 2147483647 h 1361"/>
                <a:gd name="T72" fmla="*/ 2147483647 w 1422"/>
                <a:gd name="T73" fmla="*/ 2147483647 h 1361"/>
                <a:gd name="T74" fmla="*/ 2147483647 w 1422"/>
                <a:gd name="T75" fmla="*/ 2147483647 h 1361"/>
                <a:gd name="T76" fmla="*/ 2147483647 w 1422"/>
                <a:gd name="T77" fmla="*/ 2147483647 h 1361"/>
                <a:gd name="T78" fmla="*/ 2147483647 w 1422"/>
                <a:gd name="T79" fmla="*/ 2147483647 h 1361"/>
                <a:gd name="T80" fmla="*/ 2147483647 w 1422"/>
                <a:gd name="T81" fmla="*/ 2147483647 h 1361"/>
                <a:gd name="T82" fmla="*/ 2147483647 w 1422"/>
                <a:gd name="T83" fmla="*/ 2147483647 h 1361"/>
                <a:gd name="T84" fmla="*/ 2147483647 w 1422"/>
                <a:gd name="T85" fmla="*/ 2147483647 h 1361"/>
                <a:gd name="T86" fmla="*/ 2147483647 w 1422"/>
                <a:gd name="T87" fmla="*/ 2147483647 h 1361"/>
                <a:gd name="T88" fmla="*/ 2147483647 w 1422"/>
                <a:gd name="T89" fmla="*/ 2147483647 h 1361"/>
                <a:gd name="T90" fmla="*/ 2147483647 w 1422"/>
                <a:gd name="T91" fmla="*/ 2147483647 h 1361"/>
                <a:gd name="T92" fmla="*/ 2147483647 w 1422"/>
                <a:gd name="T93" fmla="*/ 2147483647 h 1361"/>
                <a:gd name="T94" fmla="*/ 2147483647 w 1422"/>
                <a:gd name="T95" fmla="*/ 2147483647 h 1361"/>
                <a:gd name="T96" fmla="*/ 2147483647 w 1422"/>
                <a:gd name="T97" fmla="*/ 2147483647 h 1361"/>
                <a:gd name="T98" fmla="*/ 2147483647 w 1422"/>
                <a:gd name="T99" fmla="*/ 2147483647 h 1361"/>
                <a:gd name="T100" fmla="*/ 2147483647 w 1422"/>
                <a:gd name="T101" fmla="*/ 2147483647 h 1361"/>
                <a:gd name="T102" fmla="*/ 2147483647 w 1422"/>
                <a:gd name="T103" fmla="*/ 2147483647 h 1361"/>
                <a:gd name="T104" fmla="*/ 2147483647 w 1422"/>
                <a:gd name="T105" fmla="*/ 2147483647 h 1361"/>
                <a:gd name="T106" fmla="*/ 2147483647 w 1422"/>
                <a:gd name="T107" fmla="*/ 2147483647 h 1361"/>
                <a:gd name="T108" fmla="*/ 2147483647 w 1422"/>
                <a:gd name="T109" fmla="*/ 2147483647 h 1361"/>
                <a:gd name="T110" fmla="*/ 2147483647 w 1422"/>
                <a:gd name="T111" fmla="*/ 2147483647 h 1361"/>
                <a:gd name="T112" fmla="*/ 2147483647 w 1422"/>
                <a:gd name="T113" fmla="*/ 2147483647 h 1361"/>
                <a:gd name="T114" fmla="*/ 2147483647 w 1422"/>
                <a:gd name="T115" fmla="*/ 2147483647 h 1361"/>
                <a:gd name="T116" fmla="*/ 2147483647 w 1422"/>
                <a:gd name="T117" fmla="*/ 2147483647 h 1361"/>
                <a:gd name="T118" fmla="*/ 2147483647 w 1422"/>
                <a:gd name="T119" fmla="*/ 2147483647 h 1361"/>
                <a:gd name="T120" fmla="*/ 2147483647 w 1422"/>
                <a:gd name="T121" fmla="*/ 2147483647 h 1361"/>
                <a:gd name="T122" fmla="*/ 2147483647 w 1422"/>
                <a:gd name="T123" fmla="*/ 2147483647 h 1361"/>
                <a:gd name="T124" fmla="*/ 2147483647 w 1422"/>
                <a:gd name="T125" fmla="*/ 2147483647 h 13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22"/>
                <a:gd name="T190" fmla="*/ 0 h 1361"/>
                <a:gd name="T191" fmla="*/ 1422 w 1422"/>
                <a:gd name="T192" fmla="*/ 1361 h 13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22" h="1361">
                  <a:moveTo>
                    <a:pt x="0" y="1361"/>
                  </a:moveTo>
                  <a:lnTo>
                    <a:pt x="6" y="1361"/>
                  </a:lnTo>
                  <a:lnTo>
                    <a:pt x="11" y="1361"/>
                  </a:lnTo>
                  <a:lnTo>
                    <a:pt x="17" y="1361"/>
                  </a:lnTo>
                  <a:lnTo>
                    <a:pt x="22" y="1361"/>
                  </a:lnTo>
                  <a:lnTo>
                    <a:pt x="28" y="1361"/>
                  </a:lnTo>
                  <a:lnTo>
                    <a:pt x="34" y="1361"/>
                  </a:lnTo>
                  <a:lnTo>
                    <a:pt x="39" y="1361"/>
                  </a:lnTo>
                  <a:lnTo>
                    <a:pt x="45" y="1361"/>
                  </a:lnTo>
                  <a:lnTo>
                    <a:pt x="50" y="1361"/>
                  </a:lnTo>
                  <a:lnTo>
                    <a:pt x="56" y="1361"/>
                  </a:lnTo>
                  <a:lnTo>
                    <a:pt x="62" y="1361"/>
                  </a:lnTo>
                  <a:lnTo>
                    <a:pt x="67" y="1361"/>
                  </a:lnTo>
                  <a:lnTo>
                    <a:pt x="73" y="1361"/>
                  </a:lnTo>
                  <a:lnTo>
                    <a:pt x="78" y="1361"/>
                  </a:lnTo>
                  <a:lnTo>
                    <a:pt x="84" y="1361"/>
                  </a:lnTo>
                  <a:lnTo>
                    <a:pt x="90" y="1361"/>
                  </a:lnTo>
                  <a:lnTo>
                    <a:pt x="95" y="1361"/>
                  </a:lnTo>
                  <a:lnTo>
                    <a:pt x="101" y="1361"/>
                  </a:lnTo>
                  <a:lnTo>
                    <a:pt x="106" y="1361"/>
                  </a:lnTo>
                  <a:lnTo>
                    <a:pt x="112" y="1361"/>
                  </a:lnTo>
                  <a:lnTo>
                    <a:pt x="118" y="1361"/>
                  </a:lnTo>
                  <a:lnTo>
                    <a:pt x="123" y="1361"/>
                  </a:lnTo>
                  <a:lnTo>
                    <a:pt x="129" y="1361"/>
                  </a:lnTo>
                  <a:lnTo>
                    <a:pt x="134" y="1361"/>
                  </a:lnTo>
                  <a:lnTo>
                    <a:pt x="140" y="1355"/>
                  </a:lnTo>
                  <a:lnTo>
                    <a:pt x="146" y="1355"/>
                  </a:lnTo>
                  <a:lnTo>
                    <a:pt x="151" y="1355"/>
                  </a:lnTo>
                  <a:lnTo>
                    <a:pt x="157" y="1355"/>
                  </a:lnTo>
                  <a:lnTo>
                    <a:pt x="162" y="1349"/>
                  </a:lnTo>
                  <a:lnTo>
                    <a:pt x="168" y="1349"/>
                  </a:lnTo>
                  <a:lnTo>
                    <a:pt x="174" y="1349"/>
                  </a:lnTo>
                  <a:lnTo>
                    <a:pt x="179" y="1344"/>
                  </a:lnTo>
                  <a:lnTo>
                    <a:pt x="185" y="1338"/>
                  </a:lnTo>
                  <a:lnTo>
                    <a:pt x="190" y="1333"/>
                  </a:lnTo>
                  <a:lnTo>
                    <a:pt x="196" y="1333"/>
                  </a:lnTo>
                  <a:lnTo>
                    <a:pt x="202" y="1327"/>
                  </a:lnTo>
                  <a:lnTo>
                    <a:pt x="207" y="1316"/>
                  </a:lnTo>
                  <a:lnTo>
                    <a:pt x="213" y="1310"/>
                  </a:lnTo>
                  <a:lnTo>
                    <a:pt x="218" y="1293"/>
                  </a:lnTo>
                  <a:lnTo>
                    <a:pt x="224" y="1282"/>
                  </a:lnTo>
                  <a:lnTo>
                    <a:pt x="230" y="1265"/>
                  </a:lnTo>
                  <a:lnTo>
                    <a:pt x="235" y="1249"/>
                  </a:lnTo>
                  <a:lnTo>
                    <a:pt x="241" y="1226"/>
                  </a:lnTo>
                  <a:lnTo>
                    <a:pt x="246" y="1204"/>
                  </a:lnTo>
                  <a:lnTo>
                    <a:pt x="252" y="1181"/>
                  </a:lnTo>
                  <a:lnTo>
                    <a:pt x="258" y="1153"/>
                  </a:lnTo>
                  <a:lnTo>
                    <a:pt x="263" y="1120"/>
                  </a:lnTo>
                  <a:lnTo>
                    <a:pt x="269" y="1086"/>
                  </a:lnTo>
                  <a:lnTo>
                    <a:pt x="274" y="1053"/>
                  </a:lnTo>
                  <a:lnTo>
                    <a:pt x="280" y="1008"/>
                  </a:lnTo>
                  <a:lnTo>
                    <a:pt x="285" y="929"/>
                  </a:lnTo>
                  <a:lnTo>
                    <a:pt x="291" y="845"/>
                  </a:lnTo>
                  <a:lnTo>
                    <a:pt x="297" y="773"/>
                  </a:lnTo>
                  <a:lnTo>
                    <a:pt x="302" y="728"/>
                  </a:lnTo>
                  <a:lnTo>
                    <a:pt x="308" y="694"/>
                  </a:lnTo>
                  <a:lnTo>
                    <a:pt x="313" y="633"/>
                  </a:lnTo>
                  <a:lnTo>
                    <a:pt x="319" y="554"/>
                  </a:lnTo>
                  <a:lnTo>
                    <a:pt x="325" y="470"/>
                  </a:lnTo>
                  <a:lnTo>
                    <a:pt x="330" y="375"/>
                  </a:lnTo>
                  <a:lnTo>
                    <a:pt x="336" y="291"/>
                  </a:lnTo>
                  <a:lnTo>
                    <a:pt x="341" y="190"/>
                  </a:lnTo>
                  <a:lnTo>
                    <a:pt x="347" y="95"/>
                  </a:lnTo>
                  <a:lnTo>
                    <a:pt x="353" y="112"/>
                  </a:lnTo>
                  <a:lnTo>
                    <a:pt x="358" y="146"/>
                  </a:lnTo>
                  <a:lnTo>
                    <a:pt x="364" y="51"/>
                  </a:lnTo>
                  <a:lnTo>
                    <a:pt x="369" y="23"/>
                  </a:lnTo>
                  <a:lnTo>
                    <a:pt x="375" y="151"/>
                  </a:lnTo>
                  <a:lnTo>
                    <a:pt x="381" y="90"/>
                  </a:lnTo>
                  <a:lnTo>
                    <a:pt x="386" y="0"/>
                  </a:lnTo>
                  <a:lnTo>
                    <a:pt x="392" y="6"/>
                  </a:lnTo>
                  <a:lnTo>
                    <a:pt x="397" y="28"/>
                  </a:lnTo>
                  <a:lnTo>
                    <a:pt x="403" y="17"/>
                  </a:lnTo>
                  <a:lnTo>
                    <a:pt x="409" y="45"/>
                  </a:lnTo>
                  <a:lnTo>
                    <a:pt x="414" y="101"/>
                  </a:lnTo>
                  <a:lnTo>
                    <a:pt x="420" y="79"/>
                  </a:lnTo>
                  <a:lnTo>
                    <a:pt x="425" y="79"/>
                  </a:lnTo>
                  <a:lnTo>
                    <a:pt x="431" y="157"/>
                  </a:lnTo>
                  <a:lnTo>
                    <a:pt x="437" y="252"/>
                  </a:lnTo>
                  <a:lnTo>
                    <a:pt x="442" y="286"/>
                  </a:lnTo>
                  <a:lnTo>
                    <a:pt x="448" y="280"/>
                  </a:lnTo>
                  <a:lnTo>
                    <a:pt x="453" y="246"/>
                  </a:lnTo>
                  <a:lnTo>
                    <a:pt x="459" y="235"/>
                  </a:lnTo>
                  <a:lnTo>
                    <a:pt x="465" y="252"/>
                  </a:lnTo>
                  <a:lnTo>
                    <a:pt x="470" y="325"/>
                  </a:lnTo>
                  <a:lnTo>
                    <a:pt x="476" y="403"/>
                  </a:lnTo>
                  <a:lnTo>
                    <a:pt x="481" y="465"/>
                  </a:lnTo>
                  <a:lnTo>
                    <a:pt x="487" y="498"/>
                  </a:lnTo>
                  <a:lnTo>
                    <a:pt x="493" y="476"/>
                  </a:lnTo>
                  <a:lnTo>
                    <a:pt x="498" y="448"/>
                  </a:lnTo>
                  <a:lnTo>
                    <a:pt x="504" y="431"/>
                  </a:lnTo>
                  <a:lnTo>
                    <a:pt x="509" y="448"/>
                  </a:lnTo>
                  <a:lnTo>
                    <a:pt x="515" y="493"/>
                  </a:lnTo>
                  <a:lnTo>
                    <a:pt x="521" y="515"/>
                  </a:lnTo>
                  <a:lnTo>
                    <a:pt x="526" y="532"/>
                  </a:lnTo>
                  <a:lnTo>
                    <a:pt x="532" y="543"/>
                  </a:lnTo>
                  <a:lnTo>
                    <a:pt x="537" y="554"/>
                  </a:lnTo>
                  <a:lnTo>
                    <a:pt x="543" y="610"/>
                  </a:lnTo>
                  <a:lnTo>
                    <a:pt x="549" y="655"/>
                  </a:lnTo>
                  <a:lnTo>
                    <a:pt x="554" y="650"/>
                  </a:lnTo>
                  <a:lnTo>
                    <a:pt x="560" y="661"/>
                  </a:lnTo>
                  <a:lnTo>
                    <a:pt x="565" y="711"/>
                  </a:lnTo>
                  <a:lnTo>
                    <a:pt x="571" y="717"/>
                  </a:lnTo>
                  <a:lnTo>
                    <a:pt x="577" y="666"/>
                  </a:lnTo>
                  <a:lnTo>
                    <a:pt x="582" y="633"/>
                  </a:lnTo>
                  <a:lnTo>
                    <a:pt x="588" y="644"/>
                  </a:lnTo>
                  <a:lnTo>
                    <a:pt x="593" y="700"/>
                  </a:lnTo>
                  <a:lnTo>
                    <a:pt x="599" y="762"/>
                  </a:lnTo>
                  <a:lnTo>
                    <a:pt x="605" y="767"/>
                  </a:lnTo>
                  <a:lnTo>
                    <a:pt x="610" y="739"/>
                  </a:lnTo>
                  <a:lnTo>
                    <a:pt x="616" y="700"/>
                  </a:lnTo>
                  <a:lnTo>
                    <a:pt x="621" y="655"/>
                  </a:lnTo>
                  <a:lnTo>
                    <a:pt x="627" y="627"/>
                  </a:lnTo>
                  <a:lnTo>
                    <a:pt x="633" y="610"/>
                  </a:lnTo>
                  <a:lnTo>
                    <a:pt x="638" y="582"/>
                  </a:lnTo>
                  <a:lnTo>
                    <a:pt x="644" y="582"/>
                  </a:lnTo>
                  <a:lnTo>
                    <a:pt x="649" y="610"/>
                  </a:lnTo>
                  <a:lnTo>
                    <a:pt x="655" y="616"/>
                  </a:lnTo>
                  <a:lnTo>
                    <a:pt x="661" y="627"/>
                  </a:lnTo>
                  <a:lnTo>
                    <a:pt x="666" y="610"/>
                  </a:lnTo>
                  <a:lnTo>
                    <a:pt x="672" y="577"/>
                  </a:lnTo>
                  <a:lnTo>
                    <a:pt x="677" y="577"/>
                  </a:lnTo>
                  <a:lnTo>
                    <a:pt x="683" y="582"/>
                  </a:lnTo>
                  <a:lnTo>
                    <a:pt x="689" y="543"/>
                  </a:lnTo>
                  <a:lnTo>
                    <a:pt x="694" y="510"/>
                  </a:lnTo>
                  <a:lnTo>
                    <a:pt x="700" y="543"/>
                  </a:lnTo>
                  <a:lnTo>
                    <a:pt x="705" y="554"/>
                  </a:lnTo>
                  <a:lnTo>
                    <a:pt x="711" y="493"/>
                  </a:lnTo>
                  <a:lnTo>
                    <a:pt x="717" y="459"/>
                  </a:lnTo>
                  <a:lnTo>
                    <a:pt x="722" y="482"/>
                  </a:lnTo>
                  <a:lnTo>
                    <a:pt x="728" y="538"/>
                  </a:lnTo>
                  <a:lnTo>
                    <a:pt x="733" y="554"/>
                  </a:lnTo>
                  <a:lnTo>
                    <a:pt x="739" y="543"/>
                  </a:lnTo>
                  <a:lnTo>
                    <a:pt x="745" y="554"/>
                  </a:lnTo>
                  <a:lnTo>
                    <a:pt x="750" y="538"/>
                  </a:lnTo>
                  <a:lnTo>
                    <a:pt x="756" y="498"/>
                  </a:lnTo>
                  <a:lnTo>
                    <a:pt x="761" y="459"/>
                  </a:lnTo>
                  <a:lnTo>
                    <a:pt x="767" y="448"/>
                  </a:lnTo>
                  <a:lnTo>
                    <a:pt x="773" y="526"/>
                  </a:lnTo>
                  <a:lnTo>
                    <a:pt x="778" y="577"/>
                  </a:lnTo>
                  <a:lnTo>
                    <a:pt x="784" y="554"/>
                  </a:lnTo>
                  <a:lnTo>
                    <a:pt x="789" y="515"/>
                  </a:lnTo>
                  <a:lnTo>
                    <a:pt x="795" y="487"/>
                  </a:lnTo>
                  <a:lnTo>
                    <a:pt x="801" y="437"/>
                  </a:lnTo>
                  <a:lnTo>
                    <a:pt x="806" y="442"/>
                  </a:lnTo>
                  <a:lnTo>
                    <a:pt x="812" y="521"/>
                  </a:lnTo>
                  <a:lnTo>
                    <a:pt x="817" y="571"/>
                  </a:lnTo>
                  <a:lnTo>
                    <a:pt x="823" y="594"/>
                  </a:lnTo>
                  <a:lnTo>
                    <a:pt x="829" y="644"/>
                  </a:lnTo>
                  <a:lnTo>
                    <a:pt x="834" y="672"/>
                  </a:lnTo>
                  <a:lnTo>
                    <a:pt x="840" y="694"/>
                  </a:lnTo>
                  <a:lnTo>
                    <a:pt x="845" y="734"/>
                  </a:lnTo>
                  <a:lnTo>
                    <a:pt x="851" y="767"/>
                  </a:lnTo>
                  <a:lnTo>
                    <a:pt x="857" y="789"/>
                  </a:lnTo>
                  <a:lnTo>
                    <a:pt x="862" y="812"/>
                  </a:lnTo>
                  <a:lnTo>
                    <a:pt x="868" y="851"/>
                  </a:lnTo>
                  <a:lnTo>
                    <a:pt x="873" y="890"/>
                  </a:lnTo>
                  <a:lnTo>
                    <a:pt x="879" y="918"/>
                  </a:lnTo>
                  <a:lnTo>
                    <a:pt x="885" y="946"/>
                  </a:lnTo>
                  <a:lnTo>
                    <a:pt x="890" y="980"/>
                  </a:lnTo>
                  <a:lnTo>
                    <a:pt x="896" y="1025"/>
                  </a:lnTo>
                  <a:lnTo>
                    <a:pt x="901" y="1064"/>
                  </a:lnTo>
                  <a:lnTo>
                    <a:pt x="907" y="1097"/>
                  </a:lnTo>
                  <a:lnTo>
                    <a:pt x="913" y="1120"/>
                  </a:lnTo>
                  <a:lnTo>
                    <a:pt x="918" y="1142"/>
                  </a:lnTo>
                  <a:lnTo>
                    <a:pt x="924" y="1165"/>
                  </a:lnTo>
                  <a:lnTo>
                    <a:pt x="929" y="1193"/>
                  </a:lnTo>
                  <a:lnTo>
                    <a:pt x="935" y="1209"/>
                  </a:lnTo>
                  <a:lnTo>
                    <a:pt x="941" y="1221"/>
                  </a:lnTo>
                  <a:lnTo>
                    <a:pt x="946" y="1226"/>
                  </a:lnTo>
                  <a:lnTo>
                    <a:pt x="952" y="1237"/>
                  </a:lnTo>
                  <a:lnTo>
                    <a:pt x="957" y="1254"/>
                  </a:lnTo>
                  <a:lnTo>
                    <a:pt x="963" y="1277"/>
                  </a:lnTo>
                  <a:lnTo>
                    <a:pt x="968" y="1293"/>
                  </a:lnTo>
                  <a:lnTo>
                    <a:pt x="974" y="1310"/>
                  </a:lnTo>
                  <a:lnTo>
                    <a:pt x="980" y="1321"/>
                  </a:lnTo>
                  <a:lnTo>
                    <a:pt x="985" y="1333"/>
                  </a:lnTo>
                  <a:lnTo>
                    <a:pt x="991" y="1338"/>
                  </a:lnTo>
                  <a:lnTo>
                    <a:pt x="996" y="1344"/>
                  </a:lnTo>
                  <a:lnTo>
                    <a:pt x="1002" y="1349"/>
                  </a:lnTo>
                  <a:lnTo>
                    <a:pt x="1008" y="1355"/>
                  </a:lnTo>
                  <a:lnTo>
                    <a:pt x="1013" y="1355"/>
                  </a:lnTo>
                  <a:lnTo>
                    <a:pt x="1019" y="1361"/>
                  </a:lnTo>
                  <a:lnTo>
                    <a:pt x="1024" y="1361"/>
                  </a:lnTo>
                  <a:lnTo>
                    <a:pt x="1030" y="1361"/>
                  </a:lnTo>
                  <a:lnTo>
                    <a:pt x="1036" y="1361"/>
                  </a:lnTo>
                  <a:lnTo>
                    <a:pt x="1041" y="1361"/>
                  </a:lnTo>
                  <a:lnTo>
                    <a:pt x="1047" y="1361"/>
                  </a:lnTo>
                  <a:lnTo>
                    <a:pt x="1052" y="1361"/>
                  </a:lnTo>
                  <a:lnTo>
                    <a:pt x="1058" y="1361"/>
                  </a:lnTo>
                  <a:lnTo>
                    <a:pt x="1064" y="1361"/>
                  </a:lnTo>
                  <a:lnTo>
                    <a:pt x="1069" y="1361"/>
                  </a:lnTo>
                  <a:lnTo>
                    <a:pt x="1075" y="1361"/>
                  </a:lnTo>
                  <a:lnTo>
                    <a:pt x="1080" y="1361"/>
                  </a:lnTo>
                  <a:lnTo>
                    <a:pt x="1086" y="1361"/>
                  </a:lnTo>
                  <a:lnTo>
                    <a:pt x="1092" y="1361"/>
                  </a:lnTo>
                  <a:lnTo>
                    <a:pt x="1097" y="1361"/>
                  </a:lnTo>
                  <a:lnTo>
                    <a:pt x="1103" y="1361"/>
                  </a:lnTo>
                  <a:lnTo>
                    <a:pt x="1108" y="1361"/>
                  </a:lnTo>
                  <a:lnTo>
                    <a:pt x="1114" y="1361"/>
                  </a:lnTo>
                  <a:lnTo>
                    <a:pt x="1120" y="1361"/>
                  </a:lnTo>
                  <a:lnTo>
                    <a:pt x="1125" y="1361"/>
                  </a:lnTo>
                  <a:lnTo>
                    <a:pt x="1131" y="1361"/>
                  </a:lnTo>
                  <a:lnTo>
                    <a:pt x="1136" y="1361"/>
                  </a:lnTo>
                  <a:lnTo>
                    <a:pt x="1142" y="1361"/>
                  </a:lnTo>
                  <a:lnTo>
                    <a:pt x="1148" y="1361"/>
                  </a:lnTo>
                  <a:lnTo>
                    <a:pt x="1153" y="1361"/>
                  </a:lnTo>
                  <a:lnTo>
                    <a:pt x="1159" y="1361"/>
                  </a:lnTo>
                  <a:lnTo>
                    <a:pt x="1164" y="1361"/>
                  </a:lnTo>
                  <a:lnTo>
                    <a:pt x="1170" y="1361"/>
                  </a:lnTo>
                  <a:lnTo>
                    <a:pt x="1176" y="1361"/>
                  </a:lnTo>
                  <a:lnTo>
                    <a:pt x="1181" y="1361"/>
                  </a:lnTo>
                  <a:lnTo>
                    <a:pt x="1187" y="1361"/>
                  </a:lnTo>
                  <a:lnTo>
                    <a:pt x="1192" y="1361"/>
                  </a:lnTo>
                  <a:lnTo>
                    <a:pt x="1198" y="1361"/>
                  </a:lnTo>
                  <a:lnTo>
                    <a:pt x="1204" y="1361"/>
                  </a:lnTo>
                  <a:lnTo>
                    <a:pt x="1209" y="1361"/>
                  </a:lnTo>
                  <a:lnTo>
                    <a:pt x="1215" y="1361"/>
                  </a:lnTo>
                  <a:lnTo>
                    <a:pt x="1220" y="1361"/>
                  </a:lnTo>
                  <a:lnTo>
                    <a:pt x="1226" y="1361"/>
                  </a:lnTo>
                  <a:lnTo>
                    <a:pt x="1232" y="1361"/>
                  </a:lnTo>
                  <a:lnTo>
                    <a:pt x="1237" y="1361"/>
                  </a:lnTo>
                  <a:lnTo>
                    <a:pt x="1243" y="1361"/>
                  </a:lnTo>
                  <a:lnTo>
                    <a:pt x="1248" y="1361"/>
                  </a:lnTo>
                  <a:lnTo>
                    <a:pt x="1254" y="1361"/>
                  </a:lnTo>
                  <a:lnTo>
                    <a:pt x="1260" y="1361"/>
                  </a:lnTo>
                  <a:lnTo>
                    <a:pt x="1265" y="1361"/>
                  </a:lnTo>
                  <a:lnTo>
                    <a:pt x="1271" y="1361"/>
                  </a:lnTo>
                  <a:lnTo>
                    <a:pt x="1276" y="1361"/>
                  </a:lnTo>
                  <a:lnTo>
                    <a:pt x="1282" y="1361"/>
                  </a:lnTo>
                  <a:lnTo>
                    <a:pt x="1288" y="1361"/>
                  </a:lnTo>
                  <a:lnTo>
                    <a:pt x="1293" y="1361"/>
                  </a:lnTo>
                  <a:lnTo>
                    <a:pt x="1299" y="1361"/>
                  </a:lnTo>
                  <a:lnTo>
                    <a:pt x="1304" y="1361"/>
                  </a:lnTo>
                  <a:lnTo>
                    <a:pt x="1310" y="1361"/>
                  </a:lnTo>
                  <a:lnTo>
                    <a:pt x="1316" y="1361"/>
                  </a:lnTo>
                  <a:lnTo>
                    <a:pt x="1321" y="1361"/>
                  </a:lnTo>
                  <a:lnTo>
                    <a:pt x="1327" y="1361"/>
                  </a:lnTo>
                  <a:lnTo>
                    <a:pt x="1332" y="1361"/>
                  </a:lnTo>
                  <a:lnTo>
                    <a:pt x="1338" y="1361"/>
                  </a:lnTo>
                  <a:lnTo>
                    <a:pt x="1344" y="1361"/>
                  </a:lnTo>
                  <a:lnTo>
                    <a:pt x="1349" y="1361"/>
                  </a:lnTo>
                  <a:lnTo>
                    <a:pt x="1355" y="1361"/>
                  </a:lnTo>
                  <a:lnTo>
                    <a:pt x="1360" y="1361"/>
                  </a:lnTo>
                  <a:lnTo>
                    <a:pt x="1366" y="1361"/>
                  </a:lnTo>
                  <a:lnTo>
                    <a:pt x="1372" y="1361"/>
                  </a:lnTo>
                  <a:lnTo>
                    <a:pt x="1377" y="1361"/>
                  </a:lnTo>
                  <a:lnTo>
                    <a:pt x="1383" y="1361"/>
                  </a:lnTo>
                  <a:lnTo>
                    <a:pt x="1388" y="1361"/>
                  </a:lnTo>
                  <a:lnTo>
                    <a:pt x="1394" y="1361"/>
                  </a:lnTo>
                  <a:lnTo>
                    <a:pt x="1400" y="1361"/>
                  </a:lnTo>
                  <a:lnTo>
                    <a:pt x="1405" y="1361"/>
                  </a:lnTo>
                  <a:lnTo>
                    <a:pt x="1411" y="1361"/>
                  </a:lnTo>
                  <a:lnTo>
                    <a:pt x="1416" y="1361"/>
                  </a:lnTo>
                  <a:lnTo>
                    <a:pt x="1422" y="136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3" name="Rectangle 596"/>
          <p:cNvSpPr>
            <a:spLocks noChangeArrowheads="1"/>
          </p:cNvSpPr>
          <p:nvPr/>
        </p:nvSpPr>
        <p:spPr bwMode="auto">
          <a:xfrm>
            <a:off x="5589460" y="6318296"/>
            <a:ext cx="233490" cy="9954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Rectangle 392"/>
          <p:cNvSpPr>
            <a:spLocks noChangeArrowheads="1"/>
          </p:cNvSpPr>
          <p:nvPr/>
        </p:nvSpPr>
        <p:spPr bwMode="auto">
          <a:xfrm>
            <a:off x="3519746" y="3273982"/>
            <a:ext cx="1731260" cy="17312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54" name="Picture 4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85" y="3288931"/>
            <a:ext cx="1704082" cy="170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" name="Freeform 603"/>
          <p:cNvSpPr>
            <a:spLocks/>
          </p:cNvSpPr>
          <p:nvPr/>
        </p:nvSpPr>
        <p:spPr bwMode="auto">
          <a:xfrm>
            <a:off x="3892089" y="4373346"/>
            <a:ext cx="917268" cy="630537"/>
          </a:xfrm>
          <a:custGeom>
            <a:avLst/>
            <a:gdLst>
              <a:gd name="T0" fmla="*/ 2147483647 w 768"/>
              <a:gd name="T1" fmla="*/ 0 h 528"/>
              <a:gd name="T2" fmla="*/ 0 w 768"/>
              <a:gd name="T3" fmla="*/ 2147483647 h 528"/>
              <a:gd name="T4" fmla="*/ 0 w 768"/>
              <a:gd name="T5" fmla="*/ 2147483647 h 528"/>
              <a:gd name="T6" fmla="*/ 2147483647 w 768"/>
              <a:gd name="T7" fmla="*/ 2147483647 h 528"/>
              <a:gd name="T8" fmla="*/ 2147483647 w 768"/>
              <a:gd name="T9" fmla="*/ 0 h 528"/>
              <a:gd name="T10" fmla="*/ 2147483647 w 768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68"/>
              <a:gd name="T19" fmla="*/ 0 h 528"/>
              <a:gd name="T20" fmla="*/ 768 w 768"/>
              <a:gd name="T21" fmla="*/ 528 h 5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68" h="528">
                <a:moveTo>
                  <a:pt x="288" y="0"/>
                </a:moveTo>
                <a:lnTo>
                  <a:pt x="0" y="432"/>
                </a:lnTo>
                <a:lnTo>
                  <a:pt x="0" y="528"/>
                </a:lnTo>
                <a:lnTo>
                  <a:pt x="768" y="528"/>
                </a:lnTo>
                <a:lnTo>
                  <a:pt x="768" y="0"/>
                </a:lnTo>
                <a:lnTo>
                  <a:pt x="288" y="0"/>
                </a:lnTo>
                <a:close/>
              </a:path>
            </a:pathLst>
          </a:custGeom>
          <a:noFill/>
          <a:ln w="28575" cmpd="sng">
            <a:solidFill>
              <a:srgbClr val="F01DE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Rectangle 202"/>
          <p:cNvSpPr>
            <a:spLocks noChangeArrowheads="1"/>
          </p:cNvSpPr>
          <p:nvPr/>
        </p:nvSpPr>
        <p:spPr bwMode="auto">
          <a:xfrm>
            <a:off x="1395759" y="3273982"/>
            <a:ext cx="1731260" cy="17312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7" name="Line 203"/>
          <p:cNvSpPr>
            <a:spLocks noChangeShapeType="1"/>
          </p:cNvSpPr>
          <p:nvPr/>
        </p:nvSpPr>
        <p:spPr bwMode="auto">
          <a:xfrm>
            <a:off x="1395759" y="4998448"/>
            <a:ext cx="1723106" cy="13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58" name="Group 241"/>
          <p:cNvGrpSpPr>
            <a:grpSpLocks/>
          </p:cNvGrpSpPr>
          <p:nvPr/>
        </p:nvGrpSpPr>
        <p:grpSpPr bwMode="auto">
          <a:xfrm>
            <a:off x="1395759" y="5005242"/>
            <a:ext cx="1724466" cy="39409"/>
            <a:chOff x="308" y="3409"/>
            <a:chExt cx="1445" cy="34"/>
          </a:xfrm>
        </p:grpSpPr>
        <p:sp>
          <p:nvSpPr>
            <p:cNvPr id="159" name="Line 204"/>
            <p:cNvSpPr>
              <a:spLocks noChangeShapeType="1"/>
            </p:cNvSpPr>
            <p:nvPr/>
          </p:nvSpPr>
          <p:spPr bwMode="auto">
            <a:xfrm>
              <a:off x="308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Line 205"/>
            <p:cNvSpPr>
              <a:spLocks noChangeShapeType="1"/>
            </p:cNvSpPr>
            <p:nvPr/>
          </p:nvSpPr>
          <p:spPr bwMode="auto">
            <a:xfrm>
              <a:off x="41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Line 206"/>
            <p:cNvSpPr>
              <a:spLocks noChangeShapeType="1"/>
            </p:cNvSpPr>
            <p:nvPr/>
          </p:nvSpPr>
          <p:spPr bwMode="auto">
            <a:xfrm>
              <a:off x="476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Line 207"/>
            <p:cNvSpPr>
              <a:spLocks noChangeShapeType="1"/>
            </p:cNvSpPr>
            <p:nvPr/>
          </p:nvSpPr>
          <p:spPr bwMode="auto">
            <a:xfrm>
              <a:off x="521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Line 208"/>
            <p:cNvSpPr>
              <a:spLocks noChangeShapeType="1"/>
            </p:cNvSpPr>
            <p:nvPr/>
          </p:nvSpPr>
          <p:spPr bwMode="auto">
            <a:xfrm>
              <a:off x="560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Line 209"/>
            <p:cNvSpPr>
              <a:spLocks noChangeShapeType="1"/>
            </p:cNvSpPr>
            <p:nvPr/>
          </p:nvSpPr>
          <p:spPr bwMode="auto">
            <a:xfrm>
              <a:off x="58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Line 210"/>
            <p:cNvSpPr>
              <a:spLocks noChangeShapeType="1"/>
            </p:cNvSpPr>
            <p:nvPr/>
          </p:nvSpPr>
          <p:spPr bwMode="auto">
            <a:xfrm>
              <a:off x="61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Line 211"/>
            <p:cNvSpPr>
              <a:spLocks noChangeShapeType="1"/>
            </p:cNvSpPr>
            <p:nvPr/>
          </p:nvSpPr>
          <p:spPr bwMode="auto">
            <a:xfrm>
              <a:off x="633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Line 212"/>
            <p:cNvSpPr>
              <a:spLocks noChangeShapeType="1"/>
            </p:cNvSpPr>
            <p:nvPr/>
          </p:nvSpPr>
          <p:spPr bwMode="auto">
            <a:xfrm>
              <a:off x="649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Line 213"/>
            <p:cNvSpPr>
              <a:spLocks noChangeShapeType="1"/>
            </p:cNvSpPr>
            <p:nvPr/>
          </p:nvSpPr>
          <p:spPr bwMode="auto">
            <a:xfrm>
              <a:off x="666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Line 214"/>
            <p:cNvSpPr>
              <a:spLocks noChangeShapeType="1"/>
            </p:cNvSpPr>
            <p:nvPr/>
          </p:nvSpPr>
          <p:spPr bwMode="auto">
            <a:xfrm>
              <a:off x="77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Line 215"/>
            <p:cNvSpPr>
              <a:spLocks noChangeShapeType="1"/>
            </p:cNvSpPr>
            <p:nvPr/>
          </p:nvSpPr>
          <p:spPr bwMode="auto">
            <a:xfrm>
              <a:off x="84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Line 216"/>
            <p:cNvSpPr>
              <a:spLocks noChangeShapeType="1"/>
            </p:cNvSpPr>
            <p:nvPr/>
          </p:nvSpPr>
          <p:spPr bwMode="auto">
            <a:xfrm>
              <a:off x="88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Line 217"/>
            <p:cNvSpPr>
              <a:spLocks noChangeShapeType="1"/>
            </p:cNvSpPr>
            <p:nvPr/>
          </p:nvSpPr>
          <p:spPr bwMode="auto">
            <a:xfrm>
              <a:off x="918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Line 218"/>
            <p:cNvSpPr>
              <a:spLocks noChangeShapeType="1"/>
            </p:cNvSpPr>
            <p:nvPr/>
          </p:nvSpPr>
          <p:spPr bwMode="auto">
            <a:xfrm>
              <a:off x="952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Line 219"/>
            <p:cNvSpPr>
              <a:spLocks noChangeShapeType="1"/>
            </p:cNvSpPr>
            <p:nvPr/>
          </p:nvSpPr>
          <p:spPr bwMode="auto">
            <a:xfrm>
              <a:off x="97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Line 220"/>
            <p:cNvSpPr>
              <a:spLocks noChangeShapeType="1"/>
            </p:cNvSpPr>
            <p:nvPr/>
          </p:nvSpPr>
          <p:spPr bwMode="auto">
            <a:xfrm>
              <a:off x="99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Line 221"/>
            <p:cNvSpPr>
              <a:spLocks noChangeShapeType="1"/>
            </p:cNvSpPr>
            <p:nvPr/>
          </p:nvSpPr>
          <p:spPr bwMode="auto">
            <a:xfrm>
              <a:off x="1013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Line 222"/>
            <p:cNvSpPr>
              <a:spLocks noChangeShapeType="1"/>
            </p:cNvSpPr>
            <p:nvPr/>
          </p:nvSpPr>
          <p:spPr bwMode="auto">
            <a:xfrm>
              <a:off x="1030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Line 223"/>
            <p:cNvSpPr>
              <a:spLocks noChangeShapeType="1"/>
            </p:cNvSpPr>
            <p:nvPr/>
          </p:nvSpPr>
          <p:spPr bwMode="auto">
            <a:xfrm>
              <a:off x="1136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Line 224"/>
            <p:cNvSpPr>
              <a:spLocks noChangeShapeType="1"/>
            </p:cNvSpPr>
            <p:nvPr/>
          </p:nvSpPr>
          <p:spPr bwMode="auto">
            <a:xfrm>
              <a:off x="120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Line 225"/>
            <p:cNvSpPr>
              <a:spLocks noChangeShapeType="1"/>
            </p:cNvSpPr>
            <p:nvPr/>
          </p:nvSpPr>
          <p:spPr bwMode="auto">
            <a:xfrm>
              <a:off x="124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Line 226"/>
            <p:cNvSpPr>
              <a:spLocks noChangeShapeType="1"/>
            </p:cNvSpPr>
            <p:nvPr/>
          </p:nvSpPr>
          <p:spPr bwMode="auto">
            <a:xfrm>
              <a:off x="1282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Line 227"/>
            <p:cNvSpPr>
              <a:spLocks noChangeShapeType="1"/>
            </p:cNvSpPr>
            <p:nvPr/>
          </p:nvSpPr>
          <p:spPr bwMode="auto">
            <a:xfrm>
              <a:off x="131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228"/>
            <p:cNvSpPr>
              <a:spLocks noChangeShapeType="1"/>
            </p:cNvSpPr>
            <p:nvPr/>
          </p:nvSpPr>
          <p:spPr bwMode="auto">
            <a:xfrm>
              <a:off x="133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Line 229"/>
            <p:cNvSpPr>
              <a:spLocks noChangeShapeType="1"/>
            </p:cNvSpPr>
            <p:nvPr/>
          </p:nvSpPr>
          <p:spPr bwMode="auto">
            <a:xfrm>
              <a:off x="135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Line 230"/>
            <p:cNvSpPr>
              <a:spLocks noChangeShapeType="1"/>
            </p:cNvSpPr>
            <p:nvPr/>
          </p:nvSpPr>
          <p:spPr bwMode="auto">
            <a:xfrm>
              <a:off x="137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Line 231"/>
            <p:cNvSpPr>
              <a:spLocks noChangeShapeType="1"/>
            </p:cNvSpPr>
            <p:nvPr/>
          </p:nvSpPr>
          <p:spPr bwMode="auto">
            <a:xfrm>
              <a:off x="1394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Line 232"/>
            <p:cNvSpPr>
              <a:spLocks noChangeShapeType="1"/>
            </p:cNvSpPr>
            <p:nvPr/>
          </p:nvSpPr>
          <p:spPr bwMode="auto">
            <a:xfrm>
              <a:off x="150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Line 233"/>
            <p:cNvSpPr>
              <a:spLocks noChangeShapeType="1"/>
            </p:cNvSpPr>
            <p:nvPr/>
          </p:nvSpPr>
          <p:spPr bwMode="auto">
            <a:xfrm>
              <a:off x="156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Line 234"/>
            <p:cNvSpPr>
              <a:spLocks noChangeShapeType="1"/>
            </p:cNvSpPr>
            <p:nvPr/>
          </p:nvSpPr>
          <p:spPr bwMode="auto">
            <a:xfrm>
              <a:off x="1612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Line 235"/>
            <p:cNvSpPr>
              <a:spLocks noChangeShapeType="1"/>
            </p:cNvSpPr>
            <p:nvPr/>
          </p:nvSpPr>
          <p:spPr bwMode="auto">
            <a:xfrm>
              <a:off x="1646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Line 236"/>
            <p:cNvSpPr>
              <a:spLocks noChangeShapeType="1"/>
            </p:cNvSpPr>
            <p:nvPr/>
          </p:nvSpPr>
          <p:spPr bwMode="auto">
            <a:xfrm>
              <a:off x="167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Line 237"/>
            <p:cNvSpPr>
              <a:spLocks noChangeShapeType="1"/>
            </p:cNvSpPr>
            <p:nvPr/>
          </p:nvSpPr>
          <p:spPr bwMode="auto">
            <a:xfrm>
              <a:off x="1696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Line 238"/>
            <p:cNvSpPr>
              <a:spLocks noChangeShapeType="1"/>
            </p:cNvSpPr>
            <p:nvPr/>
          </p:nvSpPr>
          <p:spPr bwMode="auto">
            <a:xfrm>
              <a:off x="1719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Line 239"/>
            <p:cNvSpPr>
              <a:spLocks noChangeShapeType="1"/>
            </p:cNvSpPr>
            <p:nvPr/>
          </p:nvSpPr>
          <p:spPr bwMode="auto">
            <a:xfrm>
              <a:off x="173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Line 240"/>
            <p:cNvSpPr>
              <a:spLocks noChangeShapeType="1"/>
            </p:cNvSpPr>
            <p:nvPr/>
          </p:nvSpPr>
          <p:spPr bwMode="auto">
            <a:xfrm>
              <a:off x="1752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6" name="Rectangle 253"/>
          <p:cNvSpPr>
            <a:spLocks noChangeArrowheads="1"/>
          </p:cNvSpPr>
          <p:nvPr/>
        </p:nvSpPr>
        <p:spPr bwMode="auto">
          <a:xfrm>
            <a:off x="2069883" y="5065782"/>
            <a:ext cx="293358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GFP</a:t>
            </a:r>
            <a:endParaRPr lang="en-US" dirty="0"/>
          </a:p>
        </p:txBody>
      </p:sp>
      <p:pic>
        <p:nvPicPr>
          <p:cNvPr id="197" name="Picture 3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583" y="3288931"/>
            <a:ext cx="1704082" cy="170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" name="Line 255"/>
          <p:cNvSpPr>
            <a:spLocks noChangeShapeType="1"/>
          </p:cNvSpPr>
          <p:nvPr/>
        </p:nvSpPr>
        <p:spPr bwMode="auto">
          <a:xfrm flipV="1">
            <a:off x="1395759" y="3273982"/>
            <a:ext cx="1359" cy="17244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9" name="Group 293"/>
          <p:cNvGrpSpPr>
            <a:grpSpLocks/>
          </p:cNvGrpSpPr>
          <p:nvPr/>
        </p:nvGrpSpPr>
        <p:grpSpPr bwMode="auto">
          <a:xfrm>
            <a:off x="1354991" y="3273982"/>
            <a:ext cx="40768" cy="1725824"/>
            <a:chOff x="274" y="1959"/>
            <a:chExt cx="34" cy="1446"/>
          </a:xfrm>
        </p:grpSpPr>
        <p:sp>
          <p:nvSpPr>
            <p:cNvPr id="200" name="Line 256"/>
            <p:cNvSpPr>
              <a:spLocks noChangeShapeType="1"/>
            </p:cNvSpPr>
            <p:nvPr/>
          </p:nvSpPr>
          <p:spPr bwMode="auto">
            <a:xfrm flipH="1">
              <a:off x="274" y="3404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Line 257"/>
            <p:cNvSpPr>
              <a:spLocks noChangeShapeType="1"/>
            </p:cNvSpPr>
            <p:nvPr/>
          </p:nvSpPr>
          <p:spPr bwMode="auto">
            <a:xfrm flipH="1">
              <a:off x="297" y="329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Line 258"/>
            <p:cNvSpPr>
              <a:spLocks noChangeShapeType="1"/>
            </p:cNvSpPr>
            <p:nvPr/>
          </p:nvSpPr>
          <p:spPr bwMode="auto">
            <a:xfrm flipH="1">
              <a:off x="297" y="323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Line 259"/>
            <p:cNvSpPr>
              <a:spLocks noChangeShapeType="1"/>
            </p:cNvSpPr>
            <p:nvPr/>
          </p:nvSpPr>
          <p:spPr bwMode="auto">
            <a:xfrm flipH="1">
              <a:off x="297" y="319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Line 260"/>
            <p:cNvSpPr>
              <a:spLocks noChangeShapeType="1"/>
            </p:cNvSpPr>
            <p:nvPr/>
          </p:nvSpPr>
          <p:spPr bwMode="auto">
            <a:xfrm flipH="1">
              <a:off x="286" y="3152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Line 261"/>
            <p:cNvSpPr>
              <a:spLocks noChangeShapeType="1"/>
            </p:cNvSpPr>
            <p:nvPr/>
          </p:nvSpPr>
          <p:spPr bwMode="auto">
            <a:xfrm flipH="1">
              <a:off x="297" y="312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Line 262"/>
            <p:cNvSpPr>
              <a:spLocks noChangeShapeType="1"/>
            </p:cNvSpPr>
            <p:nvPr/>
          </p:nvSpPr>
          <p:spPr bwMode="auto">
            <a:xfrm flipH="1">
              <a:off x="297" y="310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Line 263"/>
            <p:cNvSpPr>
              <a:spLocks noChangeShapeType="1"/>
            </p:cNvSpPr>
            <p:nvPr/>
          </p:nvSpPr>
          <p:spPr bwMode="auto">
            <a:xfrm flipH="1">
              <a:off x="297" y="307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Line 264"/>
            <p:cNvSpPr>
              <a:spLocks noChangeShapeType="1"/>
            </p:cNvSpPr>
            <p:nvPr/>
          </p:nvSpPr>
          <p:spPr bwMode="auto">
            <a:xfrm flipH="1">
              <a:off x="297" y="306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Line 265"/>
            <p:cNvSpPr>
              <a:spLocks noChangeShapeType="1"/>
            </p:cNvSpPr>
            <p:nvPr/>
          </p:nvSpPr>
          <p:spPr bwMode="auto">
            <a:xfrm flipH="1">
              <a:off x="274" y="3045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Line 266"/>
            <p:cNvSpPr>
              <a:spLocks noChangeShapeType="1"/>
            </p:cNvSpPr>
            <p:nvPr/>
          </p:nvSpPr>
          <p:spPr bwMode="auto">
            <a:xfrm flipH="1">
              <a:off x="297" y="293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Line 267"/>
            <p:cNvSpPr>
              <a:spLocks noChangeShapeType="1"/>
            </p:cNvSpPr>
            <p:nvPr/>
          </p:nvSpPr>
          <p:spPr bwMode="auto">
            <a:xfrm flipH="1">
              <a:off x="297" y="287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Line 268"/>
            <p:cNvSpPr>
              <a:spLocks noChangeShapeType="1"/>
            </p:cNvSpPr>
            <p:nvPr/>
          </p:nvSpPr>
          <p:spPr bwMode="auto">
            <a:xfrm flipH="1">
              <a:off x="297" y="282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Line 269"/>
            <p:cNvSpPr>
              <a:spLocks noChangeShapeType="1"/>
            </p:cNvSpPr>
            <p:nvPr/>
          </p:nvSpPr>
          <p:spPr bwMode="auto">
            <a:xfrm flipH="1">
              <a:off x="286" y="2793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Line 270"/>
            <p:cNvSpPr>
              <a:spLocks noChangeShapeType="1"/>
            </p:cNvSpPr>
            <p:nvPr/>
          </p:nvSpPr>
          <p:spPr bwMode="auto">
            <a:xfrm flipH="1">
              <a:off x="297" y="276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Line 271"/>
            <p:cNvSpPr>
              <a:spLocks noChangeShapeType="1"/>
            </p:cNvSpPr>
            <p:nvPr/>
          </p:nvSpPr>
          <p:spPr bwMode="auto">
            <a:xfrm flipH="1">
              <a:off x="297" y="273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Line 272"/>
            <p:cNvSpPr>
              <a:spLocks noChangeShapeType="1"/>
            </p:cNvSpPr>
            <p:nvPr/>
          </p:nvSpPr>
          <p:spPr bwMode="auto">
            <a:xfrm flipH="1">
              <a:off x="297" y="271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Line 273"/>
            <p:cNvSpPr>
              <a:spLocks noChangeShapeType="1"/>
            </p:cNvSpPr>
            <p:nvPr/>
          </p:nvSpPr>
          <p:spPr bwMode="auto">
            <a:xfrm flipH="1">
              <a:off x="297" y="269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Line 274"/>
            <p:cNvSpPr>
              <a:spLocks noChangeShapeType="1"/>
            </p:cNvSpPr>
            <p:nvPr/>
          </p:nvSpPr>
          <p:spPr bwMode="auto">
            <a:xfrm flipH="1">
              <a:off x="274" y="2682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Line 275"/>
            <p:cNvSpPr>
              <a:spLocks noChangeShapeType="1"/>
            </p:cNvSpPr>
            <p:nvPr/>
          </p:nvSpPr>
          <p:spPr bwMode="auto">
            <a:xfrm flipH="1">
              <a:off x="297" y="257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Line 276"/>
            <p:cNvSpPr>
              <a:spLocks noChangeShapeType="1"/>
            </p:cNvSpPr>
            <p:nvPr/>
          </p:nvSpPr>
          <p:spPr bwMode="auto">
            <a:xfrm flipH="1">
              <a:off x="297" y="250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Line 277"/>
            <p:cNvSpPr>
              <a:spLocks noChangeShapeType="1"/>
            </p:cNvSpPr>
            <p:nvPr/>
          </p:nvSpPr>
          <p:spPr bwMode="auto">
            <a:xfrm flipH="1">
              <a:off x="297" y="246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Line 278"/>
            <p:cNvSpPr>
              <a:spLocks noChangeShapeType="1"/>
            </p:cNvSpPr>
            <p:nvPr/>
          </p:nvSpPr>
          <p:spPr bwMode="auto">
            <a:xfrm flipH="1">
              <a:off x="286" y="2430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Line 279"/>
            <p:cNvSpPr>
              <a:spLocks noChangeShapeType="1"/>
            </p:cNvSpPr>
            <p:nvPr/>
          </p:nvSpPr>
          <p:spPr bwMode="auto">
            <a:xfrm flipH="1">
              <a:off x="297" y="240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Line 280"/>
            <p:cNvSpPr>
              <a:spLocks noChangeShapeType="1"/>
            </p:cNvSpPr>
            <p:nvPr/>
          </p:nvSpPr>
          <p:spPr bwMode="auto">
            <a:xfrm flipH="1">
              <a:off x="297" y="237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Line 281"/>
            <p:cNvSpPr>
              <a:spLocks noChangeShapeType="1"/>
            </p:cNvSpPr>
            <p:nvPr/>
          </p:nvSpPr>
          <p:spPr bwMode="auto">
            <a:xfrm flipH="1">
              <a:off x="297" y="235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Line 282"/>
            <p:cNvSpPr>
              <a:spLocks noChangeShapeType="1"/>
            </p:cNvSpPr>
            <p:nvPr/>
          </p:nvSpPr>
          <p:spPr bwMode="auto">
            <a:xfrm flipH="1">
              <a:off x="297" y="233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Line 283"/>
            <p:cNvSpPr>
              <a:spLocks noChangeShapeType="1"/>
            </p:cNvSpPr>
            <p:nvPr/>
          </p:nvSpPr>
          <p:spPr bwMode="auto">
            <a:xfrm flipH="1">
              <a:off x="274" y="2318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Line 284"/>
            <p:cNvSpPr>
              <a:spLocks noChangeShapeType="1"/>
            </p:cNvSpPr>
            <p:nvPr/>
          </p:nvSpPr>
          <p:spPr bwMode="auto">
            <a:xfrm flipH="1">
              <a:off x="297" y="221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Line 285"/>
            <p:cNvSpPr>
              <a:spLocks noChangeShapeType="1"/>
            </p:cNvSpPr>
            <p:nvPr/>
          </p:nvSpPr>
          <p:spPr bwMode="auto">
            <a:xfrm flipH="1">
              <a:off x="297" y="214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Line 286"/>
            <p:cNvSpPr>
              <a:spLocks noChangeShapeType="1"/>
            </p:cNvSpPr>
            <p:nvPr/>
          </p:nvSpPr>
          <p:spPr bwMode="auto">
            <a:xfrm flipH="1">
              <a:off x="297" y="209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Line 287"/>
            <p:cNvSpPr>
              <a:spLocks noChangeShapeType="1"/>
            </p:cNvSpPr>
            <p:nvPr/>
          </p:nvSpPr>
          <p:spPr bwMode="auto">
            <a:xfrm flipH="1">
              <a:off x="286" y="2066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Line 288"/>
            <p:cNvSpPr>
              <a:spLocks noChangeShapeType="1"/>
            </p:cNvSpPr>
            <p:nvPr/>
          </p:nvSpPr>
          <p:spPr bwMode="auto">
            <a:xfrm flipH="1">
              <a:off x="297" y="203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Line 289"/>
            <p:cNvSpPr>
              <a:spLocks noChangeShapeType="1"/>
            </p:cNvSpPr>
            <p:nvPr/>
          </p:nvSpPr>
          <p:spPr bwMode="auto">
            <a:xfrm flipH="1">
              <a:off x="297" y="201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Line 290"/>
            <p:cNvSpPr>
              <a:spLocks noChangeShapeType="1"/>
            </p:cNvSpPr>
            <p:nvPr/>
          </p:nvSpPr>
          <p:spPr bwMode="auto">
            <a:xfrm flipH="1">
              <a:off x="297" y="199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Line 291"/>
            <p:cNvSpPr>
              <a:spLocks noChangeShapeType="1"/>
            </p:cNvSpPr>
            <p:nvPr/>
          </p:nvSpPr>
          <p:spPr bwMode="auto">
            <a:xfrm flipH="1">
              <a:off x="297" y="197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Line 292"/>
            <p:cNvSpPr>
              <a:spLocks noChangeShapeType="1"/>
            </p:cNvSpPr>
            <p:nvPr/>
          </p:nvSpPr>
          <p:spPr bwMode="auto">
            <a:xfrm flipH="1">
              <a:off x="274" y="1959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7" name="Rectangle 305"/>
          <p:cNvSpPr>
            <a:spLocks noChangeArrowheads="1"/>
          </p:cNvSpPr>
          <p:nvPr/>
        </p:nvSpPr>
        <p:spPr bwMode="auto">
          <a:xfrm rot="16200000">
            <a:off x="1136145" y="4045155"/>
            <a:ext cx="190369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PE</a:t>
            </a:r>
            <a:endParaRPr lang="en-US" dirty="0"/>
          </a:p>
        </p:txBody>
      </p:sp>
      <p:sp>
        <p:nvSpPr>
          <p:cNvPr id="238" name="Rectangle 310"/>
          <p:cNvSpPr>
            <a:spLocks noChangeArrowheads="1"/>
          </p:cNvSpPr>
          <p:nvPr/>
        </p:nvSpPr>
        <p:spPr bwMode="auto">
          <a:xfrm>
            <a:off x="1393041" y="1295400"/>
            <a:ext cx="1729901" cy="17299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9" name="Line 311"/>
          <p:cNvSpPr>
            <a:spLocks noChangeShapeType="1"/>
          </p:cNvSpPr>
          <p:nvPr/>
        </p:nvSpPr>
        <p:spPr bwMode="auto">
          <a:xfrm>
            <a:off x="1393041" y="3018506"/>
            <a:ext cx="1723106" cy="13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0" name="Group 349"/>
          <p:cNvGrpSpPr>
            <a:grpSpLocks/>
          </p:cNvGrpSpPr>
          <p:nvPr/>
        </p:nvGrpSpPr>
        <p:grpSpPr bwMode="auto">
          <a:xfrm>
            <a:off x="1393041" y="3025301"/>
            <a:ext cx="1724466" cy="39409"/>
            <a:chOff x="297" y="1523"/>
            <a:chExt cx="1445" cy="33"/>
          </a:xfrm>
        </p:grpSpPr>
        <p:sp>
          <p:nvSpPr>
            <p:cNvPr id="241" name="Line 312"/>
            <p:cNvSpPr>
              <a:spLocks noChangeShapeType="1"/>
            </p:cNvSpPr>
            <p:nvPr/>
          </p:nvSpPr>
          <p:spPr bwMode="auto">
            <a:xfrm>
              <a:off x="297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Line 313"/>
            <p:cNvSpPr>
              <a:spLocks noChangeShapeType="1"/>
            </p:cNvSpPr>
            <p:nvPr/>
          </p:nvSpPr>
          <p:spPr bwMode="auto">
            <a:xfrm>
              <a:off x="40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Line 314"/>
            <p:cNvSpPr>
              <a:spLocks noChangeShapeType="1"/>
            </p:cNvSpPr>
            <p:nvPr/>
          </p:nvSpPr>
          <p:spPr bwMode="auto">
            <a:xfrm>
              <a:off x="46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Line 315"/>
            <p:cNvSpPr>
              <a:spLocks noChangeShapeType="1"/>
            </p:cNvSpPr>
            <p:nvPr/>
          </p:nvSpPr>
          <p:spPr bwMode="auto">
            <a:xfrm>
              <a:off x="50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Line 316"/>
            <p:cNvSpPr>
              <a:spLocks noChangeShapeType="1"/>
            </p:cNvSpPr>
            <p:nvPr/>
          </p:nvSpPr>
          <p:spPr bwMode="auto">
            <a:xfrm>
              <a:off x="549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Line 317"/>
            <p:cNvSpPr>
              <a:spLocks noChangeShapeType="1"/>
            </p:cNvSpPr>
            <p:nvPr/>
          </p:nvSpPr>
          <p:spPr bwMode="auto">
            <a:xfrm>
              <a:off x="57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Line 318"/>
            <p:cNvSpPr>
              <a:spLocks noChangeShapeType="1"/>
            </p:cNvSpPr>
            <p:nvPr/>
          </p:nvSpPr>
          <p:spPr bwMode="auto">
            <a:xfrm>
              <a:off x="59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Line 319"/>
            <p:cNvSpPr>
              <a:spLocks noChangeShapeType="1"/>
            </p:cNvSpPr>
            <p:nvPr/>
          </p:nvSpPr>
          <p:spPr bwMode="auto">
            <a:xfrm>
              <a:off x="621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Line 320"/>
            <p:cNvSpPr>
              <a:spLocks noChangeShapeType="1"/>
            </p:cNvSpPr>
            <p:nvPr/>
          </p:nvSpPr>
          <p:spPr bwMode="auto">
            <a:xfrm>
              <a:off x="638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Line 321"/>
            <p:cNvSpPr>
              <a:spLocks noChangeShapeType="1"/>
            </p:cNvSpPr>
            <p:nvPr/>
          </p:nvSpPr>
          <p:spPr bwMode="auto">
            <a:xfrm>
              <a:off x="655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Line 322"/>
            <p:cNvSpPr>
              <a:spLocks noChangeShapeType="1"/>
            </p:cNvSpPr>
            <p:nvPr/>
          </p:nvSpPr>
          <p:spPr bwMode="auto">
            <a:xfrm>
              <a:off x="76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Line 323"/>
            <p:cNvSpPr>
              <a:spLocks noChangeShapeType="1"/>
            </p:cNvSpPr>
            <p:nvPr/>
          </p:nvSpPr>
          <p:spPr bwMode="auto">
            <a:xfrm>
              <a:off x="82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Line 324"/>
            <p:cNvSpPr>
              <a:spLocks noChangeShapeType="1"/>
            </p:cNvSpPr>
            <p:nvPr/>
          </p:nvSpPr>
          <p:spPr bwMode="auto">
            <a:xfrm>
              <a:off x="87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Line 325"/>
            <p:cNvSpPr>
              <a:spLocks noChangeShapeType="1"/>
            </p:cNvSpPr>
            <p:nvPr/>
          </p:nvSpPr>
          <p:spPr bwMode="auto">
            <a:xfrm>
              <a:off x="907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Line 326"/>
            <p:cNvSpPr>
              <a:spLocks noChangeShapeType="1"/>
            </p:cNvSpPr>
            <p:nvPr/>
          </p:nvSpPr>
          <p:spPr bwMode="auto">
            <a:xfrm>
              <a:off x="941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Line 327"/>
            <p:cNvSpPr>
              <a:spLocks noChangeShapeType="1"/>
            </p:cNvSpPr>
            <p:nvPr/>
          </p:nvSpPr>
          <p:spPr bwMode="auto">
            <a:xfrm>
              <a:off x="96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Line 328"/>
            <p:cNvSpPr>
              <a:spLocks noChangeShapeType="1"/>
            </p:cNvSpPr>
            <p:nvPr/>
          </p:nvSpPr>
          <p:spPr bwMode="auto">
            <a:xfrm>
              <a:off x="98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Line 329"/>
            <p:cNvSpPr>
              <a:spLocks noChangeShapeType="1"/>
            </p:cNvSpPr>
            <p:nvPr/>
          </p:nvSpPr>
          <p:spPr bwMode="auto">
            <a:xfrm>
              <a:off x="100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Line 330"/>
            <p:cNvSpPr>
              <a:spLocks noChangeShapeType="1"/>
            </p:cNvSpPr>
            <p:nvPr/>
          </p:nvSpPr>
          <p:spPr bwMode="auto">
            <a:xfrm>
              <a:off x="1019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Line 331"/>
            <p:cNvSpPr>
              <a:spLocks noChangeShapeType="1"/>
            </p:cNvSpPr>
            <p:nvPr/>
          </p:nvSpPr>
          <p:spPr bwMode="auto">
            <a:xfrm>
              <a:off x="112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Line 332"/>
            <p:cNvSpPr>
              <a:spLocks noChangeShapeType="1"/>
            </p:cNvSpPr>
            <p:nvPr/>
          </p:nvSpPr>
          <p:spPr bwMode="auto">
            <a:xfrm>
              <a:off x="119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Line 333"/>
            <p:cNvSpPr>
              <a:spLocks noChangeShapeType="1"/>
            </p:cNvSpPr>
            <p:nvPr/>
          </p:nvSpPr>
          <p:spPr bwMode="auto">
            <a:xfrm>
              <a:off x="123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Line 334"/>
            <p:cNvSpPr>
              <a:spLocks noChangeShapeType="1"/>
            </p:cNvSpPr>
            <p:nvPr/>
          </p:nvSpPr>
          <p:spPr bwMode="auto">
            <a:xfrm>
              <a:off x="1271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Line 335"/>
            <p:cNvSpPr>
              <a:spLocks noChangeShapeType="1"/>
            </p:cNvSpPr>
            <p:nvPr/>
          </p:nvSpPr>
          <p:spPr bwMode="auto">
            <a:xfrm>
              <a:off x="129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Line 336"/>
            <p:cNvSpPr>
              <a:spLocks noChangeShapeType="1"/>
            </p:cNvSpPr>
            <p:nvPr/>
          </p:nvSpPr>
          <p:spPr bwMode="auto">
            <a:xfrm>
              <a:off x="132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Line 337"/>
            <p:cNvSpPr>
              <a:spLocks noChangeShapeType="1"/>
            </p:cNvSpPr>
            <p:nvPr/>
          </p:nvSpPr>
          <p:spPr bwMode="auto">
            <a:xfrm>
              <a:off x="134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Line 338"/>
            <p:cNvSpPr>
              <a:spLocks noChangeShapeType="1"/>
            </p:cNvSpPr>
            <p:nvPr/>
          </p:nvSpPr>
          <p:spPr bwMode="auto">
            <a:xfrm>
              <a:off x="136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Line 339"/>
            <p:cNvSpPr>
              <a:spLocks noChangeShapeType="1"/>
            </p:cNvSpPr>
            <p:nvPr/>
          </p:nvSpPr>
          <p:spPr bwMode="auto">
            <a:xfrm>
              <a:off x="1383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Line 340"/>
            <p:cNvSpPr>
              <a:spLocks noChangeShapeType="1"/>
            </p:cNvSpPr>
            <p:nvPr/>
          </p:nvSpPr>
          <p:spPr bwMode="auto">
            <a:xfrm>
              <a:off x="148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Line 341"/>
            <p:cNvSpPr>
              <a:spLocks noChangeShapeType="1"/>
            </p:cNvSpPr>
            <p:nvPr/>
          </p:nvSpPr>
          <p:spPr bwMode="auto">
            <a:xfrm>
              <a:off x="155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Line 342"/>
            <p:cNvSpPr>
              <a:spLocks noChangeShapeType="1"/>
            </p:cNvSpPr>
            <p:nvPr/>
          </p:nvSpPr>
          <p:spPr bwMode="auto">
            <a:xfrm>
              <a:off x="1601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Line 343"/>
            <p:cNvSpPr>
              <a:spLocks noChangeShapeType="1"/>
            </p:cNvSpPr>
            <p:nvPr/>
          </p:nvSpPr>
          <p:spPr bwMode="auto">
            <a:xfrm>
              <a:off x="1635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Line 344"/>
            <p:cNvSpPr>
              <a:spLocks noChangeShapeType="1"/>
            </p:cNvSpPr>
            <p:nvPr/>
          </p:nvSpPr>
          <p:spPr bwMode="auto">
            <a:xfrm>
              <a:off x="166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Line 345"/>
            <p:cNvSpPr>
              <a:spLocks noChangeShapeType="1"/>
            </p:cNvSpPr>
            <p:nvPr/>
          </p:nvSpPr>
          <p:spPr bwMode="auto">
            <a:xfrm>
              <a:off x="168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Line 346"/>
            <p:cNvSpPr>
              <a:spLocks noChangeShapeType="1"/>
            </p:cNvSpPr>
            <p:nvPr/>
          </p:nvSpPr>
          <p:spPr bwMode="auto">
            <a:xfrm>
              <a:off x="170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Line 347"/>
            <p:cNvSpPr>
              <a:spLocks noChangeShapeType="1"/>
            </p:cNvSpPr>
            <p:nvPr/>
          </p:nvSpPr>
          <p:spPr bwMode="auto">
            <a:xfrm>
              <a:off x="172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Line 348"/>
            <p:cNvSpPr>
              <a:spLocks noChangeShapeType="1"/>
            </p:cNvSpPr>
            <p:nvPr/>
          </p:nvSpPr>
          <p:spPr bwMode="auto">
            <a:xfrm>
              <a:off x="1741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8" name="Rectangle 361"/>
          <p:cNvSpPr>
            <a:spLocks noChangeArrowheads="1"/>
          </p:cNvSpPr>
          <p:nvPr/>
        </p:nvSpPr>
        <p:spPr bwMode="auto">
          <a:xfrm>
            <a:off x="2011349" y="3070145"/>
            <a:ext cx="293358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GFP</a:t>
            </a:r>
            <a:endParaRPr lang="en-US" dirty="0"/>
          </a:p>
        </p:txBody>
      </p:sp>
      <p:sp>
        <p:nvSpPr>
          <p:cNvPr id="279" name="Line 363"/>
          <p:cNvSpPr>
            <a:spLocks noChangeShapeType="1"/>
          </p:cNvSpPr>
          <p:nvPr/>
        </p:nvSpPr>
        <p:spPr bwMode="auto">
          <a:xfrm flipV="1">
            <a:off x="1393041" y="1295400"/>
            <a:ext cx="1359" cy="17231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0" name="Group 386"/>
          <p:cNvGrpSpPr>
            <a:grpSpLocks/>
          </p:cNvGrpSpPr>
          <p:nvPr/>
        </p:nvGrpSpPr>
        <p:grpSpPr bwMode="auto">
          <a:xfrm>
            <a:off x="1352273" y="1329372"/>
            <a:ext cx="40768" cy="1690493"/>
            <a:chOff x="263" y="101"/>
            <a:chExt cx="34" cy="1417"/>
          </a:xfrm>
        </p:grpSpPr>
        <p:sp>
          <p:nvSpPr>
            <p:cNvPr id="281" name="Line 369"/>
            <p:cNvSpPr>
              <a:spLocks noChangeShapeType="1"/>
            </p:cNvSpPr>
            <p:nvPr/>
          </p:nvSpPr>
          <p:spPr bwMode="auto">
            <a:xfrm flipH="1">
              <a:off x="263" y="151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" name="Line 370"/>
            <p:cNvSpPr>
              <a:spLocks noChangeShapeType="1"/>
            </p:cNvSpPr>
            <p:nvPr/>
          </p:nvSpPr>
          <p:spPr bwMode="auto">
            <a:xfrm flipH="1">
              <a:off x="286" y="143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" name="Line 371"/>
            <p:cNvSpPr>
              <a:spLocks noChangeShapeType="1"/>
            </p:cNvSpPr>
            <p:nvPr/>
          </p:nvSpPr>
          <p:spPr bwMode="auto">
            <a:xfrm flipH="1">
              <a:off x="286" y="134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" name="Line 372"/>
            <p:cNvSpPr>
              <a:spLocks noChangeShapeType="1"/>
            </p:cNvSpPr>
            <p:nvPr/>
          </p:nvSpPr>
          <p:spPr bwMode="auto">
            <a:xfrm flipH="1">
              <a:off x="286" y="125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" name="Line 373"/>
            <p:cNvSpPr>
              <a:spLocks noChangeShapeType="1"/>
            </p:cNvSpPr>
            <p:nvPr/>
          </p:nvSpPr>
          <p:spPr bwMode="auto">
            <a:xfrm flipH="1">
              <a:off x="286" y="116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" name="Line 374"/>
            <p:cNvSpPr>
              <a:spLocks noChangeShapeType="1"/>
            </p:cNvSpPr>
            <p:nvPr/>
          </p:nvSpPr>
          <p:spPr bwMode="auto">
            <a:xfrm flipH="1">
              <a:off x="263" y="1075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" name="Line 375"/>
            <p:cNvSpPr>
              <a:spLocks noChangeShapeType="1"/>
            </p:cNvSpPr>
            <p:nvPr/>
          </p:nvSpPr>
          <p:spPr bwMode="auto">
            <a:xfrm flipH="1">
              <a:off x="286" y="99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Line 376"/>
            <p:cNvSpPr>
              <a:spLocks noChangeShapeType="1"/>
            </p:cNvSpPr>
            <p:nvPr/>
          </p:nvSpPr>
          <p:spPr bwMode="auto">
            <a:xfrm flipH="1">
              <a:off x="286" y="90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" name="Line 377"/>
            <p:cNvSpPr>
              <a:spLocks noChangeShapeType="1"/>
            </p:cNvSpPr>
            <p:nvPr/>
          </p:nvSpPr>
          <p:spPr bwMode="auto">
            <a:xfrm flipH="1">
              <a:off x="286" y="81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" name="Line 378"/>
            <p:cNvSpPr>
              <a:spLocks noChangeShapeType="1"/>
            </p:cNvSpPr>
            <p:nvPr/>
          </p:nvSpPr>
          <p:spPr bwMode="auto">
            <a:xfrm flipH="1">
              <a:off x="286" y="72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" name="Line 379"/>
            <p:cNvSpPr>
              <a:spLocks noChangeShapeType="1"/>
            </p:cNvSpPr>
            <p:nvPr/>
          </p:nvSpPr>
          <p:spPr bwMode="auto">
            <a:xfrm flipH="1">
              <a:off x="263" y="63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Line 380"/>
            <p:cNvSpPr>
              <a:spLocks noChangeShapeType="1"/>
            </p:cNvSpPr>
            <p:nvPr/>
          </p:nvSpPr>
          <p:spPr bwMode="auto">
            <a:xfrm flipH="1">
              <a:off x="286" y="54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Line 381"/>
            <p:cNvSpPr>
              <a:spLocks noChangeShapeType="1"/>
            </p:cNvSpPr>
            <p:nvPr/>
          </p:nvSpPr>
          <p:spPr bwMode="auto">
            <a:xfrm flipH="1">
              <a:off x="286" y="45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" name="Line 382"/>
            <p:cNvSpPr>
              <a:spLocks noChangeShapeType="1"/>
            </p:cNvSpPr>
            <p:nvPr/>
          </p:nvSpPr>
          <p:spPr bwMode="auto">
            <a:xfrm flipH="1">
              <a:off x="286" y="36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Line 383"/>
            <p:cNvSpPr>
              <a:spLocks noChangeShapeType="1"/>
            </p:cNvSpPr>
            <p:nvPr/>
          </p:nvSpPr>
          <p:spPr bwMode="auto">
            <a:xfrm flipH="1">
              <a:off x="286" y="28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" name="Line 384"/>
            <p:cNvSpPr>
              <a:spLocks noChangeShapeType="1"/>
            </p:cNvSpPr>
            <p:nvPr/>
          </p:nvSpPr>
          <p:spPr bwMode="auto">
            <a:xfrm flipH="1">
              <a:off x="263" y="190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Line 385"/>
            <p:cNvSpPr>
              <a:spLocks noChangeShapeType="1"/>
            </p:cNvSpPr>
            <p:nvPr/>
          </p:nvSpPr>
          <p:spPr bwMode="auto">
            <a:xfrm flipH="1">
              <a:off x="286" y="10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8" name="Rectangle 387"/>
          <p:cNvSpPr>
            <a:spLocks noChangeArrowheads="1"/>
          </p:cNvSpPr>
          <p:nvPr/>
        </p:nvSpPr>
        <p:spPr bwMode="auto">
          <a:xfrm rot="16200000">
            <a:off x="1010506" y="2054355"/>
            <a:ext cx="436212" cy="17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</a:rPr>
              <a:t># Cells</a:t>
            </a:r>
            <a:endParaRPr lang="en-US"/>
          </a:p>
        </p:txBody>
      </p:sp>
      <p:sp>
        <p:nvSpPr>
          <p:cNvPr id="299" name="Freeform 390"/>
          <p:cNvSpPr>
            <a:spLocks/>
          </p:cNvSpPr>
          <p:nvPr/>
        </p:nvSpPr>
        <p:spPr bwMode="auto">
          <a:xfrm>
            <a:off x="1325095" y="1387806"/>
            <a:ext cx="1695928" cy="1625265"/>
          </a:xfrm>
          <a:custGeom>
            <a:avLst/>
            <a:gdLst>
              <a:gd name="T0" fmla="*/ 2147483647 w 1422"/>
              <a:gd name="T1" fmla="*/ 2147483647 h 1361"/>
              <a:gd name="T2" fmla="*/ 2147483647 w 1422"/>
              <a:gd name="T3" fmla="*/ 2147483647 h 1361"/>
              <a:gd name="T4" fmla="*/ 2147483647 w 1422"/>
              <a:gd name="T5" fmla="*/ 2147483647 h 1361"/>
              <a:gd name="T6" fmla="*/ 2147483647 w 1422"/>
              <a:gd name="T7" fmla="*/ 2147483647 h 1361"/>
              <a:gd name="T8" fmla="*/ 2147483647 w 1422"/>
              <a:gd name="T9" fmla="*/ 2147483647 h 1361"/>
              <a:gd name="T10" fmla="*/ 2147483647 w 1422"/>
              <a:gd name="T11" fmla="*/ 2147483647 h 1361"/>
              <a:gd name="T12" fmla="*/ 2147483647 w 1422"/>
              <a:gd name="T13" fmla="*/ 2147483647 h 1361"/>
              <a:gd name="T14" fmla="*/ 2147483647 w 1422"/>
              <a:gd name="T15" fmla="*/ 2147483647 h 1361"/>
              <a:gd name="T16" fmla="*/ 2147483647 w 1422"/>
              <a:gd name="T17" fmla="*/ 2147483647 h 1361"/>
              <a:gd name="T18" fmla="*/ 2147483647 w 1422"/>
              <a:gd name="T19" fmla="*/ 2147483647 h 1361"/>
              <a:gd name="T20" fmla="*/ 2147483647 w 1422"/>
              <a:gd name="T21" fmla="*/ 2147483647 h 1361"/>
              <a:gd name="T22" fmla="*/ 2147483647 w 1422"/>
              <a:gd name="T23" fmla="*/ 2147483647 h 1361"/>
              <a:gd name="T24" fmla="*/ 2147483647 w 1422"/>
              <a:gd name="T25" fmla="*/ 2147483647 h 1361"/>
              <a:gd name="T26" fmla="*/ 2147483647 w 1422"/>
              <a:gd name="T27" fmla="*/ 0 h 1361"/>
              <a:gd name="T28" fmla="*/ 2147483647 w 1422"/>
              <a:gd name="T29" fmla="*/ 2147483647 h 1361"/>
              <a:gd name="T30" fmla="*/ 2147483647 w 1422"/>
              <a:gd name="T31" fmla="*/ 2147483647 h 1361"/>
              <a:gd name="T32" fmla="*/ 2147483647 w 1422"/>
              <a:gd name="T33" fmla="*/ 2147483647 h 1361"/>
              <a:gd name="T34" fmla="*/ 2147483647 w 1422"/>
              <a:gd name="T35" fmla="*/ 2147483647 h 1361"/>
              <a:gd name="T36" fmla="*/ 2147483647 w 1422"/>
              <a:gd name="T37" fmla="*/ 2147483647 h 1361"/>
              <a:gd name="T38" fmla="*/ 2147483647 w 1422"/>
              <a:gd name="T39" fmla="*/ 2147483647 h 1361"/>
              <a:gd name="T40" fmla="*/ 2147483647 w 1422"/>
              <a:gd name="T41" fmla="*/ 2147483647 h 1361"/>
              <a:gd name="T42" fmla="*/ 2147483647 w 1422"/>
              <a:gd name="T43" fmla="*/ 2147483647 h 1361"/>
              <a:gd name="T44" fmla="*/ 2147483647 w 1422"/>
              <a:gd name="T45" fmla="*/ 2147483647 h 1361"/>
              <a:gd name="T46" fmla="*/ 2147483647 w 1422"/>
              <a:gd name="T47" fmla="*/ 2147483647 h 1361"/>
              <a:gd name="T48" fmla="*/ 2147483647 w 1422"/>
              <a:gd name="T49" fmla="*/ 2147483647 h 1361"/>
              <a:gd name="T50" fmla="*/ 2147483647 w 1422"/>
              <a:gd name="T51" fmla="*/ 2147483647 h 1361"/>
              <a:gd name="T52" fmla="*/ 2147483647 w 1422"/>
              <a:gd name="T53" fmla="*/ 2147483647 h 1361"/>
              <a:gd name="T54" fmla="*/ 2147483647 w 1422"/>
              <a:gd name="T55" fmla="*/ 2147483647 h 1361"/>
              <a:gd name="T56" fmla="*/ 2147483647 w 1422"/>
              <a:gd name="T57" fmla="*/ 2147483647 h 1361"/>
              <a:gd name="T58" fmla="*/ 2147483647 w 1422"/>
              <a:gd name="T59" fmla="*/ 2147483647 h 1361"/>
              <a:gd name="T60" fmla="*/ 2147483647 w 1422"/>
              <a:gd name="T61" fmla="*/ 2147483647 h 1361"/>
              <a:gd name="T62" fmla="*/ 2147483647 w 1422"/>
              <a:gd name="T63" fmla="*/ 2147483647 h 1361"/>
              <a:gd name="T64" fmla="*/ 2147483647 w 1422"/>
              <a:gd name="T65" fmla="*/ 2147483647 h 1361"/>
              <a:gd name="T66" fmla="*/ 2147483647 w 1422"/>
              <a:gd name="T67" fmla="*/ 2147483647 h 1361"/>
              <a:gd name="T68" fmla="*/ 2147483647 w 1422"/>
              <a:gd name="T69" fmla="*/ 2147483647 h 1361"/>
              <a:gd name="T70" fmla="*/ 2147483647 w 1422"/>
              <a:gd name="T71" fmla="*/ 2147483647 h 1361"/>
              <a:gd name="T72" fmla="*/ 2147483647 w 1422"/>
              <a:gd name="T73" fmla="*/ 2147483647 h 1361"/>
              <a:gd name="T74" fmla="*/ 2147483647 w 1422"/>
              <a:gd name="T75" fmla="*/ 2147483647 h 1361"/>
              <a:gd name="T76" fmla="*/ 2147483647 w 1422"/>
              <a:gd name="T77" fmla="*/ 2147483647 h 1361"/>
              <a:gd name="T78" fmla="*/ 2147483647 w 1422"/>
              <a:gd name="T79" fmla="*/ 2147483647 h 1361"/>
              <a:gd name="T80" fmla="*/ 2147483647 w 1422"/>
              <a:gd name="T81" fmla="*/ 2147483647 h 1361"/>
              <a:gd name="T82" fmla="*/ 2147483647 w 1422"/>
              <a:gd name="T83" fmla="*/ 2147483647 h 1361"/>
              <a:gd name="T84" fmla="*/ 2147483647 w 1422"/>
              <a:gd name="T85" fmla="*/ 2147483647 h 1361"/>
              <a:gd name="T86" fmla="*/ 2147483647 w 1422"/>
              <a:gd name="T87" fmla="*/ 2147483647 h 1361"/>
              <a:gd name="T88" fmla="*/ 2147483647 w 1422"/>
              <a:gd name="T89" fmla="*/ 2147483647 h 1361"/>
              <a:gd name="T90" fmla="*/ 2147483647 w 1422"/>
              <a:gd name="T91" fmla="*/ 2147483647 h 1361"/>
              <a:gd name="T92" fmla="*/ 2147483647 w 1422"/>
              <a:gd name="T93" fmla="*/ 2147483647 h 1361"/>
              <a:gd name="T94" fmla="*/ 2147483647 w 1422"/>
              <a:gd name="T95" fmla="*/ 2147483647 h 1361"/>
              <a:gd name="T96" fmla="*/ 2147483647 w 1422"/>
              <a:gd name="T97" fmla="*/ 2147483647 h 1361"/>
              <a:gd name="T98" fmla="*/ 2147483647 w 1422"/>
              <a:gd name="T99" fmla="*/ 2147483647 h 1361"/>
              <a:gd name="T100" fmla="*/ 2147483647 w 1422"/>
              <a:gd name="T101" fmla="*/ 2147483647 h 1361"/>
              <a:gd name="T102" fmla="*/ 2147483647 w 1422"/>
              <a:gd name="T103" fmla="*/ 2147483647 h 1361"/>
              <a:gd name="T104" fmla="*/ 2147483647 w 1422"/>
              <a:gd name="T105" fmla="*/ 2147483647 h 1361"/>
              <a:gd name="T106" fmla="*/ 2147483647 w 1422"/>
              <a:gd name="T107" fmla="*/ 2147483647 h 1361"/>
              <a:gd name="T108" fmla="*/ 2147483647 w 1422"/>
              <a:gd name="T109" fmla="*/ 2147483647 h 1361"/>
              <a:gd name="T110" fmla="*/ 2147483647 w 1422"/>
              <a:gd name="T111" fmla="*/ 2147483647 h 1361"/>
              <a:gd name="T112" fmla="*/ 2147483647 w 1422"/>
              <a:gd name="T113" fmla="*/ 2147483647 h 1361"/>
              <a:gd name="T114" fmla="*/ 2147483647 w 1422"/>
              <a:gd name="T115" fmla="*/ 2147483647 h 1361"/>
              <a:gd name="T116" fmla="*/ 2147483647 w 1422"/>
              <a:gd name="T117" fmla="*/ 2147483647 h 1361"/>
              <a:gd name="T118" fmla="*/ 2147483647 w 1422"/>
              <a:gd name="T119" fmla="*/ 2147483647 h 1361"/>
              <a:gd name="T120" fmla="*/ 2147483647 w 1422"/>
              <a:gd name="T121" fmla="*/ 2147483647 h 1361"/>
              <a:gd name="T122" fmla="*/ 2147483647 w 1422"/>
              <a:gd name="T123" fmla="*/ 2147483647 h 1361"/>
              <a:gd name="T124" fmla="*/ 2147483647 w 1422"/>
              <a:gd name="T125" fmla="*/ 2147483647 h 136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422"/>
              <a:gd name="T190" fmla="*/ 0 h 1361"/>
              <a:gd name="T191" fmla="*/ 1422 w 1422"/>
              <a:gd name="T192" fmla="*/ 1361 h 136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422" h="1361">
                <a:moveTo>
                  <a:pt x="0" y="1361"/>
                </a:moveTo>
                <a:lnTo>
                  <a:pt x="6" y="1361"/>
                </a:lnTo>
                <a:lnTo>
                  <a:pt x="11" y="1361"/>
                </a:lnTo>
                <a:lnTo>
                  <a:pt x="17" y="1361"/>
                </a:lnTo>
                <a:lnTo>
                  <a:pt x="22" y="1361"/>
                </a:lnTo>
                <a:lnTo>
                  <a:pt x="28" y="1361"/>
                </a:lnTo>
                <a:lnTo>
                  <a:pt x="33" y="1361"/>
                </a:lnTo>
                <a:lnTo>
                  <a:pt x="39" y="1361"/>
                </a:lnTo>
                <a:lnTo>
                  <a:pt x="45" y="1361"/>
                </a:lnTo>
                <a:lnTo>
                  <a:pt x="50" y="1361"/>
                </a:lnTo>
                <a:lnTo>
                  <a:pt x="56" y="1361"/>
                </a:lnTo>
                <a:lnTo>
                  <a:pt x="61" y="1355"/>
                </a:lnTo>
                <a:lnTo>
                  <a:pt x="67" y="1355"/>
                </a:lnTo>
                <a:lnTo>
                  <a:pt x="73" y="1349"/>
                </a:lnTo>
                <a:lnTo>
                  <a:pt x="78" y="1344"/>
                </a:lnTo>
                <a:lnTo>
                  <a:pt x="84" y="1338"/>
                </a:lnTo>
                <a:lnTo>
                  <a:pt x="89" y="1333"/>
                </a:lnTo>
                <a:lnTo>
                  <a:pt x="95" y="1321"/>
                </a:lnTo>
                <a:lnTo>
                  <a:pt x="101" y="1316"/>
                </a:lnTo>
                <a:lnTo>
                  <a:pt x="106" y="1305"/>
                </a:lnTo>
                <a:lnTo>
                  <a:pt x="112" y="1293"/>
                </a:lnTo>
                <a:lnTo>
                  <a:pt x="117" y="1282"/>
                </a:lnTo>
                <a:lnTo>
                  <a:pt x="123" y="1265"/>
                </a:lnTo>
                <a:lnTo>
                  <a:pt x="129" y="1237"/>
                </a:lnTo>
                <a:lnTo>
                  <a:pt x="134" y="1215"/>
                </a:lnTo>
                <a:lnTo>
                  <a:pt x="140" y="1187"/>
                </a:lnTo>
                <a:lnTo>
                  <a:pt x="145" y="1159"/>
                </a:lnTo>
                <a:lnTo>
                  <a:pt x="151" y="1142"/>
                </a:lnTo>
                <a:lnTo>
                  <a:pt x="157" y="1125"/>
                </a:lnTo>
                <a:lnTo>
                  <a:pt x="162" y="1086"/>
                </a:lnTo>
                <a:lnTo>
                  <a:pt x="168" y="1025"/>
                </a:lnTo>
                <a:lnTo>
                  <a:pt x="173" y="974"/>
                </a:lnTo>
                <a:lnTo>
                  <a:pt x="179" y="969"/>
                </a:lnTo>
                <a:lnTo>
                  <a:pt x="185" y="969"/>
                </a:lnTo>
                <a:lnTo>
                  <a:pt x="190" y="929"/>
                </a:lnTo>
                <a:lnTo>
                  <a:pt x="196" y="840"/>
                </a:lnTo>
                <a:lnTo>
                  <a:pt x="201" y="728"/>
                </a:lnTo>
                <a:lnTo>
                  <a:pt x="207" y="633"/>
                </a:lnTo>
                <a:lnTo>
                  <a:pt x="213" y="605"/>
                </a:lnTo>
                <a:lnTo>
                  <a:pt x="218" y="582"/>
                </a:lnTo>
                <a:lnTo>
                  <a:pt x="224" y="521"/>
                </a:lnTo>
                <a:lnTo>
                  <a:pt x="229" y="448"/>
                </a:lnTo>
                <a:lnTo>
                  <a:pt x="235" y="386"/>
                </a:lnTo>
                <a:lnTo>
                  <a:pt x="241" y="364"/>
                </a:lnTo>
                <a:lnTo>
                  <a:pt x="246" y="403"/>
                </a:lnTo>
                <a:lnTo>
                  <a:pt x="252" y="420"/>
                </a:lnTo>
                <a:lnTo>
                  <a:pt x="257" y="353"/>
                </a:lnTo>
                <a:lnTo>
                  <a:pt x="263" y="218"/>
                </a:lnTo>
                <a:lnTo>
                  <a:pt x="269" y="129"/>
                </a:lnTo>
                <a:lnTo>
                  <a:pt x="274" y="140"/>
                </a:lnTo>
                <a:lnTo>
                  <a:pt x="280" y="118"/>
                </a:lnTo>
                <a:lnTo>
                  <a:pt x="285" y="73"/>
                </a:lnTo>
                <a:lnTo>
                  <a:pt x="291" y="84"/>
                </a:lnTo>
                <a:lnTo>
                  <a:pt x="297" y="107"/>
                </a:lnTo>
                <a:lnTo>
                  <a:pt x="302" y="51"/>
                </a:lnTo>
                <a:lnTo>
                  <a:pt x="308" y="0"/>
                </a:lnTo>
                <a:lnTo>
                  <a:pt x="313" y="34"/>
                </a:lnTo>
                <a:lnTo>
                  <a:pt x="319" y="101"/>
                </a:lnTo>
                <a:lnTo>
                  <a:pt x="325" y="90"/>
                </a:lnTo>
                <a:lnTo>
                  <a:pt x="330" y="67"/>
                </a:lnTo>
                <a:lnTo>
                  <a:pt x="336" y="112"/>
                </a:lnTo>
                <a:lnTo>
                  <a:pt x="341" y="174"/>
                </a:lnTo>
                <a:lnTo>
                  <a:pt x="347" y="314"/>
                </a:lnTo>
                <a:lnTo>
                  <a:pt x="353" y="420"/>
                </a:lnTo>
                <a:lnTo>
                  <a:pt x="358" y="437"/>
                </a:lnTo>
                <a:lnTo>
                  <a:pt x="364" y="442"/>
                </a:lnTo>
                <a:lnTo>
                  <a:pt x="369" y="454"/>
                </a:lnTo>
                <a:lnTo>
                  <a:pt x="375" y="510"/>
                </a:lnTo>
                <a:lnTo>
                  <a:pt x="381" y="577"/>
                </a:lnTo>
                <a:lnTo>
                  <a:pt x="386" y="588"/>
                </a:lnTo>
                <a:lnTo>
                  <a:pt x="392" y="577"/>
                </a:lnTo>
                <a:lnTo>
                  <a:pt x="397" y="610"/>
                </a:lnTo>
                <a:lnTo>
                  <a:pt x="403" y="683"/>
                </a:lnTo>
                <a:lnTo>
                  <a:pt x="409" y="762"/>
                </a:lnTo>
                <a:lnTo>
                  <a:pt x="414" y="806"/>
                </a:lnTo>
                <a:lnTo>
                  <a:pt x="420" y="789"/>
                </a:lnTo>
                <a:lnTo>
                  <a:pt x="425" y="762"/>
                </a:lnTo>
                <a:lnTo>
                  <a:pt x="431" y="773"/>
                </a:lnTo>
                <a:lnTo>
                  <a:pt x="437" y="812"/>
                </a:lnTo>
                <a:lnTo>
                  <a:pt x="442" y="851"/>
                </a:lnTo>
                <a:lnTo>
                  <a:pt x="448" y="896"/>
                </a:lnTo>
                <a:lnTo>
                  <a:pt x="453" y="924"/>
                </a:lnTo>
                <a:lnTo>
                  <a:pt x="459" y="913"/>
                </a:lnTo>
                <a:lnTo>
                  <a:pt x="465" y="896"/>
                </a:lnTo>
                <a:lnTo>
                  <a:pt x="470" y="924"/>
                </a:lnTo>
                <a:lnTo>
                  <a:pt x="476" y="974"/>
                </a:lnTo>
                <a:lnTo>
                  <a:pt x="481" y="1008"/>
                </a:lnTo>
                <a:lnTo>
                  <a:pt x="487" y="1008"/>
                </a:lnTo>
                <a:lnTo>
                  <a:pt x="493" y="1002"/>
                </a:lnTo>
                <a:lnTo>
                  <a:pt x="498" y="1025"/>
                </a:lnTo>
                <a:lnTo>
                  <a:pt x="504" y="1069"/>
                </a:lnTo>
                <a:lnTo>
                  <a:pt x="509" y="1103"/>
                </a:lnTo>
                <a:lnTo>
                  <a:pt x="515" y="1109"/>
                </a:lnTo>
                <a:lnTo>
                  <a:pt x="521" y="1109"/>
                </a:lnTo>
                <a:lnTo>
                  <a:pt x="526" y="1120"/>
                </a:lnTo>
                <a:lnTo>
                  <a:pt x="532" y="1142"/>
                </a:lnTo>
                <a:lnTo>
                  <a:pt x="537" y="1153"/>
                </a:lnTo>
                <a:lnTo>
                  <a:pt x="543" y="1170"/>
                </a:lnTo>
                <a:lnTo>
                  <a:pt x="549" y="1181"/>
                </a:lnTo>
                <a:lnTo>
                  <a:pt x="554" y="1198"/>
                </a:lnTo>
                <a:lnTo>
                  <a:pt x="560" y="1226"/>
                </a:lnTo>
                <a:lnTo>
                  <a:pt x="565" y="1254"/>
                </a:lnTo>
                <a:lnTo>
                  <a:pt x="571" y="1277"/>
                </a:lnTo>
                <a:lnTo>
                  <a:pt x="577" y="1293"/>
                </a:lnTo>
                <a:lnTo>
                  <a:pt x="582" y="1305"/>
                </a:lnTo>
                <a:lnTo>
                  <a:pt x="588" y="1310"/>
                </a:lnTo>
                <a:lnTo>
                  <a:pt x="593" y="1316"/>
                </a:lnTo>
                <a:lnTo>
                  <a:pt x="599" y="1327"/>
                </a:lnTo>
                <a:lnTo>
                  <a:pt x="605" y="1333"/>
                </a:lnTo>
                <a:lnTo>
                  <a:pt x="610" y="1338"/>
                </a:lnTo>
                <a:lnTo>
                  <a:pt x="616" y="1344"/>
                </a:lnTo>
                <a:lnTo>
                  <a:pt x="621" y="1349"/>
                </a:lnTo>
                <a:lnTo>
                  <a:pt x="627" y="1349"/>
                </a:lnTo>
                <a:lnTo>
                  <a:pt x="633" y="1355"/>
                </a:lnTo>
                <a:lnTo>
                  <a:pt x="638" y="1355"/>
                </a:lnTo>
                <a:lnTo>
                  <a:pt x="644" y="1361"/>
                </a:lnTo>
                <a:lnTo>
                  <a:pt x="649" y="1361"/>
                </a:lnTo>
                <a:lnTo>
                  <a:pt x="655" y="1361"/>
                </a:lnTo>
                <a:lnTo>
                  <a:pt x="661" y="1361"/>
                </a:lnTo>
                <a:lnTo>
                  <a:pt x="666" y="1361"/>
                </a:lnTo>
                <a:lnTo>
                  <a:pt x="672" y="1361"/>
                </a:lnTo>
                <a:lnTo>
                  <a:pt x="677" y="1361"/>
                </a:lnTo>
                <a:lnTo>
                  <a:pt x="683" y="1361"/>
                </a:lnTo>
                <a:lnTo>
                  <a:pt x="689" y="1361"/>
                </a:lnTo>
                <a:lnTo>
                  <a:pt x="694" y="1361"/>
                </a:lnTo>
                <a:lnTo>
                  <a:pt x="700" y="1361"/>
                </a:lnTo>
                <a:lnTo>
                  <a:pt x="705" y="1361"/>
                </a:lnTo>
                <a:lnTo>
                  <a:pt x="711" y="1361"/>
                </a:lnTo>
                <a:lnTo>
                  <a:pt x="716" y="1361"/>
                </a:lnTo>
                <a:lnTo>
                  <a:pt x="722" y="1361"/>
                </a:lnTo>
                <a:lnTo>
                  <a:pt x="728" y="1361"/>
                </a:lnTo>
                <a:lnTo>
                  <a:pt x="733" y="1361"/>
                </a:lnTo>
                <a:lnTo>
                  <a:pt x="739" y="1361"/>
                </a:lnTo>
                <a:lnTo>
                  <a:pt x="744" y="1361"/>
                </a:lnTo>
                <a:lnTo>
                  <a:pt x="750" y="1361"/>
                </a:lnTo>
                <a:lnTo>
                  <a:pt x="756" y="1361"/>
                </a:lnTo>
                <a:lnTo>
                  <a:pt x="761" y="1361"/>
                </a:lnTo>
                <a:lnTo>
                  <a:pt x="767" y="1361"/>
                </a:lnTo>
                <a:lnTo>
                  <a:pt x="772" y="1361"/>
                </a:lnTo>
                <a:lnTo>
                  <a:pt x="778" y="1361"/>
                </a:lnTo>
                <a:lnTo>
                  <a:pt x="784" y="1361"/>
                </a:lnTo>
                <a:lnTo>
                  <a:pt x="789" y="1361"/>
                </a:lnTo>
                <a:lnTo>
                  <a:pt x="795" y="1361"/>
                </a:lnTo>
                <a:lnTo>
                  <a:pt x="800" y="1361"/>
                </a:lnTo>
                <a:lnTo>
                  <a:pt x="806" y="1361"/>
                </a:lnTo>
                <a:lnTo>
                  <a:pt x="812" y="1361"/>
                </a:lnTo>
                <a:lnTo>
                  <a:pt x="817" y="1361"/>
                </a:lnTo>
                <a:lnTo>
                  <a:pt x="823" y="1361"/>
                </a:lnTo>
                <a:lnTo>
                  <a:pt x="828" y="1361"/>
                </a:lnTo>
                <a:lnTo>
                  <a:pt x="834" y="1361"/>
                </a:lnTo>
                <a:lnTo>
                  <a:pt x="840" y="1361"/>
                </a:lnTo>
                <a:lnTo>
                  <a:pt x="845" y="1361"/>
                </a:lnTo>
                <a:lnTo>
                  <a:pt x="851" y="1361"/>
                </a:lnTo>
                <a:lnTo>
                  <a:pt x="856" y="1361"/>
                </a:lnTo>
                <a:lnTo>
                  <a:pt x="862" y="1361"/>
                </a:lnTo>
                <a:lnTo>
                  <a:pt x="868" y="1361"/>
                </a:lnTo>
                <a:lnTo>
                  <a:pt x="873" y="1361"/>
                </a:lnTo>
                <a:lnTo>
                  <a:pt x="879" y="1361"/>
                </a:lnTo>
                <a:lnTo>
                  <a:pt x="884" y="1361"/>
                </a:lnTo>
                <a:lnTo>
                  <a:pt x="890" y="1361"/>
                </a:lnTo>
                <a:lnTo>
                  <a:pt x="896" y="1361"/>
                </a:lnTo>
                <a:lnTo>
                  <a:pt x="901" y="1361"/>
                </a:lnTo>
                <a:lnTo>
                  <a:pt x="907" y="1361"/>
                </a:lnTo>
                <a:lnTo>
                  <a:pt x="912" y="1361"/>
                </a:lnTo>
                <a:lnTo>
                  <a:pt x="918" y="1361"/>
                </a:lnTo>
                <a:lnTo>
                  <a:pt x="924" y="1361"/>
                </a:lnTo>
                <a:lnTo>
                  <a:pt x="929" y="1361"/>
                </a:lnTo>
                <a:lnTo>
                  <a:pt x="935" y="1361"/>
                </a:lnTo>
                <a:lnTo>
                  <a:pt x="940" y="1361"/>
                </a:lnTo>
                <a:lnTo>
                  <a:pt x="946" y="1361"/>
                </a:lnTo>
                <a:lnTo>
                  <a:pt x="952" y="1361"/>
                </a:lnTo>
                <a:lnTo>
                  <a:pt x="957" y="1361"/>
                </a:lnTo>
                <a:lnTo>
                  <a:pt x="963" y="1361"/>
                </a:lnTo>
                <a:lnTo>
                  <a:pt x="968" y="1361"/>
                </a:lnTo>
                <a:lnTo>
                  <a:pt x="974" y="1361"/>
                </a:lnTo>
                <a:lnTo>
                  <a:pt x="980" y="1361"/>
                </a:lnTo>
                <a:lnTo>
                  <a:pt x="985" y="1361"/>
                </a:lnTo>
                <a:lnTo>
                  <a:pt x="991" y="1361"/>
                </a:lnTo>
                <a:lnTo>
                  <a:pt x="996" y="1361"/>
                </a:lnTo>
                <a:lnTo>
                  <a:pt x="1002" y="1361"/>
                </a:lnTo>
                <a:lnTo>
                  <a:pt x="1008" y="1361"/>
                </a:lnTo>
                <a:lnTo>
                  <a:pt x="1013" y="1361"/>
                </a:lnTo>
                <a:lnTo>
                  <a:pt x="1019" y="1361"/>
                </a:lnTo>
                <a:lnTo>
                  <a:pt x="1024" y="1361"/>
                </a:lnTo>
                <a:lnTo>
                  <a:pt x="1030" y="1361"/>
                </a:lnTo>
                <a:lnTo>
                  <a:pt x="1036" y="1361"/>
                </a:lnTo>
                <a:lnTo>
                  <a:pt x="1041" y="1361"/>
                </a:lnTo>
                <a:lnTo>
                  <a:pt x="1047" y="1361"/>
                </a:lnTo>
                <a:lnTo>
                  <a:pt x="1052" y="1361"/>
                </a:lnTo>
                <a:lnTo>
                  <a:pt x="1058" y="1361"/>
                </a:lnTo>
                <a:lnTo>
                  <a:pt x="1064" y="1361"/>
                </a:lnTo>
                <a:lnTo>
                  <a:pt x="1069" y="1361"/>
                </a:lnTo>
                <a:lnTo>
                  <a:pt x="1075" y="1361"/>
                </a:lnTo>
                <a:lnTo>
                  <a:pt x="1080" y="1361"/>
                </a:lnTo>
                <a:lnTo>
                  <a:pt x="1086" y="1361"/>
                </a:lnTo>
                <a:lnTo>
                  <a:pt x="1092" y="1361"/>
                </a:lnTo>
                <a:lnTo>
                  <a:pt x="1097" y="1361"/>
                </a:lnTo>
                <a:lnTo>
                  <a:pt x="1103" y="1361"/>
                </a:lnTo>
                <a:lnTo>
                  <a:pt x="1108" y="1361"/>
                </a:lnTo>
                <a:lnTo>
                  <a:pt x="1114" y="1361"/>
                </a:lnTo>
                <a:lnTo>
                  <a:pt x="1120" y="1361"/>
                </a:lnTo>
                <a:lnTo>
                  <a:pt x="1125" y="1361"/>
                </a:lnTo>
                <a:lnTo>
                  <a:pt x="1131" y="1361"/>
                </a:lnTo>
                <a:lnTo>
                  <a:pt x="1136" y="1361"/>
                </a:lnTo>
                <a:lnTo>
                  <a:pt x="1142" y="1361"/>
                </a:lnTo>
                <a:lnTo>
                  <a:pt x="1148" y="1361"/>
                </a:lnTo>
                <a:lnTo>
                  <a:pt x="1153" y="1361"/>
                </a:lnTo>
                <a:lnTo>
                  <a:pt x="1159" y="1361"/>
                </a:lnTo>
                <a:lnTo>
                  <a:pt x="1164" y="1361"/>
                </a:lnTo>
                <a:lnTo>
                  <a:pt x="1170" y="1361"/>
                </a:lnTo>
                <a:lnTo>
                  <a:pt x="1176" y="1361"/>
                </a:lnTo>
                <a:lnTo>
                  <a:pt x="1181" y="1361"/>
                </a:lnTo>
                <a:lnTo>
                  <a:pt x="1187" y="1361"/>
                </a:lnTo>
                <a:lnTo>
                  <a:pt x="1192" y="1361"/>
                </a:lnTo>
                <a:lnTo>
                  <a:pt x="1198" y="1361"/>
                </a:lnTo>
                <a:lnTo>
                  <a:pt x="1204" y="1361"/>
                </a:lnTo>
                <a:lnTo>
                  <a:pt x="1209" y="1361"/>
                </a:lnTo>
                <a:lnTo>
                  <a:pt x="1215" y="1361"/>
                </a:lnTo>
                <a:lnTo>
                  <a:pt x="1220" y="1361"/>
                </a:lnTo>
                <a:lnTo>
                  <a:pt x="1226" y="1361"/>
                </a:lnTo>
                <a:lnTo>
                  <a:pt x="1232" y="1361"/>
                </a:lnTo>
                <a:lnTo>
                  <a:pt x="1237" y="1361"/>
                </a:lnTo>
                <a:lnTo>
                  <a:pt x="1243" y="1361"/>
                </a:lnTo>
                <a:lnTo>
                  <a:pt x="1248" y="1361"/>
                </a:lnTo>
                <a:lnTo>
                  <a:pt x="1254" y="1361"/>
                </a:lnTo>
                <a:lnTo>
                  <a:pt x="1260" y="1361"/>
                </a:lnTo>
                <a:lnTo>
                  <a:pt x="1265" y="1361"/>
                </a:lnTo>
                <a:lnTo>
                  <a:pt x="1271" y="1361"/>
                </a:lnTo>
                <a:lnTo>
                  <a:pt x="1276" y="1361"/>
                </a:lnTo>
                <a:lnTo>
                  <a:pt x="1282" y="1361"/>
                </a:lnTo>
                <a:lnTo>
                  <a:pt x="1288" y="1361"/>
                </a:lnTo>
                <a:lnTo>
                  <a:pt x="1293" y="1361"/>
                </a:lnTo>
                <a:lnTo>
                  <a:pt x="1299" y="1361"/>
                </a:lnTo>
                <a:lnTo>
                  <a:pt x="1304" y="1361"/>
                </a:lnTo>
                <a:lnTo>
                  <a:pt x="1310" y="1361"/>
                </a:lnTo>
                <a:lnTo>
                  <a:pt x="1316" y="1361"/>
                </a:lnTo>
                <a:lnTo>
                  <a:pt x="1321" y="1361"/>
                </a:lnTo>
                <a:lnTo>
                  <a:pt x="1327" y="1361"/>
                </a:lnTo>
                <a:lnTo>
                  <a:pt x="1332" y="1361"/>
                </a:lnTo>
                <a:lnTo>
                  <a:pt x="1338" y="1361"/>
                </a:lnTo>
                <a:lnTo>
                  <a:pt x="1344" y="1361"/>
                </a:lnTo>
                <a:lnTo>
                  <a:pt x="1349" y="1361"/>
                </a:lnTo>
                <a:lnTo>
                  <a:pt x="1355" y="1361"/>
                </a:lnTo>
                <a:lnTo>
                  <a:pt x="1360" y="1361"/>
                </a:lnTo>
                <a:lnTo>
                  <a:pt x="1366" y="1361"/>
                </a:lnTo>
                <a:lnTo>
                  <a:pt x="1372" y="1361"/>
                </a:lnTo>
                <a:lnTo>
                  <a:pt x="1377" y="1361"/>
                </a:lnTo>
                <a:lnTo>
                  <a:pt x="1383" y="1361"/>
                </a:lnTo>
                <a:lnTo>
                  <a:pt x="1388" y="1361"/>
                </a:lnTo>
                <a:lnTo>
                  <a:pt x="1394" y="1361"/>
                </a:lnTo>
                <a:lnTo>
                  <a:pt x="1399" y="1361"/>
                </a:lnTo>
                <a:lnTo>
                  <a:pt x="1405" y="1361"/>
                </a:lnTo>
                <a:lnTo>
                  <a:pt x="1411" y="1361"/>
                </a:lnTo>
                <a:lnTo>
                  <a:pt x="1416" y="1361"/>
                </a:lnTo>
                <a:lnTo>
                  <a:pt x="1422" y="1361"/>
                </a:lnTo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00" name="Line 393"/>
          <p:cNvSpPr>
            <a:spLocks noChangeShapeType="1"/>
          </p:cNvSpPr>
          <p:nvPr/>
        </p:nvSpPr>
        <p:spPr bwMode="auto">
          <a:xfrm>
            <a:off x="3519746" y="4998448"/>
            <a:ext cx="1724465" cy="13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1" name="Group 431"/>
          <p:cNvGrpSpPr>
            <a:grpSpLocks/>
          </p:cNvGrpSpPr>
          <p:nvPr/>
        </p:nvGrpSpPr>
        <p:grpSpPr bwMode="auto">
          <a:xfrm>
            <a:off x="3519746" y="5005242"/>
            <a:ext cx="1725824" cy="39409"/>
            <a:chOff x="2088" y="3409"/>
            <a:chExt cx="1446" cy="34"/>
          </a:xfrm>
        </p:grpSpPr>
        <p:sp>
          <p:nvSpPr>
            <p:cNvPr id="302" name="Line 394"/>
            <p:cNvSpPr>
              <a:spLocks noChangeShapeType="1"/>
            </p:cNvSpPr>
            <p:nvPr/>
          </p:nvSpPr>
          <p:spPr bwMode="auto">
            <a:xfrm>
              <a:off x="2088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" name="Line 395"/>
            <p:cNvSpPr>
              <a:spLocks noChangeShapeType="1"/>
            </p:cNvSpPr>
            <p:nvPr/>
          </p:nvSpPr>
          <p:spPr bwMode="auto">
            <a:xfrm>
              <a:off x="219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Line 396"/>
            <p:cNvSpPr>
              <a:spLocks noChangeShapeType="1"/>
            </p:cNvSpPr>
            <p:nvPr/>
          </p:nvSpPr>
          <p:spPr bwMode="auto">
            <a:xfrm>
              <a:off x="2256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Line 397"/>
            <p:cNvSpPr>
              <a:spLocks noChangeShapeType="1"/>
            </p:cNvSpPr>
            <p:nvPr/>
          </p:nvSpPr>
          <p:spPr bwMode="auto">
            <a:xfrm>
              <a:off x="2301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Line 398"/>
            <p:cNvSpPr>
              <a:spLocks noChangeShapeType="1"/>
            </p:cNvSpPr>
            <p:nvPr/>
          </p:nvSpPr>
          <p:spPr bwMode="auto">
            <a:xfrm>
              <a:off x="2340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Line 399"/>
            <p:cNvSpPr>
              <a:spLocks noChangeShapeType="1"/>
            </p:cNvSpPr>
            <p:nvPr/>
          </p:nvSpPr>
          <p:spPr bwMode="auto">
            <a:xfrm>
              <a:off x="236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Line 400"/>
            <p:cNvSpPr>
              <a:spLocks noChangeShapeType="1"/>
            </p:cNvSpPr>
            <p:nvPr/>
          </p:nvSpPr>
          <p:spPr bwMode="auto">
            <a:xfrm>
              <a:off x="239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Line 401"/>
            <p:cNvSpPr>
              <a:spLocks noChangeShapeType="1"/>
            </p:cNvSpPr>
            <p:nvPr/>
          </p:nvSpPr>
          <p:spPr bwMode="auto">
            <a:xfrm>
              <a:off x="2413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Line 402"/>
            <p:cNvSpPr>
              <a:spLocks noChangeShapeType="1"/>
            </p:cNvSpPr>
            <p:nvPr/>
          </p:nvSpPr>
          <p:spPr bwMode="auto">
            <a:xfrm>
              <a:off x="243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Line 403"/>
            <p:cNvSpPr>
              <a:spLocks noChangeShapeType="1"/>
            </p:cNvSpPr>
            <p:nvPr/>
          </p:nvSpPr>
          <p:spPr bwMode="auto">
            <a:xfrm>
              <a:off x="2446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Line 404"/>
            <p:cNvSpPr>
              <a:spLocks noChangeShapeType="1"/>
            </p:cNvSpPr>
            <p:nvPr/>
          </p:nvSpPr>
          <p:spPr bwMode="auto">
            <a:xfrm>
              <a:off x="255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Line 405"/>
            <p:cNvSpPr>
              <a:spLocks noChangeShapeType="1"/>
            </p:cNvSpPr>
            <p:nvPr/>
          </p:nvSpPr>
          <p:spPr bwMode="auto">
            <a:xfrm>
              <a:off x="262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Line 406"/>
            <p:cNvSpPr>
              <a:spLocks noChangeShapeType="1"/>
            </p:cNvSpPr>
            <p:nvPr/>
          </p:nvSpPr>
          <p:spPr bwMode="auto">
            <a:xfrm>
              <a:off x="266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Line 407"/>
            <p:cNvSpPr>
              <a:spLocks noChangeShapeType="1"/>
            </p:cNvSpPr>
            <p:nvPr/>
          </p:nvSpPr>
          <p:spPr bwMode="auto">
            <a:xfrm>
              <a:off x="2698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6" name="Line 408"/>
            <p:cNvSpPr>
              <a:spLocks noChangeShapeType="1"/>
            </p:cNvSpPr>
            <p:nvPr/>
          </p:nvSpPr>
          <p:spPr bwMode="auto">
            <a:xfrm>
              <a:off x="2732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" name="Line 409"/>
            <p:cNvSpPr>
              <a:spLocks noChangeShapeType="1"/>
            </p:cNvSpPr>
            <p:nvPr/>
          </p:nvSpPr>
          <p:spPr bwMode="auto">
            <a:xfrm>
              <a:off x="275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" name="Line 410"/>
            <p:cNvSpPr>
              <a:spLocks noChangeShapeType="1"/>
            </p:cNvSpPr>
            <p:nvPr/>
          </p:nvSpPr>
          <p:spPr bwMode="auto">
            <a:xfrm>
              <a:off x="277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Line 411"/>
            <p:cNvSpPr>
              <a:spLocks noChangeShapeType="1"/>
            </p:cNvSpPr>
            <p:nvPr/>
          </p:nvSpPr>
          <p:spPr bwMode="auto">
            <a:xfrm>
              <a:off x="279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Line 412"/>
            <p:cNvSpPr>
              <a:spLocks noChangeShapeType="1"/>
            </p:cNvSpPr>
            <p:nvPr/>
          </p:nvSpPr>
          <p:spPr bwMode="auto">
            <a:xfrm>
              <a:off x="2810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1" name="Line 413"/>
            <p:cNvSpPr>
              <a:spLocks noChangeShapeType="1"/>
            </p:cNvSpPr>
            <p:nvPr/>
          </p:nvSpPr>
          <p:spPr bwMode="auto">
            <a:xfrm>
              <a:off x="291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Line 414"/>
            <p:cNvSpPr>
              <a:spLocks noChangeShapeType="1"/>
            </p:cNvSpPr>
            <p:nvPr/>
          </p:nvSpPr>
          <p:spPr bwMode="auto">
            <a:xfrm>
              <a:off x="298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Line 415"/>
            <p:cNvSpPr>
              <a:spLocks noChangeShapeType="1"/>
            </p:cNvSpPr>
            <p:nvPr/>
          </p:nvSpPr>
          <p:spPr bwMode="auto">
            <a:xfrm>
              <a:off x="3029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" name="Line 416"/>
            <p:cNvSpPr>
              <a:spLocks noChangeShapeType="1"/>
            </p:cNvSpPr>
            <p:nvPr/>
          </p:nvSpPr>
          <p:spPr bwMode="auto">
            <a:xfrm>
              <a:off x="3062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Line 417"/>
            <p:cNvSpPr>
              <a:spLocks noChangeShapeType="1"/>
            </p:cNvSpPr>
            <p:nvPr/>
          </p:nvSpPr>
          <p:spPr bwMode="auto">
            <a:xfrm>
              <a:off x="3090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Line 418"/>
            <p:cNvSpPr>
              <a:spLocks noChangeShapeType="1"/>
            </p:cNvSpPr>
            <p:nvPr/>
          </p:nvSpPr>
          <p:spPr bwMode="auto">
            <a:xfrm>
              <a:off x="311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" name="Line 419"/>
            <p:cNvSpPr>
              <a:spLocks noChangeShapeType="1"/>
            </p:cNvSpPr>
            <p:nvPr/>
          </p:nvSpPr>
          <p:spPr bwMode="auto">
            <a:xfrm>
              <a:off x="3135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Line 420"/>
            <p:cNvSpPr>
              <a:spLocks noChangeShapeType="1"/>
            </p:cNvSpPr>
            <p:nvPr/>
          </p:nvSpPr>
          <p:spPr bwMode="auto">
            <a:xfrm>
              <a:off x="315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Line 421"/>
            <p:cNvSpPr>
              <a:spLocks noChangeShapeType="1"/>
            </p:cNvSpPr>
            <p:nvPr/>
          </p:nvSpPr>
          <p:spPr bwMode="auto">
            <a:xfrm>
              <a:off x="3174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" name="Line 422"/>
            <p:cNvSpPr>
              <a:spLocks noChangeShapeType="1"/>
            </p:cNvSpPr>
            <p:nvPr/>
          </p:nvSpPr>
          <p:spPr bwMode="auto">
            <a:xfrm>
              <a:off x="3281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Line 423"/>
            <p:cNvSpPr>
              <a:spLocks noChangeShapeType="1"/>
            </p:cNvSpPr>
            <p:nvPr/>
          </p:nvSpPr>
          <p:spPr bwMode="auto">
            <a:xfrm>
              <a:off x="3348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" name="Line 424"/>
            <p:cNvSpPr>
              <a:spLocks noChangeShapeType="1"/>
            </p:cNvSpPr>
            <p:nvPr/>
          </p:nvSpPr>
          <p:spPr bwMode="auto">
            <a:xfrm>
              <a:off x="3393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3" name="Line 425"/>
            <p:cNvSpPr>
              <a:spLocks noChangeShapeType="1"/>
            </p:cNvSpPr>
            <p:nvPr/>
          </p:nvSpPr>
          <p:spPr bwMode="auto">
            <a:xfrm>
              <a:off x="3426" y="3409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Line 426"/>
            <p:cNvSpPr>
              <a:spLocks noChangeShapeType="1"/>
            </p:cNvSpPr>
            <p:nvPr/>
          </p:nvSpPr>
          <p:spPr bwMode="auto">
            <a:xfrm>
              <a:off x="3454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Line 427"/>
            <p:cNvSpPr>
              <a:spLocks noChangeShapeType="1"/>
            </p:cNvSpPr>
            <p:nvPr/>
          </p:nvSpPr>
          <p:spPr bwMode="auto">
            <a:xfrm>
              <a:off x="3477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Line 428"/>
            <p:cNvSpPr>
              <a:spLocks noChangeShapeType="1"/>
            </p:cNvSpPr>
            <p:nvPr/>
          </p:nvSpPr>
          <p:spPr bwMode="auto">
            <a:xfrm>
              <a:off x="3499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Line 429"/>
            <p:cNvSpPr>
              <a:spLocks noChangeShapeType="1"/>
            </p:cNvSpPr>
            <p:nvPr/>
          </p:nvSpPr>
          <p:spPr bwMode="auto">
            <a:xfrm>
              <a:off x="3516" y="3409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Line 430"/>
            <p:cNvSpPr>
              <a:spLocks noChangeShapeType="1"/>
            </p:cNvSpPr>
            <p:nvPr/>
          </p:nvSpPr>
          <p:spPr bwMode="auto">
            <a:xfrm>
              <a:off x="3533" y="3409"/>
              <a:ext cx="1" cy="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9" name="Rectangle 443"/>
          <p:cNvSpPr>
            <a:spLocks noChangeArrowheads="1"/>
          </p:cNvSpPr>
          <p:nvPr/>
        </p:nvSpPr>
        <p:spPr bwMode="auto">
          <a:xfrm>
            <a:off x="4139412" y="5054163"/>
            <a:ext cx="293358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GFP</a:t>
            </a:r>
            <a:endParaRPr lang="en-US" dirty="0"/>
          </a:p>
        </p:txBody>
      </p:sp>
      <p:sp>
        <p:nvSpPr>
          <p:cNvPr id="340" name="Line 445"/>
          <p:cNvSpPr>
            <a:spLocks noChangeShapeType="1"/>
          </p:cNvSpPr>
          <p:nvPr/>
        </p:nvSpPr>
        <p:spPr bwMode="auto">
          <a:xfrm flipV="1">
            <a:off x="3519746" y="3273982"/>
            <a:ext cx="1359" cy="17244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1" name="Group 483"/>
          <p:cNvGrpSpPr>
            <a:grpSpLocks/>
          </p:cNvGrpSpPr>
          <p:nvPr/>
        </p:nvGrpSpPr>
        <p:grpSpPr bwMode="auto">
          <a:xfrm>
            <a:off x="3480337" y="3273982"/>
            <a:ext cx="39409" cy="1725824"/>
            <a:chOff x="2055" y="1959"/>
            <a:chExt cx="33" cy="1446"/>
          </a:xfrm>
        </p:grpSpPr>
        <p:sp>
          <p:nvSpPr>
            <p:cNvPr id="342" name="Line 446"/>
            <p:cNvSpPr>
              <a:spLocks noChangeShapeType="1"/>
            </p:cNvSpPr>
            <p:nvPr/>
          </p:nvSpPr>
          <p:spPr bwMode="auto">
            <a:xfrm flipH="1">
              <a:off x="2055" y="3404"/>
              <a:ext cx="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Line 447"/>
            <p:cNvSpPr>
              <a:spLocks noChangeShapeType="1"/>
            </p:cNvSpPr>
            <p:nvPr/>
          </p:nvSpPr>
          <p:spPr bwMode="auto">
            <a:xfrm flipH="1">
              <a:off x="2077" y="329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4" name="Line 448"/>
            <p:cNvSpPr>
              <a:spLocks noChangeShapeType="1"/>
            </p:cNvSpPr>
            <p:nvPr/>
          </p:nvSpPr>
          <p:spPr bwMode="auto">
            <a:xfrm flipH="1">
              <a:off x="2077" y="323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Line 449"/>
            <p:cNvSpPr>
              <a:spLocks noChangeShapeType="1"/>
            </p:cNvSpPr>
            <p:nvPr/>
          </p:nvSpPr>
          <p:spPr bwMode="auto">
            <a:xfrm flipH="1">
              <a:off x="2077" y="319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Line 450"/>
            <p:cNvSpPr>
              <a:spLocks noChangeShapeType="1"/>
            </p:cNvSpPr>
            <p:nvPr/>
          </p:nvSpPr>
          <p:spPr bwMode="auto">
            <a:xfrm flipH="1">
              <a:off x="2066" y="3152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7" name="Line 451"/>
            <p:cNvSpPr>
              <a:spLocks noChangeShapeType="1"/>
            </p:cNvSpPr>
            <p:nvPr/>
          </p:nvSpPr>
          <p:spPr bwMode="auto">
            <a:xfrm flipH="1">
              <a:off x="2077" y="312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Line 452"/>
            <p:cNvSpPr>
              <a:spLocks noChangeShapeType="1"/>
            </p:cNvSpPr>
            <p:nvPr/>
          </p:nvSpPr>
          <p:spPr bwMode="auto">
            <a:xfrm flipH="1">
              <a:off x="2077" y="310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Line 453"/>
            <p:cNvSpPr>
              <a:spLocks noChangeShapeType="1"/>
            </p:cNvSpPr>
            <p:nvPr/>
          </p:nvSpPr>
          <p:spPr bwMode="auto">
            <a:xfrm flipH="1">
              <a:off x="2077" y="307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0" name="Line 454"/>
            <p:cNvSpPr>
              <a:spLocks noChangeShapeType="1"/>
            </p:cNvSpPr>
            <p:nvPr/>
          </p:nvSpPr>
          <p:spPr bwMode="auto">
            <a:xfrm flipH="1">
              <a:off x="2077" y="306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Line 455"/>
            <p:cNvSpPr>
              <a:spLocks noChangeShapeType="1"/>
            </p:cNvSpPr>
            <p:nvPr/>
          </p:nvSpPr>
          <p:spPr bwMode="auto">
            <a:xfrm flipH="1">
              <a:off x="2055" y="3045"/>
              <a:ext cx="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Line 456"/>
            <p:cNvSpPr>
              <a:spLocks noChangeShapeType="1"/>
            </p:cNvSpPr>
            <p:nvPr/>
          </p:nvSpPr>
          <p:spPr bwMode="auto">
            <a:xfrm flipH="1">
              <a:off x="2077" y="293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Line 457"/>
            <p:cNvSpPr>
              <a:spLocks noChangeShapeType="1"/>
            </p:cNvSpPr>
            <p:nvPr/>
          </p:nvSpPr>
          <p:spPr bwMode="auto">
            <a:xfrm flipH="1">
              <a:off x="2077" y="287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Line 458"/>
            <p:cNvSpPr>
              <a:spLocks noChangeShapeType="1"/>
            </p:cNvSpPr>
            <p:nvPr/>
          </p:nvSpPr>
          <p:spPr bwMode="auto">
            <a:xfrm flipH="1">
              <a:off x="2077" y="282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5" name="Line 459"/>
            <p:cNvSpPr>
              <a:spLocks noChangeShapeType="1"/>
            </p:cNvSpPr>
            <p:nvPr/>
          </p:nvSpPr>
          <p:spPr bwMode="auto">
            <a:xfrm flipH="1">
              <a:off x="2066" y="2793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6" name="Line 460"/>
            <p:cNvSpPr>
              <a:spLocks noChangeShapeType="1"/>
            </p:cNvSpPr>
            <p:nvPr/>
          </p:nvSpPr>
          <p:spPr bwMode="auto">
            <a:xfrm flipH="1">
              <a:off x="2077" y="276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Line 461"/>
            <p:cNvSpPr>
              <a:spLocks noChangeShapeType="1"/>
            </p:cNvSpPr>
            <p:nvPr/>
          </p:nvSpPr>
          <p:spPr bwMode="auto">
            <a:xfrm flipH="1">
              <a:off x="2077" y="273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Line 462"/>
            <p:cNvSpPr>
              <a:spLocks noChangeShapeType="1"/>
            </p:cNvSpPr>
            <p:nvPr/>
          </p:nvSpPr>
          <p:spPr bwMode="auto">
            <a:xfrm flipH="1">
              <a:off x="2077" y="271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Line 463"/>
            <p:cNvSpPr>
              <a:spLocks noChangeShapeType="1"/>
            </p:cNvSpPr>
            <p:nvPr/>
          </p:nvSpPr>
          <p:spPr bwMode="auto">
            <a:xfrm flipH="1">
              <a:off x="2077" y="269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Line 464"/>
            <p:cNvSpPr>
              <a:spLocks noChangeShapeType="1"/>
            </p:cNvSpPr>
            <p:nvPr/>
          </p:nvSpPr>
          <p:spPr bwMode="auto">
            <a:xfrm flipH="1">
              <a:off x="2055" y="2682"/>
              <a:ext cx="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1" name="Line 465"/>
            <p:cNvSpPr>
              <a:spLocks noChangeShapeType="1"/>
            </p:cNvSpPr>
            <p:nvPr/>
          </p:nvSpPr>
          <p:spPr bwMode="auto">
            <a:xfrm flipH="1">
              <a:off x="2077" y="257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2" name="Line 466"/>
            <p:cNvSpPr>
              <a:spLocks noChangeShapeType="1"/>
            </p:cNvSpPr>
            <p:nvPr/>
          </p:nvSpPr>
          <p:spPr bwMode="auto">
            <a:xfrm flipH="1">
              <a:off x="2077" y="250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Line 467"/>
            <p:cNvSpPr>
              <a:spLocks noChangeShapeType="1"/>
            </p:cNvSpPr>
            <p:nvPr/>
          </p:nvSpPr>
          <p:spPr bwMode="auto">
            <a:xfrm flipH="1">
              <a:off x="2077" y="246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Line 468"/>
            <p:cNvSpPr>
              <a:spLocks noChangeShapeType="1"/>
            </p:cNvSpPr>
            <p:nvPr/>
          </p:nvSpPr>
          <p:spPr bwMode="auto">
            <a:xfrm flipH="1">
              <a:off x="2066" y="2430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5" name="Line 469"/>
            <p:cNvSpPr>
              <a:spLocks noChangeShapeType="1"/>
            </p:cNvSpPr>
            <p:nvPr/>
          </p:nvSpPr>
          <p:spPr bwMode="auto">
            <a:xfrm flipH="1">
              <a:off x="2077" y="240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Line 470"/>
            <p:cNvSpPr>
              <a:spLocks noChangeShapeType="1"/>
            </p:cNvSpPr>
            <p:nvPr/>
          </p:nvSpPr>
          <p:spPr bwMode="auto">
            <a:xfrm flipH="1">
              <a:off x="2077" y="237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7" name="Line 471"/>
            <p:cNvSpPr>
              <a:spLocks noChangeShapeType="1"/>
            </p:cNvSpPr>
            <p:nvPr/>
          </p:nvSpPr>
          <p:spPr bwMode="auto">
            <a:xfrm flipH="1">
              <a:off x="2077" y="235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" name="Line 472"/>
            <p:cNvSpPr>
              <a:spLocks noChangeShapeType="1"/>
            </p:cNvSpPr>
            <p:nvPr/>
          </p:nvSpPr>
          <p:spPr bwMode="auto">
            <a:xfrm flipH="1">
              <a:off x="2077" y="233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Line 473"/>
            <p:cNvSpPr>
              <a:spLocks noChangeShapeType="1"/>
            </p:cNvSpPr>
            <p:nvPr/>
          </p:nvSpPr>
          <p:spPr bwMode="auto">
            <a:xfrm flipH="1">
              <a:off x="2055" y="2318"/>
              <a:ext cx="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Line 474"/>
            <p:cNvSpPr>
              <a:spLocks noChangeShapeType="1"/>
            </p:cNvSpPr>
            <p:nvPr/>
          </p:nvSpPr>
          <p:spPr bwMode="auto">
            <a:xfrm flipH="1">
              <a:off x="2077" y="221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1" name="Line 475"/>
            <p:cNvSpPr>
              <a:spLocks noChangeShapeType="1"/>
            </p:cNvSpPr>
            <p:nvPr/>
          </p:nvSpPr>
          <p:spPr bwMode="auto">
            <a:xfrm flipH="1">
              <a:off x="2077" y="214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Line 476"/>
            <p:cNvSpPr>
              <a:spLocks noChangeShapeType="1"/>
            </p:cNvSpPr>
            <p:nvPr/>
          </p:nvSpPr>
          <p:spPr bwMode="auto">
            <a:xfrm flipH="1">
              <a:off x="2077" y="209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3" name="Line 477"/>
            <p:cNvSpPr>
              <a:spLocks noChangeShapeType="1"/>
            </p:cNvSpPr>
            <p:nvPr/>
          </p:nvSpPr>
          <p:spPr bwMode="auto">
            <a:xfrm flipH="1">
              <a:off x="2066" y="2066"/>
              <a:ext cx="2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4" name="Line 478"/>
            <p:cNvSpPr>
              <a:spLocks noChangeShapeType="1"/>
            </p:cNvSpPr>
            <p:nvPr/>
          </p:nvSpPr>
          <p:spPr bwMode="auto">
            <a:xfrm flipH="1">
              <a:off x="2077" y="203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5" name="Line 479"/>
            <p:cNvSpPr>
              <a:spLocks noChangeShapeType="1"/>
            </p:cNvSpPr>
            <p:nvPr/>
          </p:nvSpPr>
          <p:spPr bwMode="auto">
            <a:xfrm flipH="1">
              <a:off x="2077" y="201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Line 480"/>
            <p:cNvSpPr>
              <a:spLocks noChangeShapeType="1"/>
            </p:cNvSpPr>
            <p:nvPr/>
          </p:nvSpPr>
          <p:spPr bwMode="auto">
            <a:xfrm flipH="1">
              <a:off x="2077" y="199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7" name="Line 481"/>
            <p:cNvSpPr>
              <a:spLocks noChangeShapeType="1"/>
            </p:cNvSpPr>
            <p:nvPr/>
          </p:nvSpPr>
          <p:spPr bwMode="auto">
            <a:xfrm flipH="1">
              <a:off x="2077" y="197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" name="Line 482"/>
            <p:cNvSpPr>
              <a:spLocks noChangeShapeType="1"/>
            </p:cNvSpPr>
            <p:nvPr/>
          </p:nvSpPr>
          <p:spPr bwMode="auto">
            <a:xfrm flipH="1">
              <a:off x="2055" y="1959"/>
              <a:ext cx="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" name="Rectangle 495"/>
          <p:cNvSpPr>
            <a:spLocks noChangeArrowheads="1"/>
          </p:cNvSpPr>
          <p:nvPr/>
        </p:nvSpPr>
        <p:spPr bwMode="auto">
          <a:xfrm rot="16200000">
            <a:off x="3260132" y="4045155"/>
            <a:ext cx="190369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PE</a:t>
            </a:r>
            <a:endParaRPr lang="en-US" dirty="0"/>
          </a:p>
        </p:txBody>
      </p:sp>
      <p:sp>
        <p:nvSpPr>
          <p:cNvPr id="380" name="Rectangle 500"/>
          <p:cNvSpPr>
            <a:spLocks noChangeArrowheads="1"/>
          </p:cNvSpPr>
          <p:nvPr/>
        </p:nvSpPr>
        <p:spPr bwMode="auto">
          <a:xfrm>
            <a:off x="3527900" y="1295400"/>
            <a:ext cx="1729900" cy="17299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1" name="Line 501"/>
          <p:cNvSpPr>
            <a:spLocks noChangeShapeType="1"/>
          </p:cNvSpPr>
          <p:nvPr/>
        </p:nvSpPr>
        <p:spPr bwMode="auto">
          <a:xfrm>
            <a:off x="3527900" y="3018506"/>
            <a:ext cx="1723106" cy="13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82" name="Group 539"/>
          <p:cNvGrpSpPr>
            <a:grpSpLocks/>
          </p:cNvGrpSpPr>
          <p:nvPr/>
        </p:nvGrpSpPr>
        <p:grpSpPr bwMode="auto">
          <a:xfrm>
            <a:off x="3527900" y="3025301"/>
            <a:ext cx="1724465" cy="39409"/>
            <a:chOff x="2094" y="1523"/>
            <a:chExt cx="1445" cy="33"/>
          </a:xfrm>
        </p:grpSpPr>
        <p:sp>
          <p:nvSpPr>
            <p:cNvPr id="383" name="Line 502"/>
            <p:cNvSpPr>
              <a:spLocks noChangeShapeType="1"/>
            </p:cNvSpPr>
            <p:nvPr/>
          </p:nvSpPr>
          <p:spPr bwMode="auto">
            <a:xfrm>
              <a:off x="2094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Line 503"/>
            <p:cNvSpPr>
              <a:spLocks noChangeShapeType="1"/>
            </p:cNvSpPr>
            <p:nvPr/>
          </p:nvSpPr>
          <p:spPr bwMode="auto">
            <a:xfrm>
              <a:off x="2200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5" name="Line 504"/>
            <p:cNvSpPr>
              <a:spLocks noChangeShapeType="1"/>
            </p:cNvSpPr>
            <p:nvPr/>
          </p:nvSpPr>
          <p:spPr bwMode="auto">
            <a:xfrm>
              <a:off x="226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Line 505"/>
            <p:cNvSpPr>
              <a:spLocks noChangeShapeType="1"/>
            </p:cNvSpPr>
            <p:nvPr/>
          </p:nvSpPr>
          <p:spPr bwMode="auto">
            <a:xfrm>
              <a:off x="2307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Line 506"/>
            <p:cNvSpPr>
              <a:spLocks noChangeShapeType="1"/>
            </p:cNvSpPr>
            <p:nvPr/>
          </p:nvSpPr>
          <p:spPr bwMode="auto">
            <a:xfrm>
              <a:off x="2346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8" name="Line 507"/>
            <p:cNvSpPr>
              <a:spLocks noChangeShapeType="1"/>
            </p:cNvSpPr>
            <p:nvPr/>
          </p:nvSpPr>
          <p:spPr bwMode="auto">
            <a:xfrm>
              <a:off x="237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" name="Line 508"/>
            <p:cNvSpPr>
              <a:spLocks noChangeShapeType="1"/>
            </p:cNvSpPr>
            <p:nvPr/>
          </p:nvSpPr>
          <p:spPr bwMode="auto">
            <a:xfrm>
              <a:off x="239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" name="Line 509"/>
            <p:cNvSpPr>
              <a:spLocks noChangeShapeType="1"/>
            </p:cNvSpPr>
            <p:nvPr/>
          </p:nvSpPr>
          <p:spPr bwMode="auto">
            <a:xfrm>
              <a:off x="2418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1" name="Line 510"/>
            <p:cNvSpPr>
              <a:spLocks noChangeShapeType="1"/>
            </p:cNvSpPr>
            <p:nvPr/>
          </p:nvSpPr>
          <p:spPr bwMode="auto">
            <a:xfrm>
              <a:off x="243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2" name="Line 511"/>
            <p:cNvSpPr>
              <a:spLocks noChangeShapeType="1"/>
            </p:cNvSpPr>
            <p:nvPr/>
          </p:nvSpPr>
          <p:spPr bwMode="auto">
            <a:xfrm>
              <a:off x="2452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3" name="Line 512"/>
            <p:cNvSpPr>
              <a:spLocks noChangeShapeType="1"/>
            </p:cNvSpPr>
            <p:nvPr/>
          </p:nvSpPr>
          <p:spPr bwMode="auto">
            <a:xfrm>
              <a:off x="256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4" name="Line 513"/>
            <p:cNvSpPr>
              <a:spLocks noChangeShapeType="1"/>
            </p:cNvSpPr>
            <p:nvPr/>
          </p:nvSpPr>
          <p:spPr bwMode="auto">
            <a:xfrm>
              <a:off x="262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Line 514"/>
            <p:cNvSpPr>
              <a:spLocks noChangeShapeType="1"/>
            </p:cNvSpPr>
            <p:nvPr/>
          </p:nvSpPr>
          <p:spPr bwMode="auto">
            <a:xfrm>
              <a:off x="2670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6" name="Line 515"/>
            <p:cNvSpPr>
              <a:spLocks noChangeShapeType="1"/>
            </p:cNvSpPr>
            <p:nvPr/>
          </p:nvSpPr>
          <p:spPr bwMode="auto">
            <a:xfrm>
              <a:off x="2704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Line 516"/>
            <p:cNvSpPr>
              <a:spLocks noChangeShapeType="1"/>
            </p:cNvSpPr>
            <p:nvPr/>
          </p:nvSpPr>
          <p:spPr bwMode="auto">
            <a:xfrm>
              <a:off x="2738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8" name="Line 517"/>
            <p:cNvSpPr>
              <a:spLocks noChangeShapeType="1"/>
            </p:cNvSpPr>
            <p:nvPr/>
          </p:nvSpPr>
          <p:spPr bwMode="auto">
            <a:xfrm>
              <a:off x="2760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" name="Line 518"/>
            <p:cNvSpPr>
              <a:spLocks noChangeShapeType="1"/>
            </p:cNvSpPr>
            <p:nvPr/>
          </p:nvSpPr>
          <p:spPr bwMode="auto">
            <a:xfrm>
              <a:off x="278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Line 519"/>
            <p:cNvSpPr>
              <a:spLocks noChangeShapeType="1"/>
            </p:cNvSpPr>
            <p:nvPr/>
          </p:nvSpPr>
          <p:spPr bwMode="auto">
            <a:xfrm>
              <a:off x="2799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Line 520"/>
            <p:cNvSpPr>
              <a:spLocks noChangeShapeType="1"/>
            </p:cNvSpPr>
            <p:nvPr/>
          </p:nvSpPr>
          <p:spPr bwMode="auto">
            <a:xfrm>
              <a:off x="2816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" name="Line 521"/>
            <p:cNvSpPr>
              <a:spLocks noChangeShapeType="1"/>
            </p:cNvSpPr>
            <p:nvPr/>
          </p:nvSpPr>
          <p:spPr bwMode="auto">
            <a:xfrm>
              <a:off x="292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3" name="Line 522"/>
            <p:cNvSpPr>
              <a:spLocks noChangeShapeType="1"/>
            </p:cNvSpPr>
            <p:nvPr/>
          </p:nvSpPr>
          <p:spPr bwMode="auto">
            <a:xfrm>
              <a:off x="2990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4" name="Line 523"/>
            <p:cNvSpPr>
              <a:spLocks noChangeShapeType="1"/>
            </p:cNvSpPr>
            <p:nvPr/>
          </p:nvSpPr>
          <p:spPr bwMode="auto">
            <a:xfrm>
              <a:off x="303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" name="Line 524"/>
            <p:cNvSpPr>
              <a:spLocks noChangeShapeType="1"/>
            </p:cNvSpPr>
            <p:nvPr/>
          </p:nvSpPr>
          <p:spPr bwMode="auto">
            <a:xfrm>
              <a:off x="3068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Line 525"/>
            <p:cNvSpPr>
              <a:spLocks noChangeShapeType="1"/>
            </p:cNvSpPr>
            <p:nvPr/>
          </p:nvSpPr>
          <p:spPr bwMode="auto">
            <a:xfrm>
              <a:off x="309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7" name="Line 526"/>
            <p:cNvSpPr>
              <a:spLocks noChangeShapeType="1"/>
            </p:cNvSpPr>
            <p:nvPr/>
          </p:nvSpPr>
          <p:spPr bwMode="auto">
            <a:xfrm>
              <a:off x="3124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" name="Line 527"/>
            <p:cNvSpPr>
              <a:spLocks noChangeShapeType="1"/>
            </p:cNvSpPr>
            <p:nvPr/>
          </p:nvSpPr>
          <p:spPr bwMode="auto">
            <a:xfrm>
              <a:off x="3141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" name="Line 528"/>
            <p:cNvSpPr>
              <a:spLocks noChangeShapeType="1"/>
            </p:cNvSpPr>
            <p:nvPr/>
          </p:nvSpPr>
          <p:spPr bwMode="auto">
            <a:xfrm>
              <a:off x="316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" name="Line 529"/>
            <p:cNvSpPr>
              <a:spLocks noChangeShapeType="1"/>
            </p:cNvSpPr>
            <p:nvPr/>
          </p:nvSpPr>
          <p:spPr bwMode="auto">
            <a:xfrm>
              <a:off x="3180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" name="Line 530"/>
            <p:cNvSpPr>
              <a:spLocks noChangeShapeType="1"/>
            </p:cNvSpPr>
            <p:nvPr/>
          </p:nvSpPr>
          <p:spPr bwMode="auto">
            <a:xfrm>
              <a:off x="3286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" name="Line 531"/>
            <p:cNvSpPr>
              <a:spLocks noChangeShapeType="1"/>
            </p:cNvSpPr>
            <p:nvPr/>
          </p:nvSpPr>
          <p:spPr bwMode="auto">
            <a:xfrm>
              <a:off x="3353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Line 532"/>
            <p:cNvSpPr>
              <a:spLocks noChangeShapeType="1"/>
            </p:cNvSpPr>
            <p:nvPr/>
          </p:nvSpPr>
          <p:spPr bwMode="auto">
            <a:xfrm>
              <a:off x="3398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" name="Line 533"/>
            <p:cNvSpPr>
              <a:spLocks noChangeShapeType="1"/>
            </p:cNvSpPr>
            <p:nvPr/>
          </p:nvSpPr>
          <p:spPr bwMode="auto">
            <a:xfrm>
              <a:off x="3432" y="1523"/>
              <a:ext cx="1" cy="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Line 534"/>
            <p:cNvSpPr>
              <a:spLocks noChangeShapeType="1"/>
            </p:cNvSpPr>
            <p:nvPr/>
          </p:nvSpPr>
          <p:spPr bwMode="auto">
            <a:xfrm>
              <a:off x="3460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6" name="Line 535"/>
            <p:cNvSpPr>
              <a:spLocks noChangeShapeType="1"/>
            </p:cNvSpPr>
            <p:nvPr/>
          </p:nvSpPr>
          <p:spPr bwMode="auto">
            <a:xfrm>
              <a:off x="3482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7" name="Line 536"/>
            <p:cNvSpPr>
              <a:spLocks noChangeShapeType="1"/>
            </p:cNvSpPr>
            <p:nvPr/>
          </p:nvSpPr>
          <p:spPr bwMode="auto">
            <a:xfrm>
              <a:off x="3505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Line 537"/>
            <p:cNvSpPr>
              <a:spLocks noChangeShapeType="1"/>
            </p:cNvSpPr>
            <p:nvPr/>
          </p:nvSpPr>
          <p:spPr bwMode="auto">
            <a:xfrm>
              <a:off x="3521" y="1523"/>
              <a:ext cx="1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Line 538"/>
            <p:cNvSpPr>
              <a:spLocks noChangeShapeType="1"/>
            </p:cNvSpPr>
            <p:nvPr/>
          </p:nvSpPr>
          <p:spPr bwMode="auto">
            <a:xfrm>
              <a:off x="3538" y="1523"/>
              <a:ext cx="1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" name="Rectangle 551"/>
          <p:cNvSpPr>
            <a:spLocks noChangeArrowheads="1"/>
          </p:cNvSpPr>
          <p:nvPr/>
        </p:nvSpPr>
        <p:spPr bwMode="auto">
          <a:xfrm>
            <a:off x="4121745" y="3070145"/>
            <a:ext cx="293358" cy="1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</a:rPr>
              <a:t>GFP</a:t>
            </a:r>
            <a:endParaRPr lang="en-US" dirty="0"/>
          </a:p>
        </p:txBody>
      </p:sp>
      <p:sp>
        <p:nvSpPr>
          <p:cNvPr id="421" name="Line 553"/>
          <p:cNvSpPr>
            <a:spLocks noChangeShapeType="1"/>
          </p:cNvSpPr>
          <p:nvPr/>
        </p:nvSpPr>
        <p:spPr bwMode="auto">
          <a:xfrm flipV="1">
            <a:off x="3527900" y="1295400"/>
            <a:ext cx="1359" cy="17231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22" name="Group 588"/>
          <p:cNvGrpSpPr>
            <a:grpSpLocks/>
          </p:cNvGrpSpPr>
          <p:nvPr/>
        </p:nvGrpSpPr>
        <p:grpSpPr bwMode="auto">
          <a:xfrm>
            <a:off x="3487132" y="1315783"/>
            <a:ext cx="40768" cy="1704082"/>
            <a:chOff x="2060" y="90"/>
            <a:chExt cx="34" cy="1428"/>
          </a:xfrm>
        </p:grpSpPr>
        <p:sp>
          <p:nvSpPr>
            <p:cNvPr id="423" name="Line 561"/>
            <p:cNvSpPr>
              <a:spLocks noChangeShapeType="1"/>
            </p:cNvSpPr>
            <p:nvPr/>
          </p:nvSpPr>
          <p:spPr bwMode="auto">
            <a:xfrm flipH="1">
              <a:off x="2060" y="151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4" name="Line 562"/>
            <p:cNvSpPr>
              <a:spLocks noChangeShapeType="1"/>
            </p:cNvSpPr>
            <p:nvPr/>
          </p:nvSpPr>
          <p:spPr bwMode="auto">
            <a:xfrm flipH="1">
              <a:off x="2083" y="1467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5" name="Line 563"/>
            <p:cNvSpPr>
              <a:spLocks noChangeShapeType="1"/>
            </p:cNvSpPr>
            <p:nvPr/>
          </p:nvSpPr>
          <p:spPr bwMode="auto">
            <a:xfrm flipH="1">
              <a:off x="2083" y="1411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6" name="Line 564"/>
            <p:cNvSpPr>
              <a:spLocks noChangeShapeType="1"/>
            </p:cNvSpPr>
            <p:nvPr/>
          </p:nvSpPr>
          <p:spPr bwMode="auto">
            <a:xfrm flipH="1">
              <a:off x="2083" y="1355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7" name="Line 565"/>
            <p:cNvSpPr>
              <a:spLocks noChangeShapeType="1"/>
            </p:cNvSpPr>
            <p:nvPr/>
          </p:nvSpPr>
          <p:spPr bwMode="auto">
            <a:xfrm flipH="1">
              <a:off x="2083" y="1299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8" name="Line 566"/>
            <p:cNvSpPr>
              <a:spLocks noChangeShapeType="1"/>
            </p:cNvSpPr>
            <p:nvPr/>
          </p:nvSpPr>
          <p:spPr bwMode="auto">
            <a:xfrm flipH="1">
              <a:off x="2060" y="124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9" name="Line 567"/>
            <p:cNvSpPr>
              <a:spLocks noChangeShapeType="1"/>
            </p:cNvSpPr>
            <p:nvPr/>
          </p:nvSpPr>
          <p:spPr bwMode="auto">
            <a:xfrm flipH="1">
              <a:off x="2083" y="119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" name="Line 568"/>
            <p:cNvSpPr>
              <a:spLocks noChangeShapeType="1"/>
            </p:cNvSpPr>
            <p:nvPr/>
          </p:nvSpPr>
          <p:spPr bwMode="auto">
            <a:xfrm flipH="1">
              <a:off x="2083" y="113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1" name="Line 569"/>
            <p:cNvSpPr>
              <a:spLocks noChangeShapeType="1"/>
            </p:cNvSpPr>
            <p:nvPr/>
          </p:nvSpPr>
          <p:spPr bwMode="auto">
            <a:xfrm flipH="1">
              <a:off x="2083" y="108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2" name="Line 570"/>
            <p:cNvSpPr>
              <a:spLocks noChangeShapeType="1"/>
            </p:cNvSpPr>
            <p:nvPr/>
          </p:nvSpPr>
          <p:spPr bwMode="auto">
            <a:xfrm flipH="1">
              <a:off x="2083" y="102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" name="Line 571"/>
            <p:cNvSpPr>
              <a:spLocks noChangeShapeType="1"/>
            </p:cNvSpPr>
            <p:nvPr/>
          </p:nvSpPr>
          <p:spPr bwMode="auto">
            <a:xfrm flipH="1">
              <a:off x="2060" y="968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4" name="Line 572"/>
            <p:cNvSpPr>
              <a:spLocks noChangeShapeType="1"/>
            </p:cNvSpPr>
            <p:nvPr/>
          </p:nvSpPr>
          <p:spPr bwMode="auto">
            <a:xfrm flipH="1">
              <a:off x="2083" y="913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5" name="Line 573"/>
            <p:cNvSpPr>
              <a:spLocks noChangeShapeType="1"/>
            </p:cNvSpPr>
            <p:nvPr/>
          </p:nvSpPr>
          <p:spPr bwMode="auto">
            <a:xfrm flipH="1">
              <a:off x="2083" y="86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" name="Line 574"/>
            <p:cNvSpPr>
              <a:spLocks noChangeShapeType="1"/>
            </p:cNvSpPr>
            <p:nvPr/>
          </p:nvSpPr>
          <p:spPr bwMode="auto">
            <a:xfrm flipH="1">
              <a:off x="2083" y="80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7" name="Line 575"/>
            <p:cNvSpPr>
              <a:spLocks noChangeShapeType="1"/>
            </p:cNvSpPr>
            <p:nvPr/>
          </p:nvSpPr>
          <p:spPr bwMode="auto">
            <a:xfrm flipH="1">
              <a:off x="2083" y="75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8" name="Line 576"/>
            <p:cNvSpPr>
              <a:spLocks noChangeShapeType="1"/>
            </p:cNvSpPr>
            <p:nvPr/>
          </p:nvSpPr>
          <p:spPr bwMode="auto">
            <a:xfrm flipH="1">
              <a:off x="2060" y="694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9" name="Line 577"/>
            <p:cNvSpPr>
              <a:spLocks noChangeShapeType="1"/>
            </p:cNvSpPr>
            <p:nvPr/>
          </p:nvSpPr>
          <p:spPr bwMode="auto">
            <a:xfrm flipH="1">
              <a:off x="2083" y="63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" name="Line 578"/>
            <p:cNvSpPr>
              <a:spLocks noChangeShapeType="1"/>
            </p:cNvSpPr>
            <p:nvPr/>
          </p:nvSpPr>
          <p:spPr bwMode="auto">
            <a:xfrm flipH="1">
              <a:off x="2083" y="58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1" name="Line 579"/>
            <p:cNvSpPr>
              <a:spLocks noChangeShapeType="1"/>
            </p:cNvSpPr>
            <p:nvPr/>
          </p:nvSpPr>
          <p:spPr bwMode="auto">
            <a:xfrm flipH="1">
              <a:off x="2083" y="53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2" name="Line 580"/>
            <p:cNvSpPr>
              <a:spLocks noChangeShapeType="1"/>
            </p:cNvSpPr>
            <p:nvPr/>
          </p:nvSpPr>
          <p:spPr bwMode="auto">
            <a:xfrm flipH="1">
              <a:off x="2083" y="476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" name="Line 581"/>
            <p:cNvSpPr>
              <a:spLocks noChangeShapeType="1"/>
            </p:cNvSpPr>
            <p:nvPr/>
          </p:nvSpPr>
          <p:spPr bwMode="auto">
            <a:xfrm flipH="1">
              <a:off x="2060" y="420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" name="Line 582"/>
            <p:cNvSpPr>
              <a:spLocks noChangeShapeType="1"/>
            </p:cNvSpPr>
            <p:nvPr/>
          </p:nvSpPr>
          <p:spPr bwMode="auto">
            <a:xfrm flipH="1">
              <a:off x="2083" y="364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" name="Line 583"/>
            <p:cNvSpPr>
              <a:spLocks noChangeShapeType="1"/>
            </p:cNvSpPr>
            <p:nvPr/>
          </p:nvSpPr>
          <p:spPr bwMode="auto">
            <a:xfrm flipH="1">
              <a:off x="2083" y="308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" name="Line 584"/>
            <p:cNvSpPr>
              <a:spLocks noChangeShapeType="1"/>
            </p:cNvSpPr>
            <p:nvPr/>
          </p:nvSpPr>
          <p:spPr bwMode="auto">
            <a:xfrm flipH="1">
              <a:off x="2083" y="25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7" name="Line 585"/>
            <p:cNvSpPr>
              <a:spLocks noChangeShapeType="1"/>
            </p:cNvSpPr>
            <p:nvPr/>
          </p:nvSpPr>
          <p:spPr bwMode="auto">
            <a:xfrm flipH="1">
              <a:off x="2083" y="202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Line 586"/>
            <p:cNvSpPr>
              <a:spLocks noChangeShapeType="1"/>
            </p:cNvSpPr>
            <p:nvPr/>
          </p:nvSpPr>
          <p:spPr bwMode="auto">
            <a:xfrm flipH="1">
              <a:off x="2060" y="146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Line 587"/>
            <p:cNvSpPr>
              <a:spLocks noChangeShapeType="1"/>
            </p:cNvSpPr>
            <p:nvPr/>
          </p:nvSpPr>
          <p:spPr bwMode="auto">
            <a:xfrm flipH="1">
              <a:off x="2083" y="90"/>
              <a:ext cx="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" name="Rectangle 589"/>
          <p:cNvSpPr>
            <a:spLocks noChangeArrowheads="1"/>
          </p:cNvSpPr>
          <p:nvPr/>
        </p:nvSpPr>
        <p:spPr bwMode="auto">
          <a:xfrm rot="16200000">
            <a:off x="3142646" y="2057073"/>
            <a:ext cx="436212" cy="17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</a:rPr>
              <a:t># Cells</a:t>
            </a:r>
            <a:endParaRPr lang="en-US"/>
          </a:p>
        </p:txBody>
      </p:sp>
      <p:sp>
        <p:nvSpPr>
          <p:cNvPr id="451" name="Freeform 592"/>
          <p:cNvSpPr>
            <a:spLocks/>
          </p:cNvSpPr>
          <p:nvPr/>
        </p:nvSpPr>
        <p:spPr bwMode="auto">
          <a:xfrm>
            <a:off x="3341727" y="1391883"/>
            <a:ext cx="1695928" cy="1623905"/>
          </a:xfrm>
          <a:custGeom>
            <a:avLst/>
            <a:gdLst>
              <a:gd name="T0" fmla="*/ 2147483647 w 1422"/>
              <a:gd name="T1" fmla="*/ 2147483647 h 1361"/>
              <a:gd name="T2" fmla="*/ 2147483647 w 1422"/>
              <a:gd name="T3" fmla="*/ 2147483647 h 1361"/>
              <a:gd name="T4" fmla="*/ 2147483647 w 1422"/>
              <a:gd name="T5" fmla="*/ 2147483647 h 1361"/>
              <a:gd name="T6" fmla="*/ 2147483647 w 1422"/>
              <a:gd name="T7" fmla="*/ 2147483647 h 1361"/>
              <a:gd name="T8" fmla="*/ 2147483647 w 1422"/>
              <a:gd name="T9" fmla="*/ 2147483647 h 1361"/>
              <a:gd name="T10" fmla="*/ 2147483647 w 1422"/>
              <a:gd name="T11" fmla="*/ 2147483647 h 1361"/>
              <a:gd name="T12" fmla="*/ 2147483647 w 1422"/>
              <a:gd name="T13" fmla="*/ 2147483647 h 1361"/>
              <a:gd name="T14" fmla="*/ 2147483647 w 1422"/>
              <a:gd name="T15" fmla="*/ 2147483647 h 1361"/>
              <a:gd name="T16" fmla="*/ 2147483647 w 1422"/>
              <a:gd name="T17" fmla="*/ 2147483647 h 1361"/>
              <a:gd name="T18" fmla="*/ 2147483647 w 1422"/>
              <a:gd name="T19" fmla="*/ 2147483647 h 1361"/>
              <a:gd name="T20" fmla="*/ 2147483647 w 1422"/>
              <a:gd name="T21" fmla="*/ 2147483647 h 1361"/>
              <a:gd name="T22" fmla="*/ 2147483647 w 1422"/>
              <a:gd name="T23" fmla="*/ 2147483647 h 1361"/>
              <a:gd name="T24" fmla="*/ 2147483647 w 1422"/>
              <a:gd name="T25" fmla="*/ 2147483647 h 1361"/>
              <a:gd name="T26" fmla="*/ 2147483647 w 1422"/>
              <a:gd name="T27" fmla="*/ 2147483647 h 1361"/>
              <a:gd name="T28" fmla="*/ 2147483647 w 1422"/>
              <a:gd name="T29" fmla="*/ 2147483647 h 1361"/>
              <a:gd name="T30" fmla="*/ 2147483647 w 1422"/>
              <a:gd name="T31" fmla="*/ 2147483647 h 1361"/>
              <a:gd name="T32" fmla="*/ 2147483647 w 1422"/>
              <a:gd name="T33" fmla="*/ 2147483647 h 1361"/>
              <a:gd name="T34" fmla="*/ 2147483647 w 1422"/>
              <a:gd name="T35" fmla="*/ 2147483647 h 1361"/>
              <a:gd name="T36" fmla="*/ 2147483647 w 1422"/>
              <a:gd name="T37" fmla="*/ 2147483647 h 1361"/>
              <a:gd name="T38" fmla="*/ 2147483647 w 1422"/>
              <a:gd name="T39" fmla="*/ 2147483647 h 1361"/>
              <a:gd name="T40" fmla="*/ 2147483647 w 1422"/>
              <a:gd name="T41" fmla="*/ 2147483647 h 1361"/>
              <a:gd name="T42" fmla="*/ 2147483647 w 1422"/>
              <a:gd name="T43" fmla="*/ 2147483647 h 1361"/>
              <a:gd name="T44" fmla="*/ 2147483647 w 1422"/>
              <a:gd name="T45" fmla="*/ 2147483647 h 1361"/>
              <a:gd name="T46" fmla="*/ 2147483647 w 1422"/>
              <a:gd name="T47" fmla="*/ 2147483647 h 1361"/>
              <a:gd name="T48" fmla="*/ 2147483647 w 1422"/>
              <a:gd name="T49" fmla="*/ 2147483647 h 1361"/>
              <a:gd name="T50" fmla="*/ 2147483647 w 1422"/>
              <a:gd name="T51" fmla="*/ 2147483647 h 1361"/>
              <a:gd name="T52" fmla="*/ 2147483647 w 1422"/>
              <a:gd name="T53" fmla="*/ 2147483647 h 1361"/>
              <a:gd name="T54" fmla="*/ 2147483647 w 1422"/>
              <a:gd name="T55" fmla="*/ 2147483647 h 1361"/>
              <a:gd name="T56" fmla="*/ 2147483647 w 1422"/>
              <a:gd name="T57" fmla="*/ 2147483647 h 1361"/>
              <a:gd name="T58" fmla="*/ 2147483647 w 1422"/>
              <a:gd name="T59" fmla="*/ 2147483647 h 1361"/>
              <a:gd name="T60" fmla="*/ 2147483647 w 1422"/>
              <a:gd name="T61" fmla="*/ 2147483647 h 1361"/>
              <a:gd name="T62" fmla="*/ 2147483647 w 1422"/>
              <a:gd name="T63" fmla="*/ 2147483647 h 1361"/>
              <a:gd name="T64" fmla="*/ 2147483647 w 1422"/>
              <a:gd name="T65" fmla="*/ 2147483647 h 1361"/>
              <a:gd name="T66" fmla="*/ 2147483647 w 1422"/>
              <a:gd name="T67" fmla="*/ 2147483647 h 1361"/>
              <a:gd name="T68" fmla="*/ 2147483647 w 1422"/>
              <a:gd name="T69" fmla="*/ 2147483647 h 1361"/>
              <a:gd name="T70" fmla="*/ 2147483647 w 1422"/>
              <a:gd name="T71" fmla="*/ 2147483647 h 1361"/>
              <a:gd name="T72" fmla="*/ 2147483647 w 1422"/>
              <a:gd name="T73" fmla="*/ 2147483647 h 1361"/>
              <a:gd name="T74" fmla="*/ 2147483647 w 1422"/>
              <a:gd name="T75" fmla="*/ 2147483647 h 1361"/>
              <a:gd name="T76" fmla="*/ 2147483647 w 1422"/>
              <a:gd name="T77" fmla="*/ 2147483647 h 1361"/>
              <a:gd name="T78" fmla="*/ 2147483647 w 1422"/>
              <a:gd name="T79" fmla="*/ 2147483647 h 1361"/>
              <a:gd name="T80" fmla="*/ 2147483647 w 1422"/>
              <a:gd name="T81" fmla="*/ 2147483647 h 1361"/>
              <a:gd name="T82" fmla="*/ 2147483647 w 1422"/>
              <a:gd name="T83" fmla="*/ 2147483647 h 1361"/>
              <a:gd name="T84" fmla="*/ 2147483647 w 1422"/>
              <a:gd name="T85" fmla="*/ 2147483647 h 1361"/>
              <a:gd name="T86" fmla="*/ 2147483647 w 1422"/>
              <a:gd name="T87" fmla="*/ 2147483647 h 1361"/>
              <a:gd name="T88" fmla="*/ 2147483647 w 1422"/>
              <a:gd name="T89" fmla="*/ 2147483647 h 1361"/>
              <a:gd name="T90" fmla="*/ 2147483647 w 1422"/>
              <a:gd name="T91" fmla="*/ 2147483647 h 1361"/>
              <a:gd name="T92" fmla="*/ 2147483647 w 1422"/>
              <a:gd name="T93" fmla="*/ 2147483647 h 1361"/>
              <a:gd name="T94" fmla="*/ 2147483647 w 1422"/>
              <a:gd name="T95" fmla="*/ 2147483647 h 1361"/>
              <a:gd name="T96" fmla="*/ 2147483647 w 1422"/>
              <a:gd name="T97" fmla="*/ 2147483647 h 1361"/>
              <a:gd name="T98" fmla="*/ 2147483647 w 1422"/>
              <a:gd name="T99" fmla="*/ 2147483647 h 1361"/>
              <a:gd name="T100" fmla="*/ 2147483647 w 1422"/>
              <a:gd name="T101" fmla="*/ 2147483647 h 1361"/>
              <a:gd name="T102" fmla="*/ 2147483647 w 1422"/>
              <a:gd name="T103" fmla="*/ 2147483647 h 1361"/>
              <a:gd name="T104" fmla="*/ 2147483647 w 1422"/>
              <a:gd name="T105" fmla="*/ 2147483647 h 1361"/>
              <a:gd name="T106" fmla="*/ 2147483647 w 1422"/>
              <a:gd name="T107" fmla="*/ 2147483647 h 1361"/>
              <a:gd name="T108" fmla="*/ 2147483647 w 1422"/>
              <a:gd name="T109" fmla="*/ 2147483647 h 1361"/>
              <a:gd name="T110" fmla="*/ 2147483647 w 1422"/>
              <a:gd name="T111" fmla="*/ 2147483647 h 1361"/>
              <a:gd name="T112" fmla="*/ 2147483647 w 1422"/>
              <a:gd name="T113" fmla="*/ 2147483647 h 1361"/>
              <a:gd name="T114" fmla="*/ 2147483647 w 1422"/>
              <a:gd name="T115" fmla="*/ 2147483647 h 1361"/>
              <a:gd name="T116" fmla="*/ 2147483647 w 1422"/>
              <a:gd name="T117" fmla="*/ 2147483647 h 1361"/>
              <a:gd name="T118" fmla="*/ 2147483647 w 1422"/>
              <a:gd name="T119" fmla="*/ 2147483647 h 1361"/>
              <a:gd name="T120" fmla="*/ 2147483647 w 1422"/>
              <a:gd name="T121" fmla="*/ 2147483647 h 1361"/>
              <a:gd name="T122" fmla="*/ 2147483647 w 1422"/>
              <a:gd name="T123" fmla="*/ 2147483647 h 1361"/>
              <a:gd name="T124" fmla="*/ 2147483647 w 1422"/>
              <a:gd name="T125" fmla="*/ 2147483647 h 136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422"/>
              <a:gd name="T190" fmla="*/ 0 h 1361"/>
              <a:gd name="T191" fmla="*/ 1422 w 1422"/>
              <a:gd name="T192" fmla="*/ 1361 h 136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422" h="1361">
                <a:moveTo>
                  <a:pt x="0" y="1361"/>
                </a:moveTo>
                <a:lnTo>
                  <a:pt x="6" y="1361"/>
                </a:lnTo>
                <a:lnTo>
                  <a:pt x="11" y="1361"/>
                </a:lnTo>
                <a:lnTo>
                  <a:pt x="17" y="1361"/>
                </a:lnTo>
                <a:lnTo>
                  <a:pt x="22" y="1361"/>
                </a:lnTo>
                <a:lnTo>
                  <a:pt x="28" y="1361"/>
                </a:lnTo>
                <a:lnTo>
                  <a:pt x="34" y="1361"/>
                </a:lnTo>
                <a:lnTo>
                  <a:pt x="39" y="1361"/>
                </a:lnTo>
                <a:lnTo>
                  <a:pt x="45" y="1361"/>
                </a:lnTo>
                <a:lnTo>
                  <a:pt x="50" y="1361"/>
                </a:lnTo>
                <a:lnTo>
                  <a:pt x="56" y="1361"/>
                </a:lnTo>
                <a:lnTo>
                  <a:pt x="62" y="1361"/>
                </a:lnTo>
                <a:lnTo>
                  <a:pt x="67" y="1361"/>
                </a:lnTo>
                <a:lnTo>
                  <a:pt x="73" y="1361"/>
                </a:lnTo>
                <a:lnTo>
                  <a:pt x="78" y="1361"/>
                </a:lnTo>
                <a:lnTo>
                  <a:pt x="84" y="1361"/>
                </a:lnTo>
                <a:lnTo>
                  <a:pt x="90" y="1361"/>
                </a:lnTo>
                <a:lnTo>
                  <a:pt x="95" y="1361"/>
                </a:lnTo>
                <a:lnTo>
                  <a:pt x="101" y="1361"/>
                </a:lnTo>
                <a:lnTo>
                  <a:pt x="106" y="1361"/>
                </a:lnTo>
                <a:lnTo>
                  <a:pt x="112" y="1361"/>
                </a:lnTo>
                <a:lnTo>
                  <a:pt x="118" y="1361"/>
                </a:lnTo>
                <a:lnTo>
                  <a:pt x="123" y="1361"/>
                </a:lnTo>
                <a:lnTo>
                  <a:pt x="129" y="1361"/>
                </a:lnTo>
                <a:lnTo>
                  <a:pt x="134" y="1361"/>
                </a:lnTo>
                <a:lnTo>
                  <a:pt x="140" y="1355"/>
                </a:lnTo>
                <a:lnTo>
                  <a:pt x="146" y="1355"/>
                </a:lnTo>
                <a:lnTo>
                  <a:pt x="151" y="1355"/>
                </a:lnTo>
                <a:lnTo>
                  <a:pt x="157" y="1355"/>
                </a:lnTo>
                <a:lnTo>
                  <a:pt x="162" y="1349"/>
                </a:lnTo>
                <a:lnTo>
                  <a:pt x="168" y="1349"/>
                </a:lnTo>
                <a:lnTo>
                  <a:pt x="174" y="1349"/>
                </a:lnTo>
                <a:lnTo>
                  <a:pt x="179" y="1344"/>
                </a:lnTo>
                <a:lnTo>
                  <a:pt x="185" y="1338"/>
                </a:lnTo>
                <a:lnTo>
                  <a:pt x="190" y="1333"/>
                </a:lnTo>
                <a:lnTo>
                  <a:pt x="196" y="1333"/>
                </a:lnTo>
                <a:lnTo>
                  <a:pt x="202" y="1327"/>
                </a:lnTo>
                <a:lnTo>
                  <a:pt x="207" y="1316"/>
                </a:lnTo>
                <a:lnTo>
                  <a:pt x="213" y="1310"/>
                </a:lnTo>
                <a:lnTo>
                  <a:pt x="218" y="1293"/>
                </a:lnTo>
                <a:lnTo>
                  <a:pt x="224" y="1282"/>
                </a:lnTo>
                <a:lnTo>
                  <a:pt x="230" y="1265"/>
                </a:lnTo>
                <a:lnTo>
                  <a:pt x="235" y="1249"/>
                </a:lnTo>
                <a:lnTo>
                  <a:pt x="241" y="1226"/>
                </a:lnTo>
                <a:lnTo>
                  <a:pt x="246" y="1204"/>
                </a:lnTo>
                <a:lnTo>
                  <a:pt x="252" y="1181"/>
                </a:lnTo>
                <a:lnTo>
                  <a:pt x="258" y="1153"/>
                </a:lnTo>
                <a:lnTo>
                  <a:pt x="263" y="1120"/>
                </a:lnTo>
                <a:lnTo>
                  <a:pt x="269" y="1086"/>
                </a:lnTo>
                <a:lnTo>
                  <a:pt x="274" y="1053"/>
                </a:lnTo>
                <a:lnTo>
                  <a:pt x="280" y="1008"/>
                </a:lnTo>
                <a:lnTo>
                  <a:pt x="285" y="929"/>
                </a:lnTo>
                <a:lnTo>
                  <a:pt x="291" y="845"/>
                </a:lnTo>
                <a:lnTo>
                  <a:pt x="297" y="773"/>
                </a:lnTo>
                <a:lnTo>
                  <a:pt x="302" y="728"/>
                </a:lnTo>
                <a:lnTo>
                  <a:pt x="308" y="694"/>
                </a:lnTo>
                <a:lnTo>
                  <a:pt x="313" y="633"/>
                </a:lnTo>
                <a:lnTo>
                  <a:pt x="319" y="554"/>
                </a:lnTo>
                <a:lnTo>
                  <a:pt x="325" y="470"/>
                </a:lnTo>
                <a:lnTo>
                  <a:pt x="330" y="375"/>
                </a:lnTo>
                <a:lnTo>
                  <a:pt x="336" y="291"/>
                </a:lnTo>
                <a:lnTo>
                  <a:pt x="341" y="190"/>
                </a:lnTo>
                <a:lnTo>
                  <a:pt x="347" y="95"/>
                </a:lnTo>
                <a:lnTo>
                  <a:pt x="353" y="112"/>
                </a:lnTo>
                <a:lnTo>
                  <a:pt x="358" y="146"/>
                </a:lnTo>
                <a:lnTo>
                  <a:pt x="364" y="51"/>
                </a:lnTo>
                <a:lnTo>
                  <a:pt x="369" y="23"/>
                </a:lnTo>
                <a:lnTo>
                  <a:pt x="375" y="151"/>
                </a:lnTo>
                <a:lnTo>
                  <a:pt x="381" y="90"/>
                </a:lnTo>
                <a:lnTo>
                  <a:pt x="386" y="0"/>
                </a:lnTo>
                <a:lnTo>
                  <a:pt x="392" y="6"/>
                </a:lnTo>
                <a:lnTo>
                  <a:pt x="397" y="28"/>
                </a:lnTo>
                <a:lnTo>
                  <a:pt x="403" y="17"/>
                </a:lnTo>
                <a:lnTo>
                  <a:pt x="409" y="45"/>
                </a:lnTo>
                <a:lnTo>
                  <a:pt x="414" y="101"/>
                </a:lnTo>
                <a:lnTo>
                  <a:pt x="420" y="79"/>
                </a:lnTo>
                <a:lnTo>
                  <a:pt x="425" y="79"/>
                </a:lnTo>
                <a:lnTo>
                  <a:pt x="431" y="157"/>
                </a:lnTo>
                <a:lnTo>
                  <a:pt x="437" y="252"/>
                </a:lnTo>
                <a:lnTo>
                  <a:pt x="442" y="286"/>
                </a:lnTo>
                <a:lnTo>
                  <a:pt x="448" y="280"/>
                </a:lnTo>
                <a:lnTo>
                  <a:pt x="453" y="246"/>
                </a:lnTo>
                <a:lnTo>
                  <a:pt x="459" y="235"/>
                </a:lnTo>
                <a:lnTo>
                  <a:pt x="465" y="252"/>
                </a:lnTo>
                <a:lnTo>
                  <a:pt x="470" y="325"/>
                </a:lnTo>
                <a:lnTo>
                  <a:pt x="476" y="403"/>
                </a:lnTo>
                <a:lnTo>
                  <a:pt x="481" y="465"/>
                </a:lnTo>
                <a:lnTo>
                  <a:pt x="487" y="498"/>
                </a:lnTo>
                <a:lnTo>
                  <a:pt x="493" y="476"/>
                </a:lnTo>
                <a:lnTo>
                  <a:pt x="498" y="448"/>
                </a:lnTo>
                <a:lnTo>
                  <a:pt x="504" y="431"/>
                </a:lnTo>
                <a:lnTo>
                  <a:pt x="509" y="448"/>
                </a:lnTo>
                <a:lnTo>
                  <a:pt x="515" y="493"/>
                </a:lnTo>
                <a:lnTo>
                  <a:pt x="521" y="515"/>
                </a:lnTo>
                <a:lnTo>
                  <a:pt x="526" y="532"/>
                </a:lnTo>
                <a:lnTo>
                  <a:pt x="532" y="543"/>
                </a:lnTo>
                <a:lnTo>
                  <a:pt x="537" y="554"/>
                </a:lnTo>
                <a:lnTo>
                  <a:pt x="543" y="610"/>
                </a:lnTo>
                <a:lnTo>
                  <a:pt x="549" y="655"/>
                </a:lnTo>
                <a:lnTo>
                  <a:pt x="554" y="650"/>
                </a:lnTo>
                <a:lnTo>
                  <a:pt x="560" y="661"/>
                </a:lnTo>
                <a:lnTo>
                  <a:pt x="565" y="711"/>
                </a:lnTo>
                <a:lnTo>
                  <a:pt x="571" y="717"/>
                </a:lnTo>
                <a:lnTo>
                  <a:pt x="577" y="666"/>
                </a:lnTo>
                <a:lnTo>
                  <a:pt x="582" y="633"/>
                </a:lnTo>
                <a:lnTo>
                  <a:pt x="588" y="644"/>
                </a:lnTo>
                <a:lnTo>
                  <a:pt x="593" y="700"/>
                </a:lnTo>
                <a:lnTo>
                  <a:pt x="599" y="762"/>
                </a:lnTo>
                <a:lnTo>
                  <a:pt x="605" y="767"/>
                </a:lnTo>
                <a:lnTo>
                  <a:pt x="610" y="739"/>
                </a:lnTo>
                <a:lnTo>
                  <a:pt x="616" y="700"/>
                </a:lnTo>
                <a:lnTo>
                  <a:pt x="621" y="655"/>
                </a:lnTo>
                <a:lnTo>
                  <a:pt x="627" y="627"/>
                </a:lnTo>
                <a:lnTo>
                  <a:pt x="633" y="610"/>
                </a:lnTo>
                <a:lnTo>
                  <a:pt x="638" y="582"/>
                </a:lnTo>
                <a:lnTo>
                  <a:pt x="644" y="582"/>
                </a:lnTo>
                <a:lnTo>
                  <a:pt x="649" y="610"/>
                </a:lnTo>
                <a:lnTo>
                  <a:pt x="655" y="616"/>
                </a:lnTo>
                <a:lnTo>
                  <a:pt x="661" y="627"/>
                </a:lnTo>
                <a:lnTo>
                  <a:pt x="666" y="610"/>
                </a:lnTo>
                <a:lnTo>
                  <a:pt x="672" y="577"/>
                </a:lnTo>
                <a:lnTo>
                  <a:pt x="677" y="577"/>
                </a:lnTo>
                <a:lnTo>
                  <a:pt x="683" y="582"/>
                </a:lnTo>
                <a:lnTo>
                  <a:pt x="689" y="543"/>
                </a:lnTo>
                <a:lnTo>
                  <a:pt x="694" y="510"/>
                </a:lnTo>
                <a:lnTo>
                  <a:pt x="700" y="543"/>
                </a:lnTo>
                <a:lnTo>
                  <a:pt x="705" y="554"/>
                </a:lnTo>
                <a:lnTo>
                  <a:pt x="711" y="493"/>
                </a:lnTo>
                <a:lnTo>
                  <a:pt x="717" y="459"/>
                </a:lnTo>
                <a:lnTo>
                  <a:pt x="722" y="482"/>
                </a:lnTo>
                <a:lnTo>
                  <a:pt x="728" y="538"/>
                </a:lnTo>
                <a:lnTo>
                  <a:pt x="733" y="554"/>
                </a:lnTo>
                <a:lnTo>
                  <a:pt x="739" y="543"/>
                </a:lnTo>
                <a:lnTo>
                  <a:pt x="745" y="554"/>
                </a:lnTo>
                <a:lnTo>
                  <a:pt x="750" y="538"/>
                </a:lnTo>
                <a:lnTo>
                  <a:pt x="756" y="498"/>
                </a:lnTo>
                <a:lnTo>
                  <a:pt x="761" y="459"/>
                </a:lnTo>
                <a:lnTo>
                  <a:pt x="767" y="448"/>
                </a:lnTo>
                <a:lnTo>
                  <a:pt x="773" y="526"/>
                </a:lnTo>
                <a:lnTo>
                  <a:pt x="778" y="577"/>
                </a:lnTo>
                <a:lnTo>
                  <a:pt x="784" y="554"/>
                </a:lnTo>
                <a:lnTo>
                  <a:pt x="789" y="515"/>
                </a:lnTo>
                <a:lnTo>
                  <a:pt x="795" y="487"/>
                </a:lnTo>
                <a:lnTo>
                  <a:pt x="801" y="437"/>
                </a:lnTo>
                <a:lnTo>
                  <a:pt x="806" y="442"/>
                </a:lnTo>
                <a:lnTo>
                  <a:pt x="812" y="521"/>
                </a:lnTo>
                <a:lnTo>
                  <a:pt x="817" y="571"/>
                </a:lnTo>
                <a:lnTo>
                  <a:pt x="823" y="594"/>
                </a:lnTo>
                <a:lnTo>
                  <a:pt x="829" y="644"/>
                </a:lnTo>
                <a:lnTo>
                  <a:pt x="834" y="672"/>
                </a:lnTo>
                <a:lnTo>
                  <a:pt x="840" y="694"/>
                </a:lnTo>
                <a:lnTo>
                  <a:pt x="845" y="734"/>
                </a:lnTo>
                <a:lnTo>
                  <a:pt x="851" y="767"/>
                </a:lnTo>
                <a:lnTo>
                  <a:pt x="857" y="789"/>
                </a:lnTo>
                <a:lnTo>
                  <a:pt x="862" y="812"/>
                </a:lnTo>
                <a:lnTo>
                  <a:pt x="868" y="851"/>
                </a:lnTo>
                <a:lnTo>
                  <a:pt x="873" y="890"/>
                </a:lnTo>
                <a:lnTo>
                  <a:pt x="879" y="918"/>
                </a:lnTo>
                <a:lnTo>
                  <a:pt x="885" y="946"/>
                </a:lnTo>
                <a:lnTo>
                  <a:pt x="890" y="980"/>
                </a:lnTo>
                <a:lnTo>
                  <a:pt x="896" y="1025"/>
                </a:lnTo>
                <a:lnTo>
                  <a:pt x="901" y="1064"/>
                </a:lnTo>
                <a:lnTo>
                  <a:pt x="907" y="1097"/>
                </a:lnTo>
                <a:lnTo>
                  <a:pt x="913" y="1120"/>
                </a:lnTo>
                <a:lnTo>
                  <a:pt x="918" y="1142"/>
                </a:lnTo>
                <a:lnTo>
                  <a:pt x="924" y="1165"/>
                </a:lnTo>
                <a:lnTo>
                  <a:pt x="929" y="1193"/>
                </a:lnTo>
                <a:lnTo>
                  <a:pt x="935" y="1209"/>
                </a:lnTo>
                <a:lnTo>
                  <a:pt x="941" y="1221"/>
                </a:lnTo>
                <a:lnTo>
                  <a:pt x="946" y="1226"/>
                </a:lnTo>
                <a:lnTo>
                  <a:pt x="952" y="1237"/>
                </a:lnTo>
                <a:lnTo>
                  <a:pt x="957" y="1254"/>
                </a:lnTo>
                <a:lnTo>
                  <a:pt x="963" y="1277"/>
                </a:lnTo>
                <a:lnTo>
                  <a:pt x="968" y="1293"/>
                </a:lnTo>
                <a:lnTo>
                  <a:pt x="974" y="1310"/>
                </a:lnTo>
                <a:lnTo>
                  <a:pt x="980" y="1321"/>
                </a:lnTo>
                <a:lnTo>
                  <a:pt x="985" y="1333"/>
                </a:lnTo>
                <a:lnTo>
                  <a:pt x="991" y="1338"/>
                </a:lnTo>
                <a:lnTo>
                  <a:pt x="996" y="1344"/>
                </a:lnTo>
                <a:lnTo>
                  <a:pt x="1002" y="1349"/>
                </a:lnTo>
                <a:lnTo>
                  <a:pt x="1008" y="1355"/>
                </a:lnTo>
                <a:lnTo>
                  <a:pt x="1013" y="1355"/>
                </a:lnTo>
                <a:lnTo>
                  <a:pt x="1019" y="1361"/>
                </a:lnTo>
                <a:lnTo>
                  <a:pt x="1024" y="1361"/>
                </a:lnTo>
                <a:lnTo>
                  <a:pt x="1030" y="1361"/>
                </a:lnTo>
                <a:lnTo>
                  <a:pt x="1036" y="1361"/>
                </a:lnTo>
                <a:lnTo>
                  <a:pt x="1041" y="1361"/>
                </a:lnTo>
                <a:lnTo>
                  <a:pt x="1047" y="1361"/>
                </a:lnTo>
                <a:lnTo>
                  <a:pt x="1052" y="1361"/>
                </a:lnTo>
                <a:lnTo>
                  <a:pt x="1058" y="1361"/>
                </a:lnTo>
                <a:lnTo>
                  <a:pt x="1064" y="1361"/>
                </a:lnTo>
                <a:lnTo>
                  <a:pt x="1069" y="1361"/>
                </a:lnTo>
                <a:lnTo>
                  <a:pt x="1075" y="1361"/>
                </a:lnTo>
                <a:lnTo>
                  <a:pt x="1080" y="1361"/>
                </a:lnTo>
                <a:lnTo>
                  <a:pt x="1086" y="1361"/>
                </a:lnTo>
                <a:lnTo>
                  <a:pt x="1092" y="1361"/>
                </a:lnTo>
                <a:lnTo>
                  <a:pt x="1097" y="1361"/>
                </a:lnTo>
                <a:lnTo>
                  <a:pt x="1103" y="1361"/>
                </a:lnTo>
                <a:lnTo>
                  <a:pt x="1108" y="1361"/>
                </a:lnTo>
                <a:lnTo>
                  <a:pt x="1114" y="1361"/>
                </a:lnTo>
                <a:lnTo>
                  <a:pt x="1120" y="1361"/>
                </a:lnTo>
                <a:lnTo>
                  <a:pt x="1125" y="1361"/>
                </a:lnTo>
                <a:lnTo>
                  <a:pt x="1131" y="1361"/>
                </a:lnTo>
                <a:lnTo>
                  <a:pt x="1136" y="1361"/>
                </a:lnTo>
                <a:lnTo>
                  <a:pt x="1142" y="1361"/>
                </a:lnTo>
                <a:lnTo>
                  <a:pt x="1148" y="1361"/>
                </a:lnTo>
                <a:lnTo>
                  <a:pt x="1153" y="1361"/>
                </a:lnTo>
                <a:lnTo>
                  <a:pt x="1159" y="1361"/>
                </a:lnTo>
                <a:lnTo>
                  <a:pt x="1164" y="1361"/>
                </a:lnTo>
                <a:lnTo>
                  <a:pt x="1170" y="1361"/>
                </a:lnTo>
                <a:lnTo>
                  <a:pt x="1176" y="1361"/>
                </a:lnTo>
                <a:lnTo>
                  <a:pt x="1181" y="1361"/>
                </a:lnTo>
                <a:lnTo>
                  <a:pt x="1187" y="1361"/>
                </a:lnTo>
                <a:lnTo>
                  <a:pt x="1192" y="1361"/>
                </a:lnTo>
                <a:lnTo>
                  <a:pt x="1198" y="1361"/>
                </a:lnTo>
                <a:lnTo>
                  <a:pt x="1204" y="1361"/>
                </a:lnTo>
                <a:lnTo>
                  <a:pt x="1209" y="1361"/>
                </a:lnTo>
                <a:lnTo>
                  <a:pt x="1215" y="1361"/>
                </a:lnTo>
                <a:lnTo>
                  <a:pt x="1220" y="1361"/>
                </a:lnTo>
                <a:lnTo>
                  <a:pt x="1226" y="1361"/>
                </a:lnTo>
                <a:lnTo>
                  <a:pt x="1232" y="1361"/>
                </a:lnTo>
                <a:lnTo>
                  <a:pt x="1237" y="1361"/>
                </a:lnTo>
                <a:lnTo>
                  <a:pt x="1243" y="1361"/>
                </a:lnTo>
                <a:lnTo>
                  <a:pt x="1248" y="1361"/>
                </a:lnTo>
                <a:lnTo>
                  <a:pt x="1254" y="1361"/>
                </a:lnTo>
                <a:lnTo>
                  <a:pt x="1260" y="1361"/>
                </a:lnTo>
                <a:lnTo>
                  <a:pt x="1265" y="1361"/>
                </a:lnTo>
                <a:lnTo>
                  <a:pt x="1271" y="1361"/>
                </a:lnTo>
                <a:lnTo>
                  <a:pt x="1276" y="1361"/>
                </a:lnTo>
                <a:lnTo>
                  <a:pt x="1282" y="1361"/>
                </a:lnTo>
                <a:lnTo>
                  <a:pt x="1288" y="1361"/>
                </a:lnTo>
                <a:lnTo>
                  <a:pt x="1293" y="1361"/>
                </a:lnTo>
                <a:lnTo>
                  <a:pt x="1299" y="1361"/>
                </a:lnTo>
                <a:lnTo>
                  <a:pt x="1304" y="1361"/>
                </a:lnTo>
                <a:lnTo>
                  <a:pt x="1310" y="1361"/>
                </a:lnTo>
                <a:lnTo>
                  <a:pt x="1316" y="1361"/>
                </a:lnTo>
                <a:lnTo>
                  <a:pt x="1321" y="1361"/>
                </a:lnTo>
                <a:lnTo>
                  <a:pt x="1327" y="1361"/>
                </a:lnTo>
                <a:lnTo>
                  <a:pt x="1332" y="1361"/>
                </a:lnTo>
                <a:lnTo>
                  <a:pt x="1338" y="1361"/>
                </a:lnTo>
                <a:lnTo>
                  <a:pt x="1344" y="1361"/>
                </a:lnTo>
                <a:lnTo>
                  <a:pt x="1349" y="1361"/>
                </a:lnTo>
                <a:lnTo>
                  <a:pt x="1355" y="1361"/>
                </a:lnTo>
                <a:lnTo>
                  <a:pt x="1360" y="1361"/>
                </a:lnTo>
                <a:lnTo>
                  <a:pt x="1366" y="1361"/>
                </a:lnTo>
                <a:lnTo>
                  <a:pt x="1372" y="1361"/>
                </a:lnTo>
                <a:lnTo>
                  <a:pt x="1377" y="1361"/>
                </a:lnTo>
                <a:lnTo>
                  <a:pt x="1383" y="1361"/>
                </a:lnTo>
                <a:lnTo>
                  <a:pt x="1388" y="1361"/>
                </a:lnTo>
                <a:lnTo>
                  <a:pt x="1394" y="1361"/>
                </a:lnTo>
                <a:lnTo>
                  <a:pt x="1400" y="1361"/>
                </a:lnTo>
                <a:lnTo>
                  <a:pt x="1405" y="1361"/>
                </a:lnTo>
                <a:lnTo>
                  <a:pt x="1411" y="1361"/>
                </a:lnTo>
                <a:lnTo>
                  <a:pt x="1416" y="1361"/>
                </a:lnTo>
                <a:lnTo>
                  <a:pt x="1422" y="1361"/>
                </a:lnTo>
              </a:path>
            </a:pathLst>
          </a:custGeom>
          <a:noFill/>
          <a:ln w="19050" cmpd="sng">
            <a:solidFill>
              <a:srgbClr val="0000FF"/>
            </a:solidFill>
            <a:round/>
            <a:headEnd/>
            <a:tailEnd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52" name="Rectangle 594"/>
          <p:cNvSpPr>
            <a:spLocks noChangeArrowheads="1"/>
          </p:cNvSpPr>
          <p:nvPr/>
        </p:nvSpPr>
        <p:spPr bwMode="auto">
          <a:xfrm>
            <a:off x="3262910" y="2927459"/>
            <a:ext cx="256836" cy="1807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4" name="Line 597"/>
          <p:cNvSpPr>
            <a:spLocks noChangeShapeType="1"/>
          </p:cNvSpPr>
          <p:nvPr/>
        </p:nvSpPr>
        <p:spPr bwMode="auto">
          <a:xfrm>
            <a:off x="1944761" y="1322579"/>
            <a:ext cx="0" cy="3706622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" name="Line 598"/>
          <p:cNvSpPr>
            <a:spLocks noChangeShapeType="1"/>
          </p:cNvSpPr>
          <p:nvPr/>
        </p:nvSpPr>
        <p:spPr bwMode="auto">
          <a:xfrm>
            <a:off x="4039270" y="1322579"/>
            <a:ext cx="0" cy="3706622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6" name="TextBox 2"/>
          <p:cNvSpPr txBox="1">
            <a:spLocks noChangeArrowheads="1"/>
          </p:cNvSpPr>
          <p:nvPr/>
        </p:nvSpPr>
        <p:spPr bwMode="auto">
          <a:xfrm>
            <a:off x="1524000" y="990600"/>
            <a:ext cx="1211692" cy="23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 dirty="0">
                <a:solidFill>
                  <a:srgbClr val="800000"/>
                </a:solidFill>
              </a:rPr>
              <a:t>Negative Control</a:t>
            </a:r>
          </a:p>
        </p:txBody>
      </p:sp>
      <p:sp>
        <p:nvSpPr>
          <p:cNvPr id="457" name="TextBox 308"/>
          <p:cNvSpPr txBox="1">
            <a:spLocks noChangeArrowheads="1"/>
          </p:cNvSpPr>
          <p:nvPr/>
        </p:nvSpPr>
        <p:spPr bwMode="auto">
          <a:xfrm>
            <a:off x="3810000" y="990600"/>
            <a:ext cx="942564" cy="23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 dirty="0">
                <a:solidFill>
                  <a:srgbClr val="800000"/>
                </a:solidFill>
              </a:rPr>
              <a:t>GFP sample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5638800" y="2209800"/>
            <a:ext cx="1066800" cy="533400"/>
          </a:xfrm>
          <a:prstGeom prst="straightConnector1">
            <a:avLst/>
          </a:prstGeom>
          <a:ln w="38100" cmpd="dbl">
            <a:solidFill>
              <a:srgbClr val="F01DE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594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Case 10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9800" y="990600"/>
            <a:ext cx="4981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08000"/>
                </a:solidFill>
              </a:rPr>
              <a:t>Histograms Hide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2057400"/>
            <a:ext cx="838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Dot Plots distinguish high </a:t>
            </a:r>
            <a:r>
              <a:rPr lang="en-US" sz="2000" dirty="0" err="1" smtClean="0"/>
              <a:t>autofluorescence</a:t>
            </a:r>
            <a:r>
              <a:rPr lang="en-US" sz="2000" dirty="0" smtClean="0"/>
              <a:t> and GFP fluorescence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err="1" smtClean="0"/>
              <a:t>Autofluorescence</a:t>
            </a:r>
            <a:r>
              <a:rPr lang="en-US" sz="1600" dirty="0" smtClean="0"/>
              <a:t> is fairly constant in neighboring parameters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err="1" smtClean="0"/>
              <a:t>Autofluorescence</a:t>
            </a:r>
            <a:r>
              <a:rPr lang="en-US" sz="1600" dirty="0" smtClean="0"/>
              <a:t> = emission from many chemicals in the cell</a:t>
            </a:r>
            <a:endParaRPr lang="en-US" sz="1600" dirty="0"/>
          </a:p>
          <a:p>
            <a:pPr marL="742950" lvl="1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95" name="Picture 3" descr="katz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40"/>
          <a:stretch/>
        </p:blipFill>
        <p:spPr>
          <a:xfrm>
            <a:off x="3124200" y="3733800"/>
            <a:ext cx="3176588" cy="1998133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3977664" y="3505200"/>
            <a:ext cx="1356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Emission spectra</a:t>
            </a:r>
            <a:endParaRPr lang="en-US" sz="1200" dirty="0"/>
          </a:p>
        </p:txBody>
      </p:sp>
      <p:sp>
        <p:nvSpPr>
          <p:cNvPr id="97" name="Rectangle 96"/>
          <p:cNvSpPr/>
          <p:nvPr/>
        </p:nvSpPr>
        <p:spPr>
          <a:xfrm>
            <a:off x="4267201" y="3810000"/>
            <a:ext cx="9906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11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Summary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32950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362200" y="1224974"/>
            <a:ext cx="4634602" cy="1043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8000"/>
                </a:solidFill>
              </a:rPr>
              <a:t>Titrate to make data great!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Fc Block to make </a:t>
            </a:r>
            <a:r>
              <a:rPr lang="en-US" dirty="0" smtClean="0">
                <a:solidFill>
                  <a:srgbClr val="008000"/>
                </a:solidFill>
              </a:rPr>
              <a:t>data Rock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Dead Cells Kill Your </a:t>
            </a:r>
            <a:r>
              <a:rPr lang="en-US" dirty="0" smtClean="0">
                <a:solidFill>
                  <a:srgbClr val="008000"/>
                </a:solidFill>
              </a:rPr>
              <a:t>Data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DOUBLE </a:t>
            </a:r>
            <a:r>
              <a:rPr lang="en-US" dirty="0" smtClean="0">
                <a:solidFill>
                  <a:srgbClr val="008000"/>
                </a:solidFill>
              </a:rPr>
              <a:t>Trouble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Compensation Controls are </a:t>
            </a:r>
            <a:r>
              <a:rPr lang="en-US" dirty="0" smtClean="0">
                <a:solidFill>
                  <a:srgbClr val="008000"/>
                </a:solidFill>
              </a:rPr>
              <a:t>KEY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Gate it don’t debate it</a:t>
            </a:r>
            <a:r>
              <a:rPr lang="en-US" dirty="0" smtClean="0">
                <a:solidFill>
                  <a:srgbClr val="008000"/>
                </a:solidFill>
              </a:rPr>
              <a:t>!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>
                <a:solidFill>
                  <a:srgbClr val="008000"/>
                </a:solidFill>
              </a:rPr>
              <a:t>Histograms Hide Data</a:t>
            </a:r>
          </a:p>
          <a:p>
            <a:endParaRPr lang="en-US" sz="3600" b="1" dirty="0">
              <a:solidFill>
                <a:srgbClr val="008000"/>
              </a:solidFill>
            </a:endParaRPr>
          </a:p>
          <a:p>
            <a:endParaRPr lang="en-US" sz="3600" dirty="0">
              <a:solidFill>
                <a:srgbClr val="008000"/>
              </a:solidFill>
            </a:endParaRPr>
          </a:p>
          <a:p>
            <a:endParaRPr lang="en-US" sz="3600" b="1" dirty="0" smtClean="0">
              <a:solidFill>
                <a:srgbClr val="008000"/>
              </a:solidFill>
            </a:endParaRPr>
          </a:p>
          <a:p>
            <a:endParaRPr lang="en-US" sz="3600" b="1" dirty="0" smtClean="0">
              <a:solidFill>
                <a:srgbClr val="008000"/>
              </a:solidFill>
            </a:endParaRPr>
          </a:p>
          <a:p>
            <a:endParaRPr lang="en-US" sz="3600" b="1" dirty="0" smtClean="0">
              <a:solidFill>
                <a:srgbClr val="008000"/>
              </a:solidFill>
            </a:endParaRPr>
          </a:p>
          <a:p>
            <a:endParaRPr lang="en-US" sz="3600" b="1" dirty="0">
              <a:solidFill>
                <a:srgbClr val="008000"/>
              </a:solidFill>
            </a:endParaRPr>
          </a:p>
          <a:p>
            <a:endParaRPr lang="en-US" sz="3600" b="1" dirty="0">
              <a:solidFill>
                <a:srgbClr val="008000"/>
              </a:solidFill>
            </a:endParaRPr>
          </a:p>
          <a:p>
            <a:endParaRPr lang="en-US" sz="3600" b="1" dirty="0">
              <a:solidFill>
                <a:srgbClr val="008000"/>
              </a:solidFill>
            </a:endParaRPr>
          </a:p>
          <a:p>
            <a:endParaRPr lang="en-US" sz="3600" b="1" dirty="0" smtClean="0">
              <a:solidFill>
                <a:srgbClr val="008000"/>
              </a:solidFill>
            </a:endParaRPr>
          </a:p>
          <a:p>
            <a:endParaRPr lang="en-US" sz="3600" b="1" dirty="0">
              <a:solidFill>
                <a:srgbClr val="008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81600" y="3434774"/>
            <a:ext cx="914400" cy="457200"/>
            <a:chOff x="3810000" y="5943600"/>
            <a:chExt cx="1524000" cy="762000"/>
          </a:xfrm>
        </p:grpSpPr>
        <p:sp>
          <p:nvSpPr>
            <p:cNvPr id="18" name="Oval 17"/>
            <p:cNvSpPr/>
            <p:nvPr/>
          </p:nvSpPr>
          <p:spPr>
            <a:xfrm>
              <a:off x="3810000" y="5943600"/>
              <a:ext cx="762000" cy="762000"/>
            </a:xfrm>
            <a:prstGeom prst="ellipse">
              <a:avLst/>
            </a:prstGeom>
            <a:solidFill>
              <a:srgbClr val="00D6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4572000" y="5943600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D6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629400" y="1758374"/>
            <a:ext cx="838200" cy="855190"/>
            <a:chOff x="3416300" y="2743200"/>
            <a:chExt cx="2527300" cy="2540000"/>
          </a:xfrm>
        </p:grpSpPr>
        <p:pic>
          <p:nvPicPr>
            <p:cNvPr id="25" name="Picture 6" descr="no-symbo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6300" y="2743200"/>
              <a:ext cx="2527300" cy="2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3"/>
            <p:cNvSpPr txBox="1">
              <a:spLocks noChangeArrowheads="1"/>
            </p:cNvSpPr>
            <p:nvPr/>
          </p:nvSpPr>
          <p:spPr bwMode="auto">
            <a:xfrm>
              <a:off x="3533113" y="2900116"/>
              <a:ext cx="2361729" cy="210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4000" b="1" dirty="0" smtClean="0"/>
                <a:t>Fc</a:t>
              </a:r>
              <a:endParaRPr lang="en-US" sz="4000" b="1" dirty="0"/>
            </a:p>
          </p:txBody>
        </p:sp>
        <p:cxnSp>
          <p:nvCxnSpPr>
            <p:cNvPr id="27" name="Straight Connector 8"/>
            <p:cNvCxnSpPr>
              <a:cxnSpLocks noChangeShapeType="1"/>
            </p:cNvCxnSpPr>
            <p:nvPr/>
          </p:nvCxnSpPr>
          <p:spPr bwMode="auto">
            <a:xfrm>
              <a:off x="3788996" y="3246813"/>
              <a:ext cx="1641757" cy="1507738"/>
            </a:xfrm>
            <a:prstGeom prst="line">
              <a:avLst/>
            </a:prstGeom>
            <a:noFill/>
            <a:ln w="7620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8" name="Picture 2" descr="67881_key_lg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415">
            <a:off x="944480" y="4014038"/>
            <a:ext cx="1121642" cy="75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5791200" y="5568374"/>
            <a:ext cx="781124" cy="774196"/>
            <a:chOff x="3962400" y="6007604"/>
            <a:chExt cx="858006" cy="850396"/>
          </a:xfrm>
        </p:grpSpPr>
        <p:pic>
          <p:nvPicPr>
            <p:cNvPr id="31" name="Picture 90" descr="A_smiling_ghost_peeking_out_from_behind_a_tombstone_111029-194594-693009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31" b="42000"/>
            <a:stretch>
              <a:fillRect/>
            </a:stretch>
          </p:blipFill>
          <p:spPr bwMode="auto">
            <a:xfrm>
              <a:off x="3962400" y="6007604"/>
              <a:ext cx="694473" cy="675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500"/>
            <p:cNvSpPr>
              <a:spLocks noChangeArrowheads="1"/>
            </p:cNvSpPr>
            <p:nvPr/>
          </p:nvSpPr>
          <p:spPr bwMode="auto">
            <a:xfrm>
              <a:off x="4257335" y="6302539"/>
              <a:ext cx="555461" cy="555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592"/>
            <p:cNvSpPr>
              <a:spLocks/>
            </p:cNvSpPr>
            <p:nvPr/>
          </p:nvSpPr>
          <p:spPr bwMode="auto">
            <a:xfrm>
              <a:off x="4275770" y="6336559"/>
              <a:ext cx="544636" cy="521441"/>
            </a:xfrm>
            <a:custGeom>
              <a:avLst/>
              <a:gdLst>
                <a:gd name="T0" fmla="*/ 2147483647 w 1422"/>
                <a:gd name="T1" fmla="*/ 2147483647 h 1361"/>
                <a:gd name="T2" fmla="*/ 2147483647 w 1422"/>
                <a:gd name="T3" fmla="*/ 2147483647 h 1361"/>
                <a:gd name="T4" fmla="*/ 2147483647 w 1422"/>
                <a:gd name="T5" fmla="*/ 2147483647 h 1361"/>
                <a:gd name="T6" fmla="*/ 2147483647 w 1422"/>
                <a:gd name="T7" fmla="*/ 2147483647 h 1361"/>
                <a:gd name="T8" fmla="*/ 2147483647 w 1422"/>
                <a:gd name="T9" fmla="*/ 2147483647 h 1361"/>
                <a:gd name="T10" fmla="*/ 2147483647 w 1422"/>
                <a:gd name="T11" fmla="*/ 2147483647 h 1361"/>
                <a:gd name="T12" fmla="*/ 2147483647 w 1422"/>
                <a:gd name="T13" fmla="*/ 2147483647 h 1361"/>
                <a:gd name="T14" fmla="*/ 2147483647 w 1422"/>
                <a:gd name="T15" fmla="*/ 2147483647 h 1361"/>
                <a:gd name="T16" fmla="*/ 2147483647 w 1422"/>
                <a:gd name="T17" fmla="*/ 2147483647 h 1361"/>
                <a:gd name="T18" fmla="*/ 2147483647 w 1422"/>
                <a:gd name="T19" fmla="*/ 2147483647 h 1361"/>
                <a:gd name="T20" fmla="*/ 2147483647 w 1422"/>
                <a:gd name="T21" fmla="*/ 2147483647 h 1361"/>
                <a:gd name="T22" fmla="*/ 2147483647 w 1422"/>
                <a:gd name="T23" fmla="*/ 2147483647 h 1361"/>
                <a:gd name="T24" fmla="*/ 2147483647 w 1422"/>
                <a:gd name="T25" fmla="*/ 2147483647 h 1361"/>
                <a:gd name="T26" fmla="*/ 2147483647 w 1422"/>
                <a:gd name="T27" fmla="*/ 2147483647 h 1361"/>
                <a:gd name="T28" fmla="*/ 2147483647 w 1422"/>
                <a:gd name="T29" fmla="*/ 2147483647 h 1361"/>
                <a:gd name="T30" fmla="*/ 2147483647 w 1422"/>
                <a:gd name="T31" fmla="*/ 2147483647 h 1361"/>
                <a:gd name="T32" fmla="*/ 2147483647 w 1422"/>
                <a:gd name="T33" fmla="*/ 2147483647 h 1361"/>
                <a:gd name="T34" fmla="*/ 2147483647 w 1422"/>
                <a:gd name="T35" fmla="*/ 2147483647 h 1361"/>
                <a:gd name="T36" fmla="*/ 2147483647 w 1422"/>
                <a:gd name="T37" fmla="*/ 2147483647 h 1361"/>
                <a:gd name="T38" fmla="*/ 2147483647 w 1422"/>
                <a:gd name="T39" fmla="*/ 2147483647 h 1361"/>
                <a:gd name="T40" fmla="*/ 2147483647 w 1422"/>
                <a:gd name="T41" fmla="*/ 2147483647 h 1361"/>
                <a:gd name="T42" fmla="*/ 2147483647 w 1422"/>
                <a:gd name="T43" fmla="*/ 2147483647 h 1361"/>
                <a:gd name="T44" fmla="*/ 2147483647 w 1422"/>
                <a:gd name="T45" fmla="*/ 2147483647 h 1361"/>
                <a:gd name="T46" fmla="*/ 2147483647 w 1422"/>
                <a:gd name="T47" fmla="*/ 2147483647 h 1361"/>
                <a:gd name="T48" fmla="*/ 2147483647 w 1422"/>
                <a:gd name="T49" fmla="*/ 2147483647 h 1361"/>
                <a:gd name="T50" fmla="*/ 2147483647 w 1422"/>
                <a:gd name="T51" fmla="*/ 2147483647 h 1361"/>
                <a:gd name="T52" fmla="*/ 2147483647 w 1422"/>
                <a:gd name="T53" fmla="*/ 2147483647 h 1361"/>
                <a:gd name="T54" fmla="*/ 2147483647 w 1422"/>
                <a:gd name="T55" fmla="*/ 2147483647 h 1361"/>
                <a:gd name="T56" fmla="*/ 2147483647 w 1422"/>
                <a:gd name="T57" fmla="*/ 2147483647 h 1361"/>
                <a:gd name="T58" fmla="*/ 2147483647 w 1422"/>
                <a:gd name="T59" fmla="*/ 2147483647 h 1361"/>
                <a:gd name="T60" fmla="*/ 2147483647 w 1422"/>
                <a:gd name="T61" fmla="*/ 2147483647 h 1361"/>
                <a:gd name="T62" fmla="*/ 2147483647 w 1422"/>
                <a:gd name="T63" fmla="*/ 2147483647 h 1361"/>
                <a:gd name="T64" fmla="*/ 2147483647 w 1422"/>
                <a:gd name="T65" fmla="*/ 2147483647 h 1361"/>
                <a:gd name="T66" fmla="*/ 2147483647 w 1422"/>
                <a:gd name="T67" fmla="*/ 2147483647 h 1361"/>
                <a:gd name="T68" fmla="*/ 2147483647 w 1422"/>
                <a:gd name="T69" fmla="*/ 2147483647 h 1361"/>
                <a:gd name="T70" fmla="*/ 2147483647 w 1422"/>
                <a:gd name="T71" fmla="*/ 2147483647 h 1361"/>
                <a:gd name="T72" fmla="*/ 2147483647 w 1422"/>
                <a:gd name="T73" fmla="*/ 2147483647 h 1361"/>
                <a:gd name="T74" fmla="*/ 2147483647 w 1422"/>
                <a:gd name="T75" fmla="*/ 2147483647 h 1361"/>
                <a:gd name="T76" fmla="*/ 2147483647 w 1422"/>
                <a:gd name="T77" fmla="*/ 2147483647 h 1361"/>
                <a:gd name="T78" fmla="*/ 2147483647 w 1422"/>
                <a:gd name="T79" fmla="*/ 2147483647 h 1361"/>
                <a:gd name="T80" fmla="*/ 2147483647 w 1422"/>
                <a:gd name="T81" fmla="*/ 2147483647 h 1361"/>
                <a:gd name="T82" fmla="*/ 2147483647 w 1422"/>
                <a:gd name="T83" fmla="*/ 2147483647 h 1361"/>
                <a:gd name="T84" fmla="*/ 2147483647 w 1422"/>
                <a:gd name="T85" fmla="*/ 2147483647 h 1361"/>
                <a:gd name="T86" fmla="*/ 2147483647 w 1422"/>
                <a:gd name="T87" fmla="*/ 2147483647 h 1361"/>
                <a:gd name="T88" fmla="*/ 2147483647 w 1422"/>
                <a:gd name="T89" fmla="*/ 2147483647 h 1361"/>
                <a:gd name="T90" fmla="*/ 2147483647 w 1422"/>
                <a:gd name="T91" fmla="*/ 2147483647 h 1361"/>
                <a:gd name="T92" fmla="*/ 2147483647 w 1422"/>
                <a:gd name="T93" fmla="*/ 2147483647 h 1361"/>
                <a:gd name="T94" fmla="*/ 2147483647 w 1422"/>
                <a:gd name="T95" fmla="*/ 2147483647 h 1361"/>
                <a:gd name="T96" fmla="*/ 2147483647 w 1422"/>
                <a:gd name="T97" fmla="*/ 2147483647 h 1361"/>
                <a:gd name="T98" fmla="*/ 2147483647 w 1422"/>
                <a:gd name="T99" fmla="*/ 2147483647 h 1361"/>
                <a:gd name="T100" fmla="*/ 2147483647 w 1422"/>
                <a:gd name="T101" fmla="*/ 2147483647 h 1361"/>
                <a:gd name="T102" fmla="*/ 2147483647 w 1422"/>
                <a:gd name="T103" fmla="*/ 2147483647 h 1361"/>
                <a:gd name="T104" fmla="*/ 2147483647 w 1422"/>
                <a:gd name="T105" fmla="*/ 2147483647 h 1361"/>
                <a:gd name="T106" fmla="*/ 2147483647 w 1422"/>
                <a:gd name="T107" fmla="*/ 2147483647 h 1361"/>
                <a:gd name="T108" fmla="*/ 2147483647 w 1422"/>
                <a:gd name="T109" fmla="*/ 2147483647 h 1361"/>
                <a:gd name="T110" fmla="*/ 2147483647 w 1422"/>
                <a:gd name="T111" fmla="*/ 2147483647 h 1361"/>
                <a:gd name="T112" fmla="*/ 2147483647 w 1422"/>
                <a:gd name="T113" fmla="*/ 2147483647 h 1361"/>
                <a:gd name="T114" fmla="*/ 2147483647 w 1422"/>
                <a:gd name="T115" fmla="*/ 2147483647 h 1361"/>
                <a:gd name="T116" fmla="*/ 2147483647 w 1422"/>
                <a:gd name="T117" fmla="*/ 2147483647 h 1361"/>
                <a:gd name="T118" fmla="*/ 2147483647 w 1422"/>
                <a:gd name="T119" fmla="*/ 2147483647 h 1361"/>
                <a:gd name="T120" fmla="*/ 2147483647 w 1422"/>
                <a:gd name="T121" fmla="*/ 2147483647 h 1361"/>
                <a:gd name="T122" fmla="*/ 2147483647 w 1422"/>
                <a:gd name="T123" fmla="*/ 2147483647 h 1361"/>
                <a:gd name="T124" fmla="*/ 2147483647 w 1422"/>
                <a:gd name="T125" fmla="*/ 2147483647 h 13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22"/>
                <a:gd name="T190" fmla="*/ 0 h 1361"/>
                <a:gd name="T191" fmla="*/ 1422 w 1422"/>
                <a:gd name="T192" fmla="*/ 1361 h 13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22" h="1361">
                  <a:moveTo>
                    <a:pt x="0" y="1361"/>
                  </a:moveTo>
                  <a:lnTo>
                    <a:pt x="6" y="1361"/>
                  </a:lnTo>
                  <a:lnTo>
                    <a:pt x="11" y="1361"/>
                  </a:lnTo>
                  <a:lnTo>
                    <a:pt x="17" y="1361"/>
                  </a:lnTo>
                  <a:lnTo>
                    <a:pt x="22" y="1361"/>
                  </a:lnTo>
                  <a:lnTo>
                    <a:pt x="28" y="1361"/>
                  </a:lnTo>
                  <a:lnTo>
                    <a:pt x="34" y="1361"/>
                  </a:lnTo>
                  <a:lnTo>
                    <a:pt x="39" y="1361"/>
                  </a:lnTo>
                  <a:lnTo>
                    <a:pt x="45" y="1361"/>
                  </a:lnTo>
                  <a:lnTo>
                    <a:pt x="50" y="1361"/>
                  </a:lnTo>
                  <a:lnTo>
                    <a:pt x="56" y="1361"/>
                  </a:lnTo>
                  <a:lnTo>
                    <a:pt x="62" y="1361"/>
                  </a:lnTo>
                  <a:lnTo>
                    <a:pt x="67" y="1361"/>
                  </a:lnTo>
                  <a:lnTo>
                    <a:pt x="73" y="1361"/>
                  </a:lnTo>
                  <a:lnTo>
                    <a:pt x="78" y="1361"/>
                  </a:lnTo>
                  <a:lnTo>
                    <a:pt x="84" y="1361"/>
                  </a:lnTo>
                  <a:lnTo>
                    <a:pt x="90" y="1361"/>
                  </a:lnTo>
                  <a:lnTo>
                    <a:pt x="95" y="1361"/>
                  </a:lnTo>
                  <a:lnTo>
                    <a:pt x="101" y="1361"/>
                  </a:lnTo>
                  <a:lnTo>
                    <a:pt x="106" y="1361"/>
                  </a:lnTo>
                  <a:lnTo>
                    <a:pt x="112" y="1361"/>
                  </a:lnTo>
                  <a:lnTo>
                    <a:pt x="118" y="1361"/>
                  </a:lnTo>
                  <a:lnTo>
                    <a:pt x="123" y="1361"/>
                  </a:lnTo>
                  <a:lnTo>
                    <a:pt x="129" y="1361"/>
                  </a:lnTo>
                  <a:lnTo>
                    <a:pt x="134" y="1361"/>
                  </a:lnTo>
                  <a:lnTo>
                    <a:pt x="140" y="1355"/>
                  </a:lnTo>
                  <a:lnTo>
                    <a:pt x="146" y="1355"/>
                  </a:lnTo>
                  <a:lnTo>
                    <a:pt x="151" y="1355"/>
                  </a:lnTo>
                  <a:lnTo>
                    <a:pt x="157" y="1355"/>
                  </a:lnTo>
                  <a:lnTo>
                    <a:pt x="162" y="1349"/>
                  </a:lnTo>
                  <a:lnTo>
                    <a:pt x="168" y="1349"/>
                  </a:lnTo>
                  <a:lnTo>
                    <a:pt x="174" y="1349"/>
                  </a:lnTo>
                  <a:lnTo>
                    <a:pt x="179" y="1344"/>
                  </a:lnTo>
                  <a:lnTo>
                    <a:pt x="185" y="1338"/>
                  </a:lnTo>
                  <a:lnTo>
                    <a:pt x="190" y="1333"/>
                  </a:lnTo>
                  <a:lnTo>
                    <a:pt x="196" y="1333"/>
                  </a:lnTo>
                  <a:lnTo>
                    <a:pt x="202" y="1327"/>
                  </a:lnTo>
                  <a:lnTo>
                    <a:pt x="207" y="1316"/>
                  </a:lnTo>
                  <a:lnTo>
                    <a:pt x="213" y="1310"/>
                  </a:lnTo>
                  <a:lnTo>
                    <a:pt x="218" y="1293"/>
                  </a:lnTo>
                  <a:lnTo>
                    <a:pt x="224" y="1282"/>
                  </a:lnTo>
                  <a:lnTo>
                    <a:pt x="230" y="1265"/>
                  </a:lnTo>
                  <a:lnTo>
                    <a:pt x="235" y="1249"/>
                  </a:lnTo>
                  <a:lnTo>
                    <a:pt x="241" y="1226"/>
                  </a:lnTo>
                  <a:lnTo>
                    <a:pt x="246" y="1204"/>
                  </a:lnTo>
                  <a:lnTo>
                    <a:pt x="252" y="1181"/>
                  </a:lnTo>
                  <a:lnTo>
                    <a:pt x="258" y="1153"/>
                  </a:lnTo>
                  <a:lnTo>
                    <a:pt x="263" y="1120"/>
                  </a:lnTo>
                  <a:lnTo>
                    <a:pt x="269" y="1086"/>
                  </a:lnTo>
                  <a:lnTo>
                    <a:pt x="274" y="1053"/>
                  </a:lnTo>
                  <a:lnTo>
                    <a:pt x="280" y="1008"/>
                  </a:lnTo>
                  <a:lnTo>
                    <a:pt x="285" y="929"/>
                  </a:lnTo>
                  <a:lnTo>
                    <a:pt x="291" y="845"/>
                  </a:lnTo>
                  <a:lnTo>
                    <a:pt x="297" y="773"/>
                  </a:lnTo>
                  <a:lnTo>
                    <a:pt x="302" y="728"/>
                  </a:lnTo>
                  <a:lnTo>
                    <a:pt x="308" y="694"/>
                  </a:lnTo>
                  <a:lnTo>
                    <a:pt x="313" y="633"/>
                  </a:lnTo>
                  <a:lnTo>
                    <a:pt x="319" y="554"/>
                  </a:lnTo>
                  <a:lnTo>
                    <a:pt x="325" y="470"/>
                  </a:lnTo>
                  <a:lnTo>
                    <a:pt x="330" y="375"/>
                  </a:lnTo>
                  <a:lnTo>
                    <a:pt x="336" y="291"/>
                  </a:lnTo>
                  <a:lnTo>
                    <a:pt x="341" y="190"/>
                  </a:lnTo>
                  <a:lnTo>
                    <a:pt x="347" y="95"/>
                  </a:lnTo>
                  <a:lnTo>
                    <a:pt x="353" y="112"/>
                  </a:lnTo>
                  <a:lnTo>
                    <a:pt x="358" y="146"/>
                  </a:lnTo>
                  <a:lnTo>
                    <a:pt x="364" y="51"/>
                  </a:lnTo>
                  <a:lnTo>
                    <a:pt x="369" y="23"/>
                  </a:lnTo>
                  <a:lnTo>
                    <a:pt x="375" y="151"/>
                  </a:lnTo>
                  <a:lnTo>
                    <a:pt x="381" y="90"/>
                  </a:lnTo>
                  <a:lnTo>
                    <a:pt x="386" y="0"/>
                  </a:lnTo>
                  <a:lnTo>
                    <a:pt x="392" y="6"/>
                  </a:lnTo>
                  <a:lnTo>
                    <a:pt x="397" y="28"/>
                  </a:lnTo>
                  <a:lnTo>
                    <a:pt x="403" y="17"/>
                  </a:lnTo>
                  <a:lnTo>
                    <a:pt x="409" y="45"/>
                  </a:lnTo>
                  <a:lnTo>
                    <a:pt x="414" y="101"/>
                  </a:lnTo>
                  <a:lnTo>
                    <a:pt x="420" y="79"/>
                  </a:lnTo>
                  <a:lnTo>
                    <a:pt x="425" y="79"/>
                  </a:lnTo>
                  <a:lnTo>
                    <a:pt x="431" y="157"/>
                  </a:lnTo>
                  <a:lnTo>
                    <a:pt x="437" y="252"/>
                  </a:lnTo>
                  <a:lnTo>
                    <a:pt x="442" y="286"/>
                  </a:lnTo>
                  <a:lnTo>
                    <a:pt x="448" y="280"/>
                  </a:lnTo>
                  <a:lnTo>
                    <a:pt x="453" y="246"/>
                  </a:lnTo>
                  <a:lnTo>
                    <a:pt x="459" y="235"/>
                  </a:lnTo>
                  <a:lnTo>
                    <a:pt x="465" y="252"/>
                  </a:lnTo>
                  <a:lnTo>
                    <a:pt x="470" y="325"/>
                  </a:lnTo>
                  <a:lnTo>
                    <a:pt x="476" y="403"/>
                  </a:lnTo>
                  <a:lnTo>
                    <a:pt x="481" y="465"/>
                  </a:lnTo>
                  <a:lnTo>
                    <a:pt x="487" y="498"/>
                  </a:lnTo>
                  <a:lnTo>
                    <a:pt x="493" y="476"/>
                  </a:lnTo>
                  <a:lnTo>
                    <a:pt x="498" y="448"/>
                  </a:lnTo>
                  <a:lnTo>
                    <a:pt x="504" y="431"/>
                  </a:lnTo>
                  <a:lnTo>
                    <a:pt x="509" y="448"/>
                  </a:lnTo>
                  <a:lnTo>
                    <a:pt x="515" y="493"/>
                  </a:lnTo>
                  <a:lnTo>
                    <a:pt x="521" y="515"/>
                  </a:lnTo>
                  <a:lnTo>
                    <a:pt x="526" y="532"/>
                  </a:lnTo>
                  <a:lnTo>
                    <a:pt x="532" y="543"/>
                  </a:lnTo>
                  <a:lnTo>
                    <a:pt x="537" y="554"/>
                  </a:lnTo>
                  <a:lnTo>
                    <a:pt x="543" y="610"/>
                  </a:lnTo>
                  <a:lnTo>
                    <a:pt x="549" y="655"/>
                  </a:lnTo>
                  <a:lnTo>
                    <a:pt x="554" y="650"/>
                  </a:lnTo>
                  <a:lnTo>
                    <a:pt x="560" y="661"/>
                  </a:lnTo>
                  <a:lnTo>
                    <a:pt x="565" y="711"/>
                  </a:lnTo>
                  <a:lnTo>
                    <a:pt x="571" y="717"/>
                  </a:lnTo>
                  <a:lnTo>
                    <a:pt x="577" y="666"/>
                  </a:lnTo>
                  <a:lnTo>
                    <a:pt x="582" y="633"/>
                  </a:lnTo>
                  <a:lnTo>
                    <a:pt x="588" y="644"/>
                  </a:lnTo>
                  <a:lnTo>
                    <a:pt x="593" y="700"/>
                  </a:lnTo>
                  <a:lnTo>
                    <a:pt x="599" y="762"/>
                  </a:lnTo>
                  <a:lnTo>
                    <a:pt x="605" y="767"/>
                  </a:lnTo>
                  <a:lnTo>
                    <a:pt x="610" y="739"/>
                  </a:lnTo>
                  <a:lnTo>
                    <a:pt x="616" y="700"/>
                  </a:lnTo>
                  <a:lnTo>
                    <a:pt x="621" y="655"/>
                  </a:lnTo>
                  <a:lnTo>
                    <a:pt x="627" y="627"/>
                  </a:lnTo>
                  <a:lnTo>
                    <a:pt x="633" y="610"/>
                  </a:lnTo>
                  <a:lnTo>
                    <a:pt x="638" y="582"/>
                  </a:lnTo>
                  <a:lnTo>
                    <a:pt x="644" y="582"/>
                  </a:lnTo>
                  <a:lnTo>
                    <a:pt x="649" y="610"/>
                  </a:lnTo>
                  <a:lnTo>
                    <a:pt x="655" y="616"/>
                  </a:lnTo>
                  <a:lnTo>
                    <a:pt x="661" y="627"/>
                  </a:lnTo>
                  <a:lnTo>
                    <a:pt x="666" y="610"/>
                  </a:lnTo>
                  <a:lnTo>
                    <a:pt x="672" y="577"/>
                  </a:lnTo>
                  <a:lnTo>
                    <a:pt x="677" y="577"/>
                  </a:lnTo>
                  <a:lnTo>
                    <a:pt x="683" y="582"/>
                  </a:lnTo>
                  <a:lnTo>
                    <a:pt x="689" y="543"/>
                  </a:lnTo>
                  <a:lnTo>
                    <a:pt x="694" y="510"/>
                  </a:lnTo>
                  <a:lnTo>
                    <a:pt x="700" y="543"/>
                  </a:lnTo>
                  <a:lnTo>
                    <a:pt x="705" y="554"/>
                  </a:lnTo>
                  <a:lnTo>
                    <a:pt x="711" y="493"/>
                  </a:lnTo>
                  <a:lnTo>
                    <a:pt x="717" y="459"/>
                  </a:lnTo>
                  <a:lnTo>
                    <a:pt x="722" y="482"/>
                  </a:lnTo>
                  <a:lnTo>
                    <a:pt x="728" y="538"/>
                  </a:lnTo>
                  <a:lnTo>
                    <a:pt x="733" y="554"/>
                  </a:lnTo>
                  <a:lnTo>
                    <a:pt x="739" y="543"/>
                  </a:lnTo>
                  <a:lnTo>
                    <a:pt x="745" y="554"/>
                  </a:lnTo>
                  <a:lnTo>
                    <a:pt x="750" y="538"/>
                  </a:lnTo>
                  <a:lnTo>
                    <a:pt x="756" y="498"/>
                  </a:lnTo>
                  <a:lnTo>
                    <a:pt x="761" y="459"/>
                  </a:lnTo>
                  <a:lnTo>
                    <a:pt x="767" y="448"/>
                  </a:lnTo>
                  <a:lnTo>
                    <a:pt x="773" y="526"/>
                  </a:lnTo>
                  <a:lnTo>
                    <a:pt x="778" y="577"/>
                  </a:lnTo>
                  <a:lnTo>
                    <a:pt x="784" y="554"/>
                  </a:lnTo>
                  <a:lnTo>
                    <a:pt x="789" y="515"/>
                  </a:lnTo>
                  <a:lnTo>
                    <a:pt x="795" y="487"/>
                  </a:lnTo>
                  <a:lnTo>
                    <a:pt x="801" y="437"/>
                  </a:lnTo>
                  <a:lnTo>
                    <a:pt x="806" y="442"/>
                  </a:lnTo>
                  <a:lnTo>
                    <a:pt x="812" y="521"/>
                  </a:lnTo>
                  <a:lnTo>
                    <a:pt x="817" y="571"/>
                  </a:lnTo>
                  <a:lnTo>
                    <a:pt x="823" y="594"/>
                  </a:lnTo>
                  <a:lnTo>
                    <a:pt x="829" y="644"/>
                  </a:lnTo>
                  <a:lnTo>
                    <a:pt x="834" y="672"/>
                  </a:lnTo>
                  <a:lnTo>
                    <a:pt x="840" y="694"/>
                  </a:lnTo>
                  <a:lnTo>
                    <a:pt x="845" y="734"/>
                  </a:lnTo>
                  <a:lnTo>
                    <a:pt x="851" y="767"/>
                  </a:lnTo>
                  <a:lnTo>
                    <a:pt x="857" y="789"/>
                  </a:lnTo>
                  <a:lnTo>
                    <a:pt x="862" y="812"/>
                  </a:lnTo>
                  <a:lnTo>
                    <a:pt x="868" y="851"/>
                  </a:lnTo>
                  <a:lnTo>
                    <a:pt x="873" y="890"/>
                  </a:lnTo>
                  <a:lnTo>
                    <a:pt x="879" y="918"/>
                  </a:lnTo>
                  <a:lnTo>
                    <a:pt x="885" y="946"/>
                  </a:lnTo>
                  <a:lnTo>
                    <a:pt x="890" y="980"/>
                  </a:lnTo>
                  <a:lnTo>
                    <a:pt x="896" y="1025"/>
                  </a:lnTo>
                  <a:lnTo>
                    <a:pt x="901" y="1064"/>
                  </a:lnTo>
                  <a:lnTo>
                    <a:pt x="907" y="1097"/>
                  </a:lnTo>
                  <a:lnTo>
                    <a:pt x="913" y="1120"/>
                  </a:lnTo>
                  <a:lnTo>
                    <a:pt x="918" y="1142"/>
                  </a:lnTo>
                  <a:lnTo>
                    <a:pt x="924" y="1165"/>
                  </a:lnTo>
                  <a:lnTo>
                    <a:pt x="929" y="1193"/>
                  </a:lnTo>
                  <a:lnTo>
                    <a:pt x="935" y="1209"/>
                  </a:lnTo>
                  <a:lnTo>
                    <a:pt x="941" y="1221"/>
                  </a:lnTo>
                  <a:lnTo>
                    <a:pt x="946" y="1226"/>
                  </a:lnTo>
                  <a:lnTo>
                    <a:pt x="952" y="1237"/>
                  </a:lnTo>
                  <a:lnTo>
                    <a:pt x="957" y="1254"/>
                  </a:lnTo>
                  <a:lnTo>
                    <a:pt x="963" y="1277"/>
                  </a:lnTo>
                  <a:lnTo>
                    <a:pt x="968" y="1293"/>
                  </a:lnTo>
                  <a:lnTo>
                    <a:pt x="974" y="1310"/>
                  </a:lnTo>
                  <a:lnTo>
                    <a:pt x="980" y="1321"/>
                  </a:lnTo>
                  <a:lnTo>
                    <a:pt x="985" y="1333"/>
                  </a:lnTo>
                  <a:lnTo>
                    <a:pt x="991" y="1338"/>
                  </a:lnTo>
                  <a:lnTo>
                    <a:pt x="996" y="1344"/>
                  </a:lnTo>
                  <a:lnTo>
                    <a:pt x="1002" y="1349"/>
                  </a:lnTo>
                  <a:lnTo>
                    <a:pt x="1008" y="1355"/>
                  </a:lnTo>
                  <a:lnTo>
                    <a:pt x="1013" y="1355"/>
                  </a:lnTo>
                  <a:lnTo>
                    <a:pt x="1019" y="1361"/>
                  </a:lnTo>
                  <a:lnTo>
                    <a:pt x="1024" y="1361"/>
                  </a:lnTo>
                  <a:lnTo>
                    <a:pt x="1030" y="1361"/>
                  </a:lnTo>
                  <a:lnTo>
                    <a:pt x="1036" y="1361"/>
                  </a:lnTo>
                  <a:lnTo>
                    <a:pt x="1041" y="1361"/>
                  </a:lnTo>
                  <a:lnTo>
                    <a:pt x="1047" y="1361"/>
                  </a:lnTo>
                  <a:lnTo>
                    <a:pt x="1052" y="1361"/>
                  </a:lnTo>
                  <a:lnTo>
                    <a:pt x="1058" y="1361"/>
                  </a:lnTo>
                  <a:lnTo>
                    <a:pt x="1064" y="1361"/>
                  </a:lnTo>
                  <a:lnTo>
                    <a:pt x="1069" y="1361"/>
                  </a:lnTo>
                  <a:lnTo>
                    <a:pt x="1075" y="1361"/>
                  </a:lnTo>
                  <a:lnTo>
                    <a:pt x="1080" y="1361"/>
                  </a:lnTo>
                  <a:lnTo>
                    <a:pt x="1086" y="1361"/>
                  </a:lnTo>
                  <a:lnTo>
                    <a:pt x="1092" y="1361"/>
                  </a:lnTo>
                  <a:lnTo>
                    <a:pt x="1097" y="1361"/>
                  </a:lnTo>
                  <a:lnTo>
                    <a:pt x="1103" y="1361"/>
                  </a:lnTo>
                  <a:lnTo>
                    <a:pt x="1108" y="1361"/>
                  </a:lnTo>
                  <a:lnTo>
                    <a:pt x="1114" y="1361"/>
                  </a:lnTo>
                  <a:lnTo>
                    <a:pt x="1120" y="1361"/>
                  </a:lnTo>
                  <a:lnTo>
                    <a:pt x="1125" y="1361"/>
                  </a:lnTo>
                  <a:lnTo>
                    <a:pt x="1131" y="1361"/>
                  </a:lnTo>
                  <a:lnTo>
                    <a:pt x="1136" y="1361"/>
                  </a:lnTo>
                  <a:lnTo>
                    <a:pt x="1142" y="1361"/>
                  </a:lnTo>
                  <a:lnTo>
                    <a:pt x="1148" y="1361"/>
                  </a:lnTo>
                  <a:lnTo>
                    <a:pt x="1153" y="1361"/>
                  </a:lnTo>
                  <a:lnTo>
                    <a:pt x="1159" y="1361"/>
                  </a:lnTo>
                  <a:lnTo>
                    <a:pt x="1164" y="1361"/>
                  </a:lnTo>
                  <a:lnTo>
                    <a:pt x="1170" y="1361"/>
                  </a:lnTo>
                  <a:lnTo>
                    <a:pt x="1176" y="1361"/>
                  </a:lnTo>
                  <a:lnTo>
                    <a:pt x="1181" y="1361"/>
                  </a:lnTo>
                  <a:lnTo>
                    <a:pt x="1187" y="1361"/>
                  </a:lnTo>
                  <a:lnTo>
                    <a:pt x="1192" y="1361"/>
                  </a:lnTo>
                  <a:lnTo>
                    <a:pt x="1198" y="1361"/>
                  </a:lnTo>
                  <a:lnTo>
                    <a:pt x="1204" y="1361"/>
                  </a:lnTo>
                  <a:lnTo>
                    <a:pt x="1209" y="1361"/>
                  </a:lnTo>
                  <a:lnTo>
                    <a:pt x="1215" y="1361"/>
                  </a:lnTo>
                  <a:lnTo>
                    <a:pt x="1220" y="1361"/>
                  </a:lnTo>
                  <a:lnTo>
                    <a:pt x="1226" y="1361"/>
                  </a:lnTo>
                  <a:lnTo>
                    <a:pt x="1232" y="1361"/>
                  </a:lnTo>
                  <a:lnTo>
                    <a:pt x="1237" y="1361"/>
                  </a:lnTo>
                  <a:lnTo>
                    <a:pt x="1243" y="1361"/>
                  </a:lnTo>
                  <a:lnTo>
                    <a:pt x="1248" y="1361"/>
                  </a:lnTo>
                  <a:lnTo>
                    <a:pt x="1254" y="1361"/>
                  </a:lnTo>
                  <a:lnTo>
                    <a:pt x="1260" y="1361"/>
                  </a:lnTo>
                  <a:lnTo>
                    <a:pt x="1265" y="1361"/>
                  </a:lnTo>
                  <a:lnTo>
                    <a:pt x="1271" y="1361"/>
                  </a:lnTo>
                  <a:lnTo>
                    <a:pt x="1276" y="1361"/>
                  </a:lnTo>
                  <a:lnTo>
                    <a:pt x="1282" y="1361"/>
                  </a:lnTo>
                  <a:lnTo>
                    <a:pt x="1288" y="1361"/>
                  </a:lnTo>
                  <a:lnTo>
                    <a:pt x="1293" y="1361"/>
                  </a:lnTo>
                  <a:lnTo>
                    <a:pt x="1299" y="1361"/>
                  </a:lnTo>
                  <a:lnTo>
                    <a:pt x="1304" y="1361"/>
                  </a:lnTo>
                  <a:lnTo>
                    <a:pt x="1310" y="1361"/>
                  </a:lnTo>
                  <a:lnTo>
                    <a:pt x="1316" y="1361"/>
                  </a:lnTo>
                  <a:lnTo>
                    <a:pt x="1321" y="1361"/>
                  </a:lnTo>
                  <a:lnTo>
                    <a:pt x="1327" y="1361"/>
                  </a:lnTo>
                  <a:lnTo>
                    <a:pt x="1332" y="1361"/>
                  </a:lnTo>
                  <a:lnTo>
                    <a:pt x="1338" y="1361"/>
                  </a:lnTo>
                  <a:lnTo>
                    <a:pt x="1344" y="1361"/>
                  </a:lnTo>
                  <a:lnTo>
                    <a:pt x="1349" y="1361"/>
                  </a:lnTo>
                  <a:lnTo>
                    <a:pt x="1355" y="1361"/>
                  </a:lnTo>
                  <a:lnTo>
                    <a:pt x="1360" y="1361"/>
                  </a:lnTo>
                  <a:lnTo>
                    <a:pt x="1366" y="1361"/>
                  </a:lnTo>
                  <a:lnTo>
                    <a:pt x="1372" y="1361"/>
                  </a:lnTo>
                  <a:lnTo>
                    <a:pt x="1377" y="1361"/>
                  </a:lnTo>
                  <a:lnTo>
                    <a:pt x="1383" y="1361"/>
                  </a:lnTo>
                  <a:lnTo>
                    <a:pt x="1388" y="1361"/>
                  </a:lnTo>
                  <a:lnTo>
                    <a:pt x="1394" y="1361"/>
                  </a:lnTo>
                  <a:lnTo>
                    <a:pt x="1400" y="1361"/>
                  </a:lnTo>
                  <a:lnTo>
                    <a:pt x="1405" y="1361"/>
                  </a:lnTo>
                  <a:lnTo>
                    <a:pt x="1411" y="1361"/>
                  </a:lnTo>
                  <a:lnTo>
                    <a:pt x="1416" y="1361"/>
                  </a:lnTo>
                  <a:lnTo>
                    <a:pt x="1422" y="136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76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Summary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5400" y="1371600"/>
            <a:ext cx="7391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Crime doesn’t pay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bad data = bad science</a:t>
            </a:r>
          </a:p>
          <a:p>
            <a:pPr lvl="1"/>
            <a:endParaRPr lang="en-US" sz="2000" dirty="0" smtClean="0"/>
          </a:p>
          <a:p>
            <a:pPr lvl="1"/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Follow “7 Practical Rules” to avoid flow felonies</a:t>
            </a:r>
          </a:p>
          <a:p>
            <a:pPr marL="742950" lvl="1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An experiment is not always salvageable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rehabilitation may not be possible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but can identify problems to avoid in future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657600" y="5562600"/>
            <a:ext cx="2198238" cy="1151084"/>
            <a:chOff x="6945762" y="5638800"/>
            <a:chExt cx="2198238" cy="11510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62157" r="4275" b="64706"/>
            <a:stretch/>
          </p:blipFill>
          <p:spPr>
            <a:xfrm>
              <a:off x="8102600" y="5638800"/>
              <a:ext cx="914400" cy="67299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945762" y="5638800"/>
              <a:ext cx="2198238" cy="115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BAD 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DATA</a:t>
              </a:r>
            </a:p>
            <a:p>
              <a:pPr>
                <a:lnSpc>
                  <a:spcPct val="70000"/>
                </a:lnSpc>
              </a:pPr>
              <a:r>
                <a:rPr lang="en-US" sz="3200" dirty="0" smtClean="0">
                  <a:latin typeface="Stencil"/>
                  <a:cs typeface="Stencil"/>
                </a:rPr>
                <a:t>STOPPERS</a:t>
              </a:r>
              <a:endParaRPr lang="en-US" sz="3200" dirty="0">
                <a:latin typeface="Stencil"/>
                <a:cs typeface="Stenci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511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Acknowledgements</a:t>
            </a:r>
          </a:p>
        </p:txBody>
      </p:sp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2362200" y="1295400"/>
            <a:ext cx="4495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ea typeface="ＭＳ Ｐゴシック"/>
                <a:cs typeface="ＭＳ Ｐゴシック"/>
              </a:rPr>
              <a:t>STEMCELL Technologies</a:t>
            </a:r>
          </a:p>
          <a:p>
            <a:pPr algn="ctr" eaLnBrk="0" hangingPunct="0">
              <a:spcBef>
                <a:spcPct val="50000"/>
              </a:spcBef>
            </a:pPr>
            <a:endParaRPr lang="en-US" sz="2400" dirty="0" smtClean="0">
              <a:ea typeface="ＭＳ Ｐゴシック"/>
              <a:cs typeface="ＭＳ Ｐゴシック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ea typeface="ＭＳ Ｐゴシック"/>
                <a:cs typeface="ＭＳ Ｐゴシック"/>
              </a:rPr>
              <a:t>Hank </a:t>
            </a:r>
            <a:r>
              <a:rPr lang="en-US" sz="2400" dirty="0" err="1" smtClean="0">
                <a:ea typeface="ＭＳ Ｐゴシック"/>
                <a:cs typeface="ＭＳ Ｐゴシック"/>
              </a:rPr>
              <a:t>Pletcher</a:t>
            </a:r>
            <a:endParaRPr lang="en-US" sz="2400" dirty="0" smtClean="0">
              <a:ea typeface="ＭＳ Ｐゴシック"/>
              <a:cs typeface="ＭＳ Ｐゴシック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ea typeface="ＭＳ Ｐゴシック"/>
                <a:cs typeface="ＭＳ Ｐゴシック"/>
              </a:rPr>
              <a:t>Jan </a:t>
            </a:r>
            <a:r>
              <a:rPr lang="en-US" sz="2400" dirty="0" err="1" smtClean="0">
                <a:ea typeface="ＭＳ Ｐゴシック"/>
                <a:cs typeface="ＭＳ Ｐゴシック"/>
              </a:rPr>
              <a:t>Hendrikx</a:t>
            </a:r>
            <a:r>
              <a:rPr lang="en-US" sz="2400" dirty="0" smtClean="0">
                <a:ea typeface="ＭＳ Ｐゴシック"/>
                <a:cs typeface="ＭＳ Ｐゴシック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ea typeface="ＭＳ Ｐゴシック"/>
                <a:cs typeface="ＭＳ Ｐゴシック"/>
              </a:rPr>
              <a:t>Tim Bushnell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 dirty="0" smtClean="0">
                <a:ea typeface="ＭＳ Ｐゴシック"/>
                <a:cs typeface="ＭＳ Ｐゴシック"/>
              </a:rPr>
              <a:t>Mario </a:t>
            </a:r>
            <a:r>
              <a:rPr lang="en-US" sz="2400" dirty="0" err="1" smtClean="0">
                <a:ea typeface="ＭＳ Ｐゴシック"/>
                <a:cs typeface="ＭＳ Ｐゴシック"/>
              </a:rPr>
              <a:t>Roederer</a:t>
            </a: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368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"/>
            <a:ext cx="7543800" cy="6858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Arial" charset="0"/>
              </a:rPr>
              <a:t>Part 2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59570" y="761999"/>
            <a:ext cx="9029562" cy="0"/>
          </a:xfrm>
          <a:prstGeom prst="line">
            <a:avLst/>
          </a:prstGeom>
          <a:ln>
            <a:solidFill>
              <a:srgbClr val="4F81BD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6">
                <a:lumMod val="40000"/>
                <a:lumOff val="60000"/>
              </a:schemeClr>
            </a:extrusion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644900" y="2984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2209800"/>
            <a:ext cx="6096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Use forensic flow </a:t>
            </a:r>
            <a:r>
              <a:rPr lang="en-US" sz="2400" dirty="0" err="1" smtClean="0">
                <a:solidFill>
                  <a:srgbClr val="008000"/>
                </a:solidFill>
              </a:rPr>
              <a:t>cytometry</a:t>
            </a:r>
            <a:r>
              <a:rPr lang="en-US" sz="2400" dirty="0" smtClean="0">
                <a:solidFill>
                  <a:srgbClr val="008000"/>
                </a:solidFill>
              </a:rPr>
              <a:t> to investigate the flow “crimes”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61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800473"/>
              </p:ext>
            </p:extLst>
          </p:nvPr>
        </p:nvGraphicFramePr>
        <p:xfrm>
          <a:off x="76200" y="152400"/>
          <a:ext cx="7668692" cy="4884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1292"/>
                <a:gridCol w="762000"/>
                <a:gridCol w="990600"/>
                <a:gridCol w="1295400"/>
                <a:gridCol w="1143000"/>
                <a:gridCol w="802907"/>
                <a:gridCol w="873493"/>
              </a:tblGrid>
              <a:tr h="6799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Experimental</a:t>
                      </a:r>
                      <a:r>
                        <a:rPr lang="en-US" sz="1500" b="1" baseline="0" dirty="0" smtClean="0">
                          <a:solidFill>
                            <a:schemeClr val="bg1"/>
                          </a:solidFill>
                        </a:rPr>
                        <a:t> Sample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GFP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CD3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APC 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CD4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PE-Cy7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CD8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PE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</a:tr>
              <a:tr h="234657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Unstained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GFP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</a:tr>
              <a:tr h="185443">
                <a:tc>
                  <a:txBody>
                    <a:bodyPr/>
                    <a:lstStyle/>
                    <a:p>
                      <a:pPr algn="l"/>
                      <a:endParaRPr lang="en-US" sz="2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GFP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CD3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 </a:t>
                      </a: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FITC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528191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APC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CCR7 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APC </a:t>
                      </a:r>
                      <a:r>
                        <a:rPr lang="en-US" sz="1200" baseline="0" dirty="0" smtClean="0">
                          <a:solidFill>
                            <a:srgbClr val="FF830E"/>
                          </a:solidFill>
                        </a:rPr>
                        <a:t>(low expressing)</a:t>
                      </a: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82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PE-Cy7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CD8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 </a:t>
                      </a: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PE-Cy7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82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PE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Beads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CD8 PE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?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?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182759">
                <a:tc>
                  <a:txBody>
                    <a:bodyPr/>
                    <a:lstStyle/>
                    <a:p>
                      <a:pPr algn="l"/>
                      <a:endParaRPr lang="en-US" sz="4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7668692" y="381251"/>
            <a:ext cx="2150793" cy="325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latin typeface="Arial"/>
                <a:cs typeface="Arial"/>
              </a:rPr>
              <a:t>W</a:t>
            </a:r>
            <a:r>
              <a:rPr lang="en-US" sz="1400" dirty="0" smtClean="0">
                <a:latin typeface="Arial"/>
                <a:cs typeface="Arial"/>
              </a:rPr>
              <a:t>hat is missing?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78003" y="3810251"/>
            <a:ext cx="1618397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latin typeface="Arial"/>
                <a:cs typeface="Arial"/>
              </a:rPr>
              <a:t>What type of controls are missing?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24000" y="5287118"/>
            <a:ext cx="6311958" cy="56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latin typeface="Arial"/>
                <a:cs typeface="Arial"/>
              </a:rPr>
              <a:t>Can a universal negative control of be used when compensating?</a:t>
            </a: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/>
                <a:cs typeface="Arial"/>
              </a:rPr>
              <a:t>If yes – should it be cells or beads?</a:t>
            </a:r>
            <a:endParaRPr lang="en-US"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7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13984</TotalTime>
  <Words>1589</Words>
  <Application>Microsoft Macintosh PowerPoint</Application>
  <PresentationFormat>On-screen Show (4:3)</PresentationFormat>
  <Paragraphs>589</Paragraphs>
  <Slides>39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Overview</vt:lpstr>
      <vt:lpstr>PowerPoint Presentation</vt:lpstr>
      <vt:lpstr>Case 1</vt:lpstr>
      <vt:lpstr>PowerPoint Presentation</vt:lpstr>
      <vt:lpstr>Case 1</vt:lpstr>
      <vt:lpstr>Case 2</vt:lpstr>
      <vt:lpstr>PowerPoint Presentation</vt:lpstr>
      <vt:lpstr>Case 2</vt:lpstr>
      <vt:lpstr>Case 3 </vt:lpstr>
      <vt:lpstr>PowerPoint Presentation</vt:lpstr>
      <vt:lpstr>Case 3 </vt:lpstr>
      <vt:lpstr>Case 4 </vt:lpstr>
      <vt:lpstr>PowerPoint Presentation</vt:lpstr>
      <vt:lpstr>Case 4</vt:lpstr>
      <vt:lpstr>Case 5 </vt:lpstr>
      <vt:lpstr>PowerPoint Presentation</vt:lpstr>
      <vt:lpstr>PowerPoint Presentation</vt:lpstr>
      <vt:lpstr>PowerPoint Presentation</vt:lpstr>
      <vt:lpstr>PowerPoint Presentation</vt:lpstr>
      <vt:lpstr>Case 6 </vt:lpstr>
      <vt:lpstr>Case 7 </vt:lpstr>
      <vt:lpstr>PowerPoint Presentation</vt:lpstr>
      <vt:lpstr>Case 7 </vt:lpstr>
      <vt:lpstr>Compensation Rules</vt:lpstr>
      <vt:lpstr>Case 8 </vt:lpstr>
      <vt:lpstr>PowerPoint Presentation</vt:lpstr>
      <vt:lpstr>Case 8 </vt:lpstr>
      <vt:lpstr>Case 9 </vt:lpstr>
      <vt:lpstr>PowerPoint Presentation</vt:lpstr>
      <vt:lpstr>Case 9 </vt:lpstr>
      <vt:lpstr>Case 10 </vt:lpstr>
      <vt:lpstr>PowerPoint Presentation</vt:lpstr>
      <vt:lpstr>Case 10</vt:lpstr>
      <vt:lpstr>Summary</vt:lpstr>
      <vt:lpstr>Summary</vt:lpstr>
      <vt:lpstr>Acknowledgements</vt:lpstr>
      <vt:lpstr>Part 2</vt:lpstr>
      <vt:lpstr>PowerPoint Presentation</vt:lpstr>
    </vt:vector>
  </TitlesOfParts>
  <Company>FASEB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tshaw</dc:creator>
  <cp:lastModifiedBy>Jan Hendrikx</cp:lastModifiedBy>
  <cp:revision>211</cp:revision>
  <cp:lastPrinted>2014-08-04T16:22:31Z</cp:lastPrinted>
  <dcterms:created xsi:type="dcterms:W3CDTF">2012-05-15T19:26:24Z</dcterms:created>
  <dcterms:modified xsi:type="dcterms:W3CDTF">2016-10-25T05:13:35Z</dcterms:modified>
</cp:coreProperties>
</file>